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2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1" r:id="rId4"/>
    <p:sldId id="260" r:id="rId5"/>
    <p:sldId id="257" r:id="rId6"/>
    <p:sldId id="259" r:id="rId7"/>
    <p:sldId id="263" r:id="rId8"/>
    <p:sldId id="264" r:id="rId9"/>
  </p:sldIdLst>
  <p:sldSz cx="9144000" cy="6858000" type="screen4x3"/>
  <p:notesSz cx="7010400" cy="92964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8991" autoAdjust="0"/>
  </p:normalViewPr>
  <p:slideViewPr>
    <p:cSldViewPr>
      <p:cViewPr varScale="1">
        <p:scale>
          <a:sx n="65" d="100"/>
          <a:sy n="65" d="100"/>
        </p:scale>
        <p:origin x="11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DC8105AA-E102-4D6E-B1E3-6FBF588223B3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618293F4-BD40-480F-910E-CB9D71744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68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293F4-BD40-480F-910E-CB9D717445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63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article describes the structure of the adolescent romantic and sexual network in a population of over 800 adolescents residing in a midsized town in the </a:t>
            </a:r>
            <a:r>
              <a:rPr lang="en-US" dirty="0" err="1"/>
              <a:t>midwestern</a:t>
            </a:r>
            <a:r>
              <a:rPr lang="en-US" dirty="0"/>
              <a:t> United States. Precise images and measures of network structure are derived from reports of relationships that occurred over a period of 18 months between 1993 and 1995. The study offers a comparison of the structural characteristics of the observed network to simulated networks conditioned on the distribution of ties; the observed structure reveals networks characterized by longer contact chains and fewer cycles than expected. This article identifies the </a:t>
            </a:r>
            <a:r>
              <a:rPr lang="en-US" dirty="0" err="1"/>
              <a:t>micromechanisms</a:t>
            </a:r>
            <a:r>
              <a:rPr lang="en-US" dirty="0"/>
              <a:t> that generate networks with structural features similar to the observed network. Implications for disease transmission dynamics and social policy are explored.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293F4-BD40-480F-910E-CB9D7174456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39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486A-4918-4C13-98D3-899D16F8CCDA}" type="datetime1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40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EE1B-3DC1-45C1-BB1A-BFDE007DA1BB}" type="datetime1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77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A33B-B0B9-4B79-BD7B-6A4A7195954F}" type="datetime1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22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1FD6-74F0-40F4-8836-62BD9934A636}" type="datetime1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2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FBA9-B343-45A7-A466-38F9B8164954}" type="datetime1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5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8A47-485C-4709-96AD-BA55571EEC96}" type="datetime1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5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856E-BE32-4378-9EAB-FF8EE82EAF30}" type="datetime1">
              <a:rPr lang="en-US" smtClean="0"/>
              <a:t>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26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A3CB-2CD9-4862-99A2-C731024CE03B}" type="datetime1">
              <a:rPr lang="en-US" smtClean="0"/>
              <a:t>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63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32B2-864F-42FD-8633-13071E9D3315}" type="datetime1">
              <a:rPr lang="en-US" smtClean="0"/>
              <a:t>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54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F649-0DEF-42E4-A3ED-FA994F31E75F}" type="datetime1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92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CE34-25FD-4F4A-A7BF-5CA54B86B2B7}" type="datetime1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00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4BDA1-A362-4B10-9360-46554900F78F}" type="datetime1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0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tags" Target="../tags/tag17.xml"/><Relationship Id="rId18" Type="http://schemas.openxmlformats.org/officeDocument/2006/relationships/tags" Target="../tags/tag22.xml"/><Relationship Id="rId3" Type="http://schemas.openxmlformats.org/officeDocument/2006/relationships/tags" Target="../tags/tag7.xml"/><Relationship Id="rId21" Type="http://schemas.openxmlformats.org/officeDocument/2006/relationships/tags" Target="../tags/tag25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17" Type="http://schemas.openxmlformats.org/officeDocument/2006/relationships/tags" Target="../tags/tag21.xml"/><Relationship Id="rId2" Type="http://schemas.openxmlformats.org/officeDocument/2006/relationships/tags" Target="../tags/tag6.xml"/><Relationship Id="rId16" Type="http://schemas.openxmlformats.org/officeDocument/2006/relationships/tags" Target="../tags/tag20.xml"/><Relationship Id="rId20" Type="http://schemas.openxmlformats.org/officeDocument/2006/relationships/tags" Target="../tags/tag24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5" Type="http://schemas.openxmlformats.org/officeDocument/2006/relationships/tags" Target="../tags/tag19.xml"/><Relationship Id="rId23" Type="http://schemas.openxmlformats.org/officeDocument/2006/relationships/notesSlide" Target="../notesSlides/notesSlide1.xml"/><Relationship Id="rId10" Type="http://schemas.openxmlformats.org/officeDocument/2006/relationships/tags" Target="../tags/tag14.xml"/><Relationship Id="rId19" Type="http://schemas.openxmlformats.org/officeDocument/2006/relationships/tags" Target="../tags/tag23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Relationship Id="rId2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hyperlink" Target="https://networkx.github.io/documentation/stable/tutorial.html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.xml"/><Relationship Id="rId1" Type="http://schemas.openxmlformats.org/officeDocument/2006/relationships/tags" Target="../tags/tag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Winter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4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 graph contains nodes and edges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2</a:t>
            </a:fld>
            <a:endParaRPr lang="en-US"/>
          </a:p>
        </p:txBody>
      </p:sp>
      <p:grpSp>
        <p:nvGrpSpPr>
          <p:cNvPr id="5" name="Group 6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708479" y="2385683"/>
            <a:ext cx="5181600" cy="2714625"/>
            <a:chOff x="801510" y="2357027"/>
            <a:chExt cx="6926136" cy="3875047"/>
          </a:xfrm>
        </p:grpSpPr>
        <p:sp>
          <p:nvSpPr>
            <p:cNvPr id="6" name="Oval 4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362200" y="50292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7" name="Oval 5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133600" y="25908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8" name="AutoShape 6"/>
            <p:cNvCxnSpPr>
              <a:cxnSpLocks noChangeShapeType="1"/>
              <a:stCxn id="6" idx="0"/>
              <a:endCxn id="7" idx="4"/>
            </p:cNvCxnSpPr>
            <p:nvPr>
              <p:custDataLst>
                <p:tags r:id="rId6"/>
              </p:custDataLst>
            </p:nvPr>
          </p:nvCxnSpPr>
          <p:spPr bwMode="auto">
            <a:xfrm flipH="1" flipV="1">
              <a:off x="2324100" y="2986088"/>
              <a:ext cx="228600" cy="20288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9" name="Oval 7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810000" y="37338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0" name="Oval 8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638800" y="53340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1" name="Oval 9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705600" y="28956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12" name="AutoShape 10"/>
            <p:cNvCxnSpPr>
              <a:cxnSpLocks noChangeShapeType="1"/>
              <a:stCxn id="11" idx="4"/>
              <a:endCxn id="10" idx="7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964238" y="3290888"/>
              <a:ext cx="931862" cy="20843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" name="AutoShape 11"/>
            <p:cNvCxnSpPr>
              <a:cxnSpLocks noChangeShapeType="1"/>
              <a:stCxn id="11" idx="2"/>
              <a:endCxn id="7" idx="6"/>
            </p:cNvCxnSpPr>
            <p:nvPr>
              <p:custDataLst>
                <p:tags r:id="rId11"/>
              </p:custDataLst>
            </p:nvPr>
          </p:nvCxnSpPr>
          <p:spPr bwMode="auto">
            <a:xfrm flipH="1" flipV="1">
              <a:off x="2528888" y="2781300"/>
              <a:ext cx="4162425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" name="AutoShape 12"/>
            <p:cNvCxnSpPr>
              <a:cxnSpLocks noChangeShapeType="1"/>
              <a:stCxn id="7" idx="5"/>
              <a:endCxn id="9" idx="1"/>
            </p:cNvCxnSpPr>
            <p:nvPr>
              <p:custDataLst>
                <p:tags r:id="rId12"/>
              </p:custDataLst>
            </p:nvPr>
          </p:nvCxnSpPr>
          <p:spPr bwMode="auto">
            <a:xfrm>
              <a:off x="2459038" y="2930525"/>
              <a:ext cx="1406525" cy="8445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" name="AutoShape 13"/>
            <p:cNvCxnSpPr>
              <a:cxnSpLocks noChangeShapeType="1"/>
              <a:stCxn id="6" idx="7"/>
              <a:endCxn id="9" idx="3"/>
            </p:cNvCxnSpPr>
            <p:nvPr>
              <p:custDataLst>
                <p:tags r:id="rId13"/>
              </p:custDataLst>
            </p:nvPr>
          </p:nvCxnSpPr>
          <p:spPr bwMode="auto">
            <a:xfrm flipV="1">
              <a:off x="2687638" y="4073525"/>
              <a:ext cx="1177925" cy="996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6" name="AutoShape 14"/>
            <p:cNvCxnSpPr>
              <a:cxnSpLocks noChangeShapeType="1"/>
              <a:stCxn id="9" idx="5"/>
              <a:endCxn id="10" idx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4135438" y="4073525"/>
              <a:ext cx="1558925" cy="1301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7" name="AutoShape 15"/>
            <p:cNvCxnSpPr>
              <a:cxnSpLocks noChangeShapeType="1"/>
              <a:stCxn id="9" idx="7"/>
              <a:endCxn id="11" idx="3"/>
            </p:cNvCxnSpPr>
            <p:nvPr>
              <p:custDataLst>
                <p:tags r:id="rId15"/>
              </p:custDataLst>
            </p:nvPr>
          </p:nvCxnSpPr>
          <p:spPr bwMode="auto">
            <a:xfrm flipV="1">
              <a:off x="4135438" y="3235325"/>
              <a:ext cx="2625725" cy="539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" name="AutoShape 16"/>
            <p:cNvCxnSpPr>
              <a:cxnSpLocks noChangeShapeType="1"/>
              <a:stCxn id="10" idx="2"/>
              <a:endCxn id="6" idx="6"/>
            </p:cNvCxnSpPr>
            <p:nvPr>
              <p:custDataLst>
                <p:tags r:id="rId16"/>
              </p:custDataLst>
            </p:nvPr>
          </p:nvCxnSpPr>
          <p:spPr bwMode="auto">
            <a:xfrm flipH="1" flipV="1">
              <a:off x="2757488" y="5219700"/>
              <a:ext cx="2867025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9" name="Text Box 17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801510" y="2817812"/>
              <a:ext cx="1197326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Seattle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524000" y="5332413"/>
              <a:ext cx="2242542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San Francisco</a:t>
              </a:r>
            </a:p>
          </p:txBody>
        </p:sp>
        <p:sp>
          <p:nvSpPr>
            <p:cNvPr id="21" name="Text Box 19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410201" y="5713413"/>
              <a:ext cx="1124596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Dallas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324602" y="2357027"/>
              <a:ext cx="1403044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Chicago</a:t>
              </a:r>
            </a:p>
          </p:txBody>
        </p:sp>
        <p:sp>
          <p:nvSpPr>
            <p:cNvPr id="23" name="Text Box 21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154489" y="3732213"/>
              <a:ext cx="2288258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Salt Lake City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348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washingtonlandandhomes.com/files/1691414/uploaded/washington-road-map.gif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9" y="914400"/>
            <a:ext cx="9010459" cy="478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51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14751840.jpg (580×474)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444" y="76200"/>
            <a:ext cx="6806556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152401" y="5638800"/>
            <a:ext cx="8991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+ 350 students in no romantic and/or sexual relationship</a:t>
            </a:r>
          </a:p>
          <a:p>
            <a:r>
              <a:rPr lang="en-US" dirty="0" smtClean="0"/>
              <a:t>From:  “Chains </a:t>
            </a:r>
            <a:r>
              <a:rPr lang="en-US" dirty="0"/>
              <a:t>of Affection: The Structure </a:t>
            </a:r>
            <a:r>
              <a:rPr lang="en-US" dirty="0" smtClean="0"/>
              <a:t>of Adolescent </a:t>
            </a:r>
            <a:r>
              <a:rPr lang="en-US" dirty="0"/>
              <a:t>Romantic and Sexual </a:t>
            </a:r>
            <a:r>
              <a:rPr lang="en-US" dirty="0" smtClean="0"/>
              <a:t>Networks”, </a:t>
            </a:r>
            <a:r>
              <a:rPr lang="en-US" i="1" dirty="0"/>
              <a:t>American Journal of </a:t>
            </a:r>
            <a:r>
              <a:rPr lang="en-US" i="1" dirty="0" smtClean="0"/>
              <a:t>Sociology</a:t>
            </a:r>
            <a:r>
              <a:rPr lang="en-US" dirty="0" smtClean="0"/>
              <a:t>,</a:t>
            </a:r>
            <a:r>
              <a:rPr lang="en-US" dirty="0"/>
              <a:t> </a:t>
            </a:r>
            <a:r>
              <a:rPr lang="en-US" dirty="0" smtClean="0"/>
              <a:t>by Peter </a:t>
            </a:r>
            <a:r>
              <a:rPr lang="en-US" dirty="0" err="1"/>
              <a:t>Bearman</a:t>
            </a:r>
            <a:r>
              <a:rPr lang="en-US" dirty="0"/>
              <a:t> </a:t>
            </a:r>
            <a:r>
              <a:rPr lang="en-US" dirty="0" smtClean="0"/>
              <a:t>of (Columbia), James Moody (Ohio State), </a:t>
            </a:r>
            <a:r>
              <a:rPr lang="en-US" dirty="0"/>
              <a:t>and Katherine </a:t>
            </a:r>
            <a:r>
              <a:rPr lang="en-US" dirty="0" err="1" smtClean="0"/>
              <a:t>Stovel</a:t>
            </a:r>
            <a:r>
              <a:rPr lang="en-US" dirty="0" smtClean="0"/>
              <a:t> (U. of </a:t>
            </a:r>
            <a:r>
              <a:rPr lang="en-US" dirty="0" err="1" smtClean="0"/>
              <a:t>Washngton</a:t>
            </a:r>
            <a:r>
              <a:rPr lang="en-US" dirty="0" smtClean="0"/>
              <a:t>);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89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graph can be thought of </a:t>
            </a:r>
            <a:r>
              <a:rPr lang="en-US" dirty="0" smtClean="0"/>
              <a:t>as either of:</a:t>
            </a:r>
            <a:endParaRPr lang="en-US" dirty="0"/>
          </a:p>
          <a:p>
            <a:pPr lvl="1"/>
            <a:r>
              <a:rPr lang="en-US" dirty="0" smtClean="0"/>
              <a:t>a </a:t>
            </a:r>
            <a:r>
              <a:rPr lang="en-US" dirty="0"/>
              <a:t>collection of </a:t>
            </a:r>
            <a:r>
              <a:rPr lang="en-US" dirty="0" smtClean="0"/>
              <a:t>edges</a:t>
            </a:r>
          </a:p>
          <a:p>
            <a:pPr lvl="2"/>
            <a:r>
              <a:rPr lang="en-US" dirty="0" smtClean="0"/>
              <a:t>Each edge represents some relationship</a:t>
            </a:r>
            <a:endParaRPr lang="en-US" dirty="0"/>
          </a:p>
          <a:p>
            <a:pPr lvl="1"/>
            <a:r>
              <a:rPr lang="en-US" dirty="0" smtClean="0"/>
              <a:t>for </a:t>
            </a:r>
            <a:r>
              <a:rPr lang="en-US" dirty="0"/>
              <a:t>each </a:t>
            </a:r>
            <a:r>
              <a:rPr lang="en-US" dirty="0" smtClean="0"/>
              <a:t>node</a:t>
            </a:r>
            <a:r>
              <a:rPr lang="en-US" dirty="0"/>
              <a:t>, a collection of </a:t>
            </a:r>
            <a:r>
              <a:rPr lang="en-US" dirty="0" smtClean="0"/>
              <a:t>neighbors</a:t>
            </a:r>
          </a:p>
          <a:p>
            <a:pPr lvl="2"/>
            <a:r>
              <a:rPr lang="en-US" dirty="0" smtClean="0"/>
              <a:t>The neighbors are those connected by an edge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6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Operations on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Creation:</a:t>
            </a:r>
          </a:p>
          <a:p>
            <a:r>
              <a:rPr lang="en-US" dirty="0" smtClean="0"/>
              <a:t>Create an empty graph</a:t>
            </a:r>
          </a:p>
          <a:p>
            <a:pPr marL="0" indent="0">
              <a:buNone/>
            </a:pPr>
            <a:r>
              <a:rPr lang="en-US" dirty="0" smtClean="0"/>
              <a:t>Querying:</a:t>
            </a:r>
          </a:p>
          <a:p>
            <a:r>
              <a:rPr lang="en-US" dirty="0" smtClean="0"/>
              <a:t>Look </a:t>
            </a:r>
            <a:r>
              <a:rPr lang="en-US" dirty="0"/>
              <a:t>up a node:  </a:t>
            </a:r>
            <a:r>
              <a:rPr lang="en-US" dirty="0" smtClean="0"/>
              <a:t>Does </a:t>
            </a:r>
            <a:r>
              <a:rPr lang="en-US" dirty="0"/>
              <a:t>it exist?  What are its neighbors?</a:t>
            </a:r>
          </a:p>
          <a:p>
            <a:r>
              <a:rPr lang="en-US" dirty="0" smtClean="0"/>
              <a:t>Look up an edge (= a pair of nodes):  does it exist?  (You know the nodes it connects.)</a:t>
            </a:r>
          </a:p>
          <a:p>
            <a:r>
              <a:rPr lang="en-US" dirty="0" smtClean="0"/>
              <a:t>Iterate through the nodes or edges</a:t>
            </a:r>
          </a:p>
          <a:p>
            <a:pPr marL="0" indent="0">
              <a:buNone/>
            </a:pPr>
            <a:r>
              <a:rPr lang="en-US" dirty="0" smtClean="0"/>
              <a:t>Modification:</a:t>
            </a:r>
          </a:p>
          <a:p>
            <a:r>
              <a:rPr lang="en-US" dirty="0" smtClean="0"/>
              <a:t>Add/remove a node</a:t>
            </a:r>
          </a:p>
          <a:p>
            <a:r>
              <a:rPr lang="en-US" dirty="0" smtClean="0"/>
              <a:t>Add/remove an 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8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networkx</a:t>
            </a:r>
            <a:r>
              <a:rPr lang="en-US" dirty="0" smtClean="0"/>
              <a:t> Graph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26497"/>
            <a:ext cx="8229600" cy="470852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Used in Homework 4</a:t>
            </a:r>
          </a:p>
          <a:p>
            <a:r>
              <a:rPr lang="en-US" dirty="0" smtClean="0"/>
              <a:t>Included in the Anaconda Distribution</a:t>
            </a:r>
          </a:p>
          <a:p>
            <a:r>
              <a:rPr lang="en-US" sz="2000" dirty="0" smtClean="0">
                <a:hlinkClick r:id="rId6"/>
              </a:rPr>
              <a:t>https://networkx.github.io/documentation/stable/tutorial.html</a:t>
            </a:r>
            <a:endParaRPr lang="en-US" sz="2000" dirty="0" smtClean="0"/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networkx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nx.Graph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g.add_node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g.add_node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g.add_edge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(1, 2)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g.nodes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g.edges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457200" y="6125002"/>
            <a:ext cx="7254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It is also o.k. to just add an edge before you add the individual nodes;</a:t>
            </a:r>
            <a:br>
              <a:rPr lang="en-US" dirty="0" smtClean="0"/>
            </a:br>
            <a:r>
              <a:rPr lang="en-US" dirty="0" smtClean="0"/>
              <a:t>the nodes will be added for you in that case.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88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304800"/>
            <a:ext cx="84582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networkx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matplotlib.pyplot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g 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nx.Graph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	# Creates a graph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g.add_edge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(1, 2)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Adds edge from node 1 to node 2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g.add_edge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(1, 3)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g.add_node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(4)	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#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Adds node 4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print("Edges:",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g.edges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print("Nodes:",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g.nodes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print("Neighbors of node 1:", list(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g.neighbors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(1)))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assert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g.nodes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 == 4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assert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g.edges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 == 2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nx.draw_networkx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(g)  # Draw the graph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plt.show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		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Show the graph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08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460</Words>
  <Application>Microsoft Office PowerPoint</Application>
  <PresentationFormat>On-screen Show (4:3)</PresentationFormat>
  <Paragraphs>70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Courier New</vt:lpstr>
      <vt:lpstr>Office Theme</vt:lpstr>
      <vt:lpstr>Graphs</vt:lpstr>
      <vt:lpstr>A graph contains nodes and edges</vt:lpstr>
      <vt:lpstr>PowerPoint Presentation</vt:lpstr>
      <vt:lpstr>PowerPoint Presentation</vt:lpstr>
      <vt:lpstr>Graphs</vt:lpstr>
      <vt:lpstr>Operations on a graph</vt:lpstr>
      <vt:lpstr>networkx Graph Library</vt:lpstr>
      <vt:lpstr>PowerPoint Presentation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Graphs</dc:title>
  <dc:creator>CSE</dc:creator>
  <cp:lastModifiedBy>Ruth Anderson</cp:lastModifiedBy>
  <cp:revision>46</cp:revision>
  <cp:lastPrinted>2020-02-07T21:54:16Z</cp:lastPrinted>
  <dcterms:created xsi:type="dcterms:W3CDTF">2012-11-24T22:23:59Z</dcterms:created>
  <dcterms:modified xsi:type="dcterms:W3CDTF">2020-02-07T21:54:19Z</dcterms:modified>
</cp:coreProperties>
</file>