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5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6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261" r:id="rId4"/>
    <p:sldId id="263" r:id="rId5"/>
    <p:sldId id="262" r:id="rId6"/>
    <p:sldId id="273" r:id="rId7"/>
    <p:sldId id="320" r:id="rId8"/>
    <p:sldId id="282" r:id="rId9"/>
    <p:sldId id="295" r:id="rId10"/>
    <p:sldId id="283" r:id="rId11"/>
    <p:sldId id="285" r:id="rId12"/>
    <p:sldId id="284" r:id="rId13"/>
    <p:sldId id="287" r:id="rId14"/>
    <p:sldId id="288" r:id="rId15"/>
    <p:sldId id="289" r:id="rId16"/>
    <p:sldId id="290" r:id="rId17"/>
    <p:sldId id="294" r:id="rId18"/>
    <p:sldId id="305" r:id="rId19"/>
    <p:sldId id="306" r:id="rId20"/>
    <p:sldId id="277" r:id="rId21"/>
    <p:sldId id="292" r:id="rId22"/>
    <p:sldId id="293" r:id="rId23"/>
    <p:sldId id="296" r:id="rId24"/>
    <p:sldId id="297" r:id="rId25"/>
    <p:sldId id="299" r:id="rId26"/>
    <p:sldId id="298" r:id="rId27"/>
    <p:sldId id="308" r:id="rId28"/>
    <p:sldId id="319" r:id="rId29"/>
    <p:sldId id="307" r:id="rId30"/>
    <p:sldId id="309" r:id="rId31"/>
    <p:sldId id="310" r:id="rId32"/>
    <p:sldId id="321" r:id="rId33"/>
    <p:sldId id="311" r:id="rId34"/>
    <p:sldId id="315" r:id="rId35"/>
    <p:sldId id="316" r:id="rId36"/>
    <p:sldId id="318" r:id="rId37"/>
  </p:sldIdLst>
  <p:sldSz cx="9144000" cy="6858000" type="screen4x3"/>
  <p:notesSz cx="7010400" cy="92964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2" autoAdjust="0"/>
    <p:restoredTop sz="86364" autoAdjust="0"/>
  </p:normalViewPr>
  <p:slideViewPr>
    <p:cSldViewPr>
      <p:cViewPr varScale="1">
        <p:scale>
          <a:sx n="108" d="100"/>
          <a:sy n="108" d="100"/>
        </p:scale>
        <p:origin x="19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31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0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hyperlink" Target="http://pythontutor.com/visualize.html#code=stored%20%3D%200%0Adef%20store_it%28arg%29%3A%0A%20%20stored%20%3D%20arg%0A%20%20return%20stored%0Ay%20%3D%20store_it%2822%29%20%20%20%20%0Aprint%28y%29%20%20%20%20%20%20%20%20%20%20%20%20%20%20%20%20%20%0Aprint%28stored%29&amp;cumulative=false&amp;curInstr=0&amp;heapPrimitives=false&amp;mode=display&amp;origin=opt-frontend.js&amp;py=3&amp;rawInputLstJSON=%5B%5D&amp;textReferences=false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hyperlink" Target="https://goo.gl/RUWwmA" TargetMode="External"/><Relationship Id="rId5" Type="http://schemas.openxmlformats.org/officeDocument/2006/relationships/tags" Target="../tags/tag116.xml"/><Relationship Id="rId10" Type="http://schemas.openxmlformats.org/officeDocument/2006/relationships/hyperlink" Target="https://goo.gl/1mQdV7" TargetMode="External"/><Relationship Id="rId4" Type="http://schemas.openxmlformats.org/officeDocument/2006/relationships/tags" Target="../tags/tag115.xml"/><Relationship Id="rId9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hyperlink" Target="https://goo.gl/gBTX9D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hyperlink" Target="https://goo.gl/7yBfg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62.xml"/><Relationship Id="rId9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hyperlink" Target="https://goo.gl/37oFD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hyperlink" Target="https://goo.gl/Gw3Uvu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hyperlink" Target="https://goo.gl/pBFCq3" TargetMode="Externa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pBFCq3" TargetMode="External"/><Relationship Id="rId3" Type="http://schemas.openxmlformats.org/officeDocument/2006/relationships/tags" Target="../tags/tag181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9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hyperlink" Target="https://goo.gl/WPTR1J" TargetMode="Externa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hyperlink" Target="http://pythontutor.com/visualize.html#code=def%20dbl_plus%28x%29%3A%0A%20%20return%202%20*%20x%20%2B%201%0A%0Adef%20instructor_name%28%29%3A%0A%20return%20%22Ruth%20Anderson%22%0A%0Adef%20print_greeting%28%29%3A%0A%20%20print%28%22Hello,%20world%22%29%0A%0Adef%20calc_grade%28points%29%3A%0A%20%20%20grade%20%3D%20points%20*%2010%0A%20%20%20return%20grade%0A%20%20%0A%23%20main%20program%0Adbp3%20%3D%20dbl_plus%283%29%0Adbp4%20%3D%20dbl_plus%284%29%0Aprint%28dbp3%20%2B%20dbp4%29%0Aprint%28instructor_name%28%29%29%0A&amp;cumulative=false&amp;heapPrimitives=false&amp;mode=edit&amp;origin=opt-frontend.js&amp;py=3&amp;rawInputLstJSON=%5B%5D&amp;textReferences=false" TargetMode="External"/><Relationship Id="rId5" Type="http://schemas.openxmlformats.org/officeDocument/2006/relationships/tags" Target="../tags/tag68.xml"/><Relationship Id="rId10" Type="http://schemas.openxmlformats.org/officeDocument/2006/relationships/hyperlink" Target="http://pythontutor.com/visualize.html#code=def%20dbl_plus%28x%29%3A%0A%20%20return%202%20*%20x%20%2B%201%0A%0Adef%20instructor_name%28%29%3A%0A%20return%20%22Ruth%20Anderson%22%0A%0Adef%20square%28x%29%3A%0A%20%20return%20x%20*%20x%0A%0Adef%20print_greeting%28%29%3A%0A%20%20print%28%22Hello,%20world%22%29%0A%0Adef%20print_grade%28points%29%3A%0A%20%20%20grade%20%3D%20points%20*%2010%0A%20%20%20print%28%22Grade%20is%3A%22,%20grade%29%0A%0Adef%20calc_grade%28points%29%3A%0A%20%20%20grade%20%3D%20points%20*%2010%0A%20%20%20return%20grade%0A%20%20%20%20%0A%23%20main%20program%0Adbp3%20%3D%20dbl_plus%283%29%0Adbp4%20%3D%20dbl_plus%284%29%0Aprint%28dbp3%20%2B%20dbp4%29%0Aprint%28instructor_name%28%29%29%0A&amp;cumulative=false&amp;curInstr=0&amp;heapPrimitives=false&amp;mode=display&amp;origin=opt-frontend.js&amp;py=3&amp;rawInputLstJSON=%5B%5D&amp;textReferences=false" TargetMode="External"/><Relationship Id="rId4" Type="http://schemas.openxmlformats.org/officeDocument/2006/relationships/tags" Target="../tags/tag67.xml"/><Relationship Id="rId9" Type="http://schemas.openxmlformats.org/officeDocument/2006/relationships/hyperlink" Target="https://goo.gl/Lra4h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10" Type="http://schemas.openxmlformats.org/officeDocument/2006/relationships/hyperlink" Target="https://goo.gl/FyMvDX" TargetMode="External"/><Relationship Id="rId4" Type="http://schemas.openxmlformats.org/officeDocument/2006/relationships/tags" Target="../tags/tag74.xml"/><Relationship Id="rId9" Type="http://schemas.openxmlformats.org/officeDocument/2006/relationships/hyperlink" Target="https://goo.gl/Lra4h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 * 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z * 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print(y)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print(stored)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cs typeface="Courier New" pitchFamily="49" charset="0"/>
              </a:rPr>
              <a:t>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>
            <a:off x="6934200" y="130205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inner()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temp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print(outer())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5618" y="1984454"/>
            <a:ext cx="29883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Aside: The Evaluation Rules have </a:t>
            </a:r>
            <a:r>
              <a:rPr lang="en-US" sz="1400" dirty="0" smtClean="0"/>
              <a:t>a</a:t>
            </a:r>
          </a:p>
          <a:p>
            <a:r>
              <a:rPr lang="en-US" sz="1400" dirty="0" smtClean="0"/>
              <a:t>more </a:t>
            </a:r>
            <a:r>
              <a:rPr lang="en-US" sz="1400" dirty="0"/>
              <a:t>precise rule</a:t>
            </a:r>
            <a:r>
              <a:rPr lang="en-US" sz="1400" dirty="0" smtClean="0"/>
              <a:t>, which </a:t>
            </a:r>
            <a:r>
              <a:rPr lang="en-US" sz="1400" dirty="0"/>
              <a:t>applies </a:t>
            </a:r>
            <a:r>
              <a:rPr lang="en-US" sz="1400" dirty="0" smtClean="0"/>
              <a:t>when</a:t>
            </a:r>
          </a:p>
          <a:p>
            <a:r>
              <a:rPr lang="en-US" sz="1400" dirty="0" smtClean="0"/>
              <a:t>you </a:t>
            </a:r>
            <a:r>
              <a:rPr lang="en-US" sz="1400" dirty="0"/>
              <a:t>define a function inside </a:t>
            </a:r>
            <a:r>
              <a:rPr lang="en-US" sz="1400" dirty="0" smtClean="0"/>
              <a:t>another</a:t>
            </a:r>
          </a:p>
          <a:p>
            <a:r>
              <a:rPr lang="en-US" sz="1400" dirty="0" smtClean="0"/>
              <a:t>function (</a:t>
            </a:r>
            <a:r>
              <a:rPr lang="en-US" sz="1400" dirty="0"/>
              <a:t>which we will not be </a:t>
            </a:r>
            <a:r>
              <a:rPr lang="en-US" sz="1400" dirty="0" smtClean="0"/>
              <a:t>doing</a:t>
            </a:r>
          </a:p>
          <a:p>
            <a:r>
              <a:rPr lang="en-US" sz="1400" dirty="0" smtClean="0"/>
              <a:t>in </a:t>
            </a:r>
            <a:r>
              <a:rPr lang="en-US" sz="1400" dirty="0"/>
              <a:t>this class</a:t>
            </a:r>
            <a:r>
              <a:rPr lang="en-US" sz="1400" dirty="0" smtClean="0"/>
              <a:t>!!!).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</a:t>
            </a:r>
            <a:r>
              <a:rPr lang="en-US" dirty="0" smtClean="0"/>
              <a:t>1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0.5: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Often called the “</a:t>
            </a:r>
            <a:r>
              <a:rPr lang="en-US" dirty="0" err="1" smtClean="0"/>
              <a:t>docstring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Ways to write strings: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 version for </a:t>
            </a:r>
            <a:r>
              <a:rPr lang="en-US" dirty="0" err="1" smtClean="0"/>
              <a:t>docstings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(pressure)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(temp)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(message)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of the functions above “return”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Celsius:",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in the local frame</a:t>
            </a:r>
          </a:p>
          <a:p>
            <a:pPr lvl="2"/>
            <a:r>
              <a:rPr lang="en-US" dirty="0" smtClean="0"/>
              <a:t>Proceeds to its parent frame  (the global frame) if no match in local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Execute the statements in the function body</a:t>
            </a:r>
          </a:p>
          <a:p>
            <a:pPr lvl="1"/>
            <a:r>
              <a:rPr lang="en-US" dirty="0" smtClean="0"/>
              <a:t>At a return statement, return the value and exit the function</a:t>
            </a:r>
          </a:p>
          <a:p>
            <a:pPr lvl="1"/>
            <a:r>
              <a:rPr lang="en-US" dirty="0" smtClean="0"/>
              <a:t>If reach the end of the body of the function without encountering </a:t>
            </a:r>
            <a:br>
              <a:rPr lang="en-US" dirty="0" smtClean="0"/>
            </a:br>
            <a:r>
              <a:rPr lang="en-US" dirty="0" smtClean="0"/>
              <a:t>a return statement, then return the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smtClean="0"/>
              <a:t>It </a:t>
            </a:r>
            <a:r>
              <a:rPr lang="en-US" sz="2900" dirty="0"/>
              <a:t>is also fine to explicitly have a </a:t>
            </a:r>
            <a:r>
              <a:rPr lang="en-US" sz="2900" dirty="0" smtClean="0"/>
              <a:t>statement: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 * 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print(double)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](3.14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9800" y="61076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 at the “call site” 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of the function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“returned”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“call site”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114681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5029200" y="4572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"Ruth Anderson"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print_greeting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print("Hello, world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Grade is:", grade)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grade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</a:t>
            </a:r>
            <a:r>
              <a:rPr lang="en-US" dirty="0" smtClean="0">
                <a:hlinkClick r:id="rId10"/>
              </a:rPr>
              <a:t>python</a:t>
            </a:r>
            <a:r>
              <a:rPr lang="en-US" dirty="0" smtClean="0">
                <a:hlinkClick r:id="rId11"/>
              </a:rPr>
              <a:t>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5036599" y="609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–x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Hello, world")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print(square(3) + square(4))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print(abs(-22))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8665</TotalTime>
  <Words>3815</Words>
  <Application>Microsoft Office PowerPoint</Application>
  <PresentationFormat>On-screen Show (4:3)</PresentationFormat>
  <Paragraphs>660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Courier New</vt:lpstr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How Python executes a function call</vt:lpstr>
      <vt:lpstr>Function examples</vt:lpstr>
      <vt:lpstr>More function examples</vt:lpstr>
      <vt:lpstr>Digression:  Two types of output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scope!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Aside: Functions are values The function can be an expression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Ruth Anderson</cp:lastModifiedBy>
  <cp:revision>194</cp:revision>
  <cp:lastPrinted>2018-04-04T20:47:14Z</cp:lastPrinted>
  <dcterms:created xsi:type="dcterms:W3CDTF">2012-06-20T04:14:54Z</dcterms:created>
  <dcterms:modified xsi:type="dcterms:W3CDTF">2020-01-22T22:45:47Z</dcterms:modified>
</cp:coreProperties>
</file>