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6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7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8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9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1" r:id="rId3"/>
    <p:sldId id="279" r:id="rId4"/>
    <p:sldId id="308" r:id="rId5"/>
    <p:sldId id="283" r:id="rId6"/>
    <p:sldId id="272" r:id="rId7"/>
    <p:sldId id="303" r:id="rId8"/>
    <p:sldId id="284" r:id="rId9"/>
    <p:sldId id="282" r:id="rId10"/>
    <p:sldId id="309" r:id="rId11"/>
    <p:sldId id="310" r:id="rId12"/>
    <p:sldId id="285" r:id="rId13"/>
    <p:sldId id="286" r:id="rId14"/>
    <p:sldId id="311" r:id="rId15"/>
    <p:sldId id="274" r:id="rId16"/>
    <p:sldId id="304" r:id="rId17"/>
    <p:sldId id="276" r:id="rId18"/>
    <p:sldId id="305" r:id="rId19"/>
    <p:sldId id="268" r:id="rId20"/>
    <p:sldId id="306" r:id="rId21"/>
    <p:sldId id="307" r:id="rId22"/>
    <p:sldId id="314" r:id="rId23"/>
    <p:sldId id="315" r:id="rId24"/>
    <p:sldId id="313" r:id="rId25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0"/>
    <p:restoredTop sz="75627" autoAdjust="0"/>
  </p:normalViewPr>
  <p:slideViewPr>
    <p:cSldViewPr>
      <p:cViewPr varScale="1">
        <p:scale>
          <a:sx n="55" d="100"/>
          <a:sy n="55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1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4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41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9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tell what this means, but the computer cannot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48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http://en.wikipedia.org/wiki/Geometric_series#Example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9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9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7" Type="http://schemas.openxmlformats.org/officeDocument/2006/relationships/hyperlink" Target="https://goo.gl/rQLkXp" TargetMode="Externa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12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9" Type="http://schemas.openxmlformats.org/officeDocument/2006/relationships/hyperlink" Target="https://goo.gl/Pi4v7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hyperlink" Target="https://goo.gl/7k26gF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hyperlink" Target="https://goo.gl/bmLUYt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12" Type="http://schemas.openxmlformats.org/officeDocument/2006/relationships/hyperlink" Target="https://goo.gl/bmLUYt" TargetMode="Externa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40.xml"/><Relationship Id="rId10" Type="http://schemas.openxmlformats.org/officeDocument/2006/relationships/tags" Target="../tags/tag145.xml"/><Relationship Id="rId4" Type="http://schemas.openxmlformats.org/officeDocument/2006/relationships/tags" Target="../tags/tag139.xml"/><Relationship Id="rId9" Type="http://schemas.openxmlformats.org/officeDocument/2006/relationships/tags" Target="../tags/tag14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48.xml"/><Relationship Id="rId7" Type="http://schemas.openxmlformats.org/officeDocument/2006/relationships/tags" Target="../tags/tag152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5" Type="http://schemas.openxmlformats.org/officeDocument/2006/relationships/tags" Target="../tags/tag150.xml"/><Relationship Id="rId4" Type="http://schemas.openxmlformats.org/officeDocument/2006/relationships/tags" Target="../tags/tag149.xml"/><Relationship Id="rId9" Type="http://schemas.openxmlformats.org/officeDocument/2006/relationships/hyperlink" Target="https://goo.gl/NnbR5q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3" Type="http://schemas.openxmlformats.org/officeDocument/2006/relationships/tags" Target="../tags/tag155.xml"/><Relationship Id="rId7" Type="http://schemas.openxmlformats.org/officeDocument/2006/relationships/tags" Target="../tags/tag159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hyperlink" Target="https://goo.gl/HfKiL1" TargetMode="External"/><Relationship Id="rId5" Type="http://schemas.openxmlformats.org/officeDocument/2006/relationships/tags" Target="../tags/tag157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6.xml"/><Relationship Id="rId9" Type="http://schemas.openxmlformats.org/officeDocument/2006/relationships/tags" Target="../tags/tag16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tags" Target="../tags/tag174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5" Type="http://schemas.openxmlformats.org/officeDocument/2006/relationships/tags" Target="../tags/tag166.xml"/><Relationship Id="rId15" Type="http://schemas.openxmlformats.org/officeDocument/2006/relationships/hyperlink" Target="https://goo.gl/HfKiL1" TargetMode="External"/><Relationship Id="rId10" Type="http://schemas.openxmlformats.org/officeDocument/2006/relationships/tags" Target="../tags/tag171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10" Type="http://schemas.openxmlformats.org/officeDocument/2006/relationships/hyperlink" Target="https://goo.gl/PkWAfZ" TargetMode="External"/><Relationship Id="rId4" Type="http://schemas.openxmlformats.org/officeDocument/2006/relationships/tags" Target="../tags/tag9.xml"/><Relationship Id="rId9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7" Type="http://schemas.openxmlformats.org/officeDocument/2006/relationships/hyperlink" Target="https://goo.gl/FC9CHW" TargetMode="Externa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7" Type="http://schemas.openxmlformats.org/officeDocument/2006/relationships/hyperlink" Target="https://goo.gl/SN8hm7" TargetMode="Externa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hyperlink" Target="https://goo.gl/UzdGPi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7" Type="http://schemas.openxmlformats.org/officeDocument/2006/relationships/hyperlink" Target="https://goo.gl/c9ERK1" TargetMode="Externa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1.xml"/><Relationship Id="rId4" Type="http://schemas.openxmlformats.org/officeDocument/2006/relationships/tags" Target="../tags/tag19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7" Type="http://schemas.openxmlformats.org/officeDocument/2006/relationships/hyperlink" Target="https://goo.gl/dssCTZ" TargetMode="Externa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notesSlide" Target="../notesSlides/notesSlide3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hyperlink" Target="https://goo.gl/M3h6Hq" TargetMode="Externa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10" Type="http://schemas.openxmlformats.org/officeDocument/2006/relationships/tags" Target="../tags/tag21.xml"/><Relationship Id="rId19" Type="http://schemas.openxmlformats.org/officeDocument/2006/relationships/image" Target="../media/image1.gif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10" Type="http://schemas.openxmlformats.org/officeDocument/2006/relationships/hyperlink" Target="https://goo.gl/dfEQ7G" TargetMode="External"/><Relationship Id="rId4" Type="http://schemas.openxmlformats.org/officeDocument/2006/relationships/tags" Target="../tags/tag31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26" Type="http://schemas.openxmlformats.org/officeDocument/2006/relationships/tags" Target="../tags/tag61.xml"/><Relationship Id="rId3" Type="http://schemas.openxmlformats.org/officeDocument/2006/relationships/tags" Target="../tags/tag38.xml"/><Relationship Id="rId21" Type="http://schemas.openxmlformats.org/officeDocument/2006/relationships/tags" Target="../tags/tag56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tags" Target="../tags/tag60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tags" Target="../tags/tag55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tags" Target="../tags/tag59.xml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tags" Target="../tags/tag58.xml"/><Relationship Id="rId28" Type="http://schemas.openxmlformats.org/officeDocument/2006/relationships/tags" Target="../tags/tag63.xml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tags" Target="../tags/tag57.xml"/><Relationship Id="rId27" Type="http://schemas.openxmlformats.org/officeDocument/2006/relationships/tags" Target="../tags/tag62.xml"/><Relationship Id="rId30" Type="http://schemas.openxmlformats.org/officeDocument/2006/relationships/hyperlink" Target="https://goo.gl/K7KDaN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6CRu31" TargetMode="External"/><Relationship Id="rId3" Type="http://schemas.openxmlformats.org/officeDocument/2006/relationships/tags" Target="../tags/tag8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5.xml"/><Relationship Id="rId9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0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5" Type="http://schemas.openxmlformats.org/officeDocument/2006/relationships/tags" Target="../tags/tag105.xml"/><Relationship Id="rId4" Type="http://schemas.openxmlformats.org/officeDocument/2006/relationships/tags" Target="../tags/tag104.xml"/><Relationship Id="rId9" Type="http://schemas.openxmlformats.org/officeDocument/2006/relationships/hyperlink" Target="https://goo.gl/zhRYr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flow: Loops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2020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  <a:sym typeface="Wingdings"/>
              </a:rPr>
              <a:t> will loop through </a:t>
            </a:r>
            <a:r>
              <a:rPr lang="en-US" dirty="0" smtClean="0">
                <a:cs typeface="Courier New" pitchFamily="49" charset="0"/>
              </a:rPr>
              <a:t>[0, 1,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/>
              </a:rPr>
              <a:t> will loop through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[1</a:t>
            </a:r>
            <a:r>
              <a:rPr lang="en-US" dirty="0" smtClean="0">
                <a:cs typeface="Courier New" pitchFamily="49" charset="0"/>
              </a:rPr>
              <a:t>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/>
              </a:rPr>
              <a:t> will loop through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[</a:t>
            </a:r>
            <a:r>
              <a:rPr lang="en-US" dirty="0" smtClean="0">
                <a:cs typeface="Courier New" pitchFamily="49" charset="0"/>
              </a:rPr>
              <a:t>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Produces a range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7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sum is: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 of values, what values?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range(5, 1, -1):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range(0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8, 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 = 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When size =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"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16776" y="628889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process a list:</a:t>
            </a:r>
            <a:br>
              <a:rPr lang="en-US" dirty="0" smtClean="0"/>
            </a:br>
            <a:r>
              <a:rPr lang="en-US" dirty="0" smtClean="0"/>
              <a:t>One element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common pattern when processing a list: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sz="2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updated result</a:t>
            </a:r>
          </a:p>
          <a:p>
            <a:pPr marL="400050" lvl="1" indent="0">
              <a:buNone/>
            </a:pP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a correct result for an empty list</a:t>
            </a:r>
          </a:p>
          <a:p>
            <a:r>
              <a:rPr lang="en-US" dirty="0" smtClean="0"/>
              <a:t>As each element is processed,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a prefix of the list</a:t>
            </a:r>
          </a:p>
          <a:p>
            <a:r>
              <a:rPr lang="en-US" dirty="0" smtClean="0"/>
              <a:t>When all elements have been processed,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the whole list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800600" y="2103120"/>
            <a:ext cx="434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Sum of a list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element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 of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Product of </a:t>
            </a:r>
            <a:r>
              <a:rPr lang="en-US" dirty="0"/>
              <a:t>a list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* 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Maximum of a list: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element)</a:t>
            </a:r>
          </a:p>
          <a:p>
            <a:r>
              <a:rPr lang="en-US" dirty="0" smtClean="0"/>
              <a:t>Approximate the value 3 by 1 + 2/3 + 4/9 + 8/27 + 16/81 + … = (2/3)</a:t>
            </a:r>
            <a:r>
              <a:rPr lang="en-US" baseline="30000" dirty="0" smtClean="0"/>
              <a:t>0</a:t>
            </a:r>
            <a:r>
              <a:rPr lang="en-US" dirty="0" smtClean="0"/>
              <a:t> + (2/3)</a:t>
            </a:r>
            <a:r>
              <a:rPr lang="en-US" baseline="30000" dirty="0" smtClean="0"/>
              <a:t>1</a:t>
            </a:r>
            <a:r>
              <a:rPr lang="en-US" dirty="0" smtClean="0"/>
              <a:t> + (2/3)</a:t>
            </a:r>
            <a:r>
              <a:rPr lang="en-US" baseline="30000" dirty="0" smtClean="0"/>
              <a:t>2</a:t>
            </a:r>
            <a:r>
              <a:rPr lang="en-US" dirty="0" smtClean="0"/>
              <a:t> + (2/3)</a:t>
            </a:r>
            <a:r>
              <a:rPr lang="en-US" baseline="30000" dirty="0" smtClean="0"/>
              <a:t>3</a:t>
            </a:r>
            <a:r>
              <a:rPr lang="en-US" dirty="0" smtClean="0"/>
              <a:t> + … + </a:t>
            </a:r>
            <a:r>
              <a:rPr lang="en-US" dirty="0"/>
              <a:t>(</a:t>
            </a:r>
            <a:r>
              <a:rPr lang="en-US" dirty="0" smtClean="0"/>
              <a:t>2/3)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range(11):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result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(2.0/3.0)**element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943600" y="1295400"/>
            <a:ext cx="30540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400800" y="3124200"/>
            <a:ext cx="2438400" cy="612648"/>
          </a:xfrm>
          <a:prstGeom prst="wedgeRectCallout">
            <a:avLst>
              <a:gd name="adj1" fmla="val -133235"/>
              <a:gd name="adj2" fmla="val 14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first element of the list (counting from zero)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[1, 2, 3]: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print("Before j loop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is",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[50, 100]: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is", j)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print("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j)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Nested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print("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j)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620000" y="2577405"/>
            <a:ext cx="114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2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4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477872" y="3962400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ight Brace 11"/>
          <p:cNvSpPr/>
          <p:nvPr>
            <p:custDataLst>
              <p:tags r:id="rId5"/>
            </p:custDataLst>
          </p:nvPr>
        </p:nvSpPr>
        <p:spPr>
          <a:xfrm rot="10800000">
            <a:off x="1010994" y="4191000"/>
            <a:ext cx="132006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9163" y="41910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“nested”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loop body: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2 statements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Right Brace 3"/>
          <p:cNvSpPr/>
          <p:nvPr>
            <p:custDataLst>
              <p:tags r:id="rId7"/>
            </p:custDataLst>
          </p:nvPr>
        </p:nvSpPr>
        <p:spPr>
          <a:xfrm>
            <a:off x="5220424" y="3182034"/>
            <a:ext cx="257448" cy="2228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>
            <p:custDataLst>
              <p:tags r:id="rId8"/>
            </p:custDataLst>
          </p:nvPr>
        </p:nvCxnSpPr>
        <p:spPr>
          <a:xfrm>
            <a:off x="381000" y="23622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2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Duplicate the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loops through the transformation approach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0" y="3843278"/>
            <a:ext cx="3217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for j in [2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 Inner", j)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048000" y="3843278"/>
            <a:ext cx="29418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6035227" y="3843278"/>
            <a:ext cx="29418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 Inner", j)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 Inner", j)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 Inner",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4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 Inner",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(no output)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Recall exercise </a:t>
            </a:r>
            <a:r>
              <a:rPr lang="en-US" dirty="0"/>
              <a:t>from previous lecture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this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it actually print?</a:t>
            </a:r>
          </a:p>
          <a:p>
            <a:pPr marL="0" indent="0">
              <a:buNone/>
            </a:pPr>
            <a:r>
              <a:rPr lang="en-US" dirty="0" smtClean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Watch out for </a:t>
            </a:r>
            <a:r>
              <a:rPr lang="en-US" i="1" dirty="0" smtClean="0"/>
              <a:t>edge conditions</a:t>
            </a:r>
            <a:r>
              <a:rPr lang="en-US" dirty="0" smtClean="0"/>
              <a:t> (beginning or end of loop)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858000" y="123086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8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9, 10]: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print(50)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92696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5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Some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size is "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element is "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(element))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16776" y="6877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Even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size="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 result="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We are done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16776" y="6877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812800" y="4572000"/>
            <a:ext cx="789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if we move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to be the first line of the program instead?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Loops over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  <a:r>
              <a:rPr lang="en-US" dirty="0" smtClean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print(letter)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 160"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dirty="0" smtClean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print(letter)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letter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count = count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print(count)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16776" y="6877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Temperature conversion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better way to repeat yourself: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2362200" y="3200400"/>
            <a:ext cx="66294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3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[30,40,50,60,70]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 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</a:p>
          <a:p>
            <a:pPr lvl="0"/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print(f, c)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</a:t>
            </a: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685800" y="3164746"/>
            <a:ext cx="1219200" cy="612648"/>
          </a:xfrm>
          <a:prstGeom prst="wedgeRectCallout">
            <a:avLst>
              <a:gd name="adj1" fmla="val 159496"/>
              <a:gd name="adj2" fmla="val 11069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</a:t>
            </a:r>
            <a:r>
              <a:rPr lang="en-US" i="1" dirty="0" smtClean="0">
                <a:solidFill>
                  <a:schemeClr val="tx1"/>
                </a:solidFill>
              </a:rPr>
              <a:t>body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indented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4572000" y="2057400"/>
            <a:ext cx="3048000" cy="990600"/>
          </a:xfrm>
          <a:prstGeom prst="wedgeRectCallout">
            <a:avLst>
              <a:gd name="adj1" fmla="val 3831"/>
              <a:gd name="adj2" fmla="val 836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list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(sequence expression can be any sequence type e.g. string)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2590800" y="5981700"/>
            <a:ext cx="1371600" cy="612648"/>
          </a:xfrm>
          <a:prstGeom prst="wedgeRectCallout">
            <a:avLst>
              <a:gd name="adj1" fmla="val -54832"/>
              <a:gd name="adj2" fmla="val -1628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33426" y="2514600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loop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>
            <p:custDataLst>
              <p:tags r:id="rId9"/>
            </p:custDataLst>
          </p:nvPr>
        </p:nvSpPr>
        <p:spPr>
          <a:xfrm>
            <a:off x="152400" y="3886200"/>
            <a:ext cx="2181225" cy="1534860"/>
          </a:xfrm>
          <a:prstGeom prst="wedgeRectCallout">
            <a:avLst>
              <a:gd name="adj1" fmla="val 92662"/>
              <a:gd name="adj2" fmla="val -175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Execute the body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5 times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>
            <p:custDataLst>
              <p:tags r:id="rId10"/>
            </p:custDataLst>
          </p:nvPr>
        </p:nvSpPr>
        <p:spPr>
          <a:xfrm>
            <a:off x="2324100" y="2186050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iteration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1"/>
            </p:custDataLst>
          </p:nvPr>
        </p:nvSpPr>
        <p:spPr>
          <a:xfrm>
            <a:off x="7315200" y="4583725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14" name="Rectangular Callout 13"/>
          <p:cNvSpPr/>
          <p:nvPr>
            <p:custDataLst>
              <p:tags r:id="rId12"/>
            </p:custDataLst>
          </p:nvPr>
        </p:nvSpPr>
        <p:spPr>
          <a:xfrm>
            <a:off x="8001000" y="2286000"/>
            <a:ext cx="990599" cy="612648"/>
          </a:xfrm>
          <a:prstGeom prst="wedgeRectCallout">
            <a:avLst>
              <a:gd name="adj1" fmla="val 21693"/>
              <a:gd name="adj2" fmla="val 118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Colon is required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6690097" y="14484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0"/>
              </a:rPr>
              <a:t>See in python tutor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4577855" y="5981700"/>
            <a:ext cx="2205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f and c are not </a:t>
            </a:r>
            <a:br>
              <a:rPr lang="en-US" dirty="0" smtClean="0"/>
            </a:br>
            <a:r>
              <a:rPr lang="en-US" dirty="0" smtClean="0"/>
              <a:t>good variable names!</a:t>
            </a:r>
            <a:endParaRPr lang="en-US" dirty="0"/>
          </a:p>
        </p:txBody>
      </p:sp>
      <p:sp>
        <p:nvSpPr>
          <p:cNvPr id="18" name="Rounded Rectangle 17"/>
          <p:cNvSpPr/>
          <p:nvPr>
            <p:custDataLst>
              <p:tags r:id="rId16"/>
            </p:custDataLst>
          </p:nvPr>
        </p:nvSpPr>
        <p:spPr>
          <a:xfrm>
            <a:off x="3352800" y="3777394"/>
            <a:ext cx="5638799" cy="873852"/>
          </a:xfrm>
          <a:prstGeom prst="round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14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Loop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print("Hi there!")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happy"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print(char)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sequence is a string</a:t>
            </a: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6248400" y="3200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Does not use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7" name="Rectangular Callout 16"/>
          <p:cNvSpPr/>
          <p:nvPr>
            <p:custDataLst>
              <p:tags r:id="rId6"/>
            </p:custDataLst>
          </p:nvPr>
        </p:nvSpPr>
        <p:spPr>
          <a:xfrm>
            <a:off x="5791200" y="1866900"/>
            <a:ext cx="2590800" cy="533400"/>
          </a:xfrm>
          <a:prstGeom prst="wedgeRectCallout">
            <a:avLst>
              <a:gd name="adj1" fmla="val -125628"/>
              <a:gd name="adj2" fmla="val 342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8" name="Rectangular Callout 17"/>
          <p:cNvSpPr/>
          <p:nvPr>
            <p:custDataLst>
              <p:tags r:id="rId7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840576" y="103295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8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914370" y="4569707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914369" y="580492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3"/>
            </p:custDataLst>
          </p:nvPr>
        </p:nvSpPr>
        <p:spPr>
          <a:xfrm>
            <a:off x="3914371" y="6154756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3914372" y="550012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5"/>
            </p:custDataLst>
          </p:nvPr>
        </p:nvSpPr>
        <p:spPr>
          <a:xfrm>
            <a:off x="3914373" y="4918550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3914373" y="522467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3840540" y="4572000"/>
            <a:ext cx="14157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4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9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457200" y="3897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57200" y="21336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12"/>
            </p:custDataLst>
          </p:nvPr>
        </p:nvSpPr>
        <p:spPr>
          <a:xfrm>
            <a:off x="457201" y="2449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Transformation approach</a:t>
            </a:r>
            <a:endParaRPr lang="en-US" dirty="0"/>
          </a:p>
        </p:txBody>
      </p:sp>
      <p:sp>
        <p:nvSpPr>
          <p:cNvPr id="7" name="Right Arrow 6"/>
          <p:cNvSpPr/>
          <p:nvPr>
            <p:custDataLst>
              <p:tags r:id="rId15"/>
            </p:custDataLst>
          </p:nvPr>
        </p:nvSpPr>
        <p:spPr>
          <a:xfrm>
            <a:off x="2895600" y="5007114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7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>
            <p:custDataLst>
              <p:tags r:id="rId18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>
            <p:custDataLst>
              <p:tags r:id="rId20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35" name="Rectangle 34"/>
          <p:cNvSpPr/>
          <p:nvPr>
            <p:custDataLst>
              <p:tags r:id="rId21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>
            <p:custDataLst>
              <p:tags r:id="rId22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381000" y="1524000"/>
            <a:ext cx="780008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 smtClean="0"/>
              <a:t>Idea:  convert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 smtClean="0"/>
              <a:t> loop into something we know how to execute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6"/>
            </p:custDataLst>
          </p:nvPr>
        </p:nvSpPr>
        <p:spPr>
          <a:xfrm>
            <a:off x="457200" y="2133600"/>
            <a:ext cx="4645224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sequence </a:t>
            </a:r>
            <a:r>
              <a:rPr lang="en-US" dirty="0"/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</a:t>
            </a:r>
            <a:r>
              <a:rPr lang="en-US" dirty="0" smtClean="0"/>
              <a:t>variable, </a:t>
            </a:r>
            <a:r>
              <a:rPr lang="en-US" dirty="0"/>
              <a:t>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</a:t>
            </a:r>
            <a:r>
              <a:rPr lang="en-US" dirty="0" smtClean="0"/>
              <a:t>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the resulting statements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28"/>
          <p:cNvSpPr txBox="1"/>
          <p:nvPr>
            <p:custDataLst>
              <p:tags r:id="rId28"/>
            </p:custDataLst>
          </p:nvPr>
        </p:nvSpPr>
        <p:spPr>
          <a:xfrm>
            <a:off x="6763206" y="217219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20" grpId="0" animBg="1"/>
      <p:bldP spid="20" grpId="1" animBg="1"/>
      <p:bldP spid="32" grpId="0"/>
      <p:bldP spid="33" grpId="0" animBg="1"/>
      <p:bldP spid="34" grpId="0"/>
      <p:bldP spid="35" grpId="0" uiExpand="1" build="allAtOnce" animBg="1"/>
      <p:bldP spid="36" grpId="0"/>
      <p:bldP spid="36" grpId="1"/>
      <p:bldP spid="37" grpId="0"/>
      <p:bldP spid="37" grpId="1"/>
      <p:bldP spid="3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>
            <p:custDataLst>
              <p:tags r:id="rId1"/>
            </p:custDataLst>
          </p:nvPr>
        </p:nvSpPr>
        <p:spPr>
          <a:xfrm>
            <a:off x="1600200" y="4506843"/>
            <a:ext cx="192642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2"/>
            </p:custDataLst>
          </p:nvPr>
        </p:nvSpPr>
        <p:spPr>
          <a:xfrm>
            <a:off x="823809" y="2754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23809" y="34290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457201" y="1992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8"/>
            </p:custDataLst>
          </p:nvPr>
        </p:nvSpPr>
        <p:spPr>
          <a:xfrm>
            <a:off x="485983" y="5157900"/>
            <a:ext cx="1295400" cy="4146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Direct approach</a:t>
            </a:r>
            <a:endParaRPr lang="en-US" dirty="0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8" name="Rectangle 27"/>
          <p:cNvSpPr/>
          <p:nvPr>
            <p:custDataLst>
              <p:tags r:id="rId12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>
            <p:custDataLst>
              <p:tags r:id="rId1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0" name="TextBox 29"/>
          <p:cNvSpPr txBox="1"/>
          <p:nvPr>
            <p:custDataLst>
              <p:tags r:id="rId1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grpSp>
        <p:nvGrpSpPr>
          <p:cNvPr id="38" name="Group 37"/>
          <p:cNvGrpSpPr/>
          <p:nvPr>
            <p:custDataLst>
              <p:tags r:id="rId16"/>
            </p:custDataLst>
          </p:nvPr>
        </p:nvGrpSpPr>
        <p:grpSpPr>
          <a:xfrm>
            <a:off x="1676400" y="4485063"/>
            <a:ext cx="1850227" cy="381135"/>
            <a:chOff x="1676400" y="4485063"/>
            <a:chExt cx="1850227" cy="381135"/>
          </a:xfrm>
        </p:grpSpPr>
        <p:sp>
          <p:nvSpPr>
            <p:cNvPr id="35" name="Down Arrow 34"/>
            <p:cNvSpPr/>
            <p:nvPr>
              <p:custDataLst>
                <p:tags r:id="rId21"/>
              </p:custDataLst>
            </p:nvPr>
          </p:nvSpPr>
          <p:spPr>
            <a:xfrm>
              <a:off x="1676400" y="4604588"/>
              <a:ext cx="104983" cy="2616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>
              <p:custDataLst>
                <p:tags r:id="rId22"/>
              </p:custDataLst>
            </p:nvPr>
          </p:nvSpPr>
          <p:spPr>
            <a:xfrm>
              <a:off x="1728891" y="4485063"/>
              <a:ext cx="1797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Current location in list</a:t>
              </a:r>
              <a:endParaRPr lang="en-US" sz="1400" dirty="0"/>
            </a:p>
          </p:txBody>
        </p:sp>
      </p:grp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19"/>
            </p:custDataLst>
          </p:nvPr>
        </p:nvSpPr>
        <p:spPr>
          <a:xfrm>
            <a:off x="457200" y="1524001"/>
            <a:ext cx="4876800" cy="26449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While there are sequence elements left: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Assign the loop variable to the next remaining sequence element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Execute the loop body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0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3438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2.22222E-6 L 0.06146 2.22222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2.22222E-6 L 0.09063 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12" grpId="0" animBg="1"/>
      <p:bldP spid="12" grpId="1" animBg="1"/>
      <p:bldP spid="9" grpId="1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8" grpId="0" animBg="1"/>
      <p:bldP spid="8" grpId="1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 4, 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print("Start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3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342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 4, 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print("Start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body")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61722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Output: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5438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NOT: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8"/>
            </p:custDataLst>
          </p:nvPr>
        </p:nvCxnSpPr>
        <p:spPr>
          <a:xfrm flipH="1"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Indentation is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Every statement in the body must have exactly the same indentation</a:t>
            </a:r>
          </a:p>
          <a:p>
            <a:r>
              <a:rPr lang="en-US" dirty="0" smtClean="0"/>
              <a:t>That’s how Python knows where the body ends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4, 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print("Start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body")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Compare the results of these loops: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in [30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40, 50, 60, 70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print(f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- 32) / 9.0 * 5)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40, 50, 60, 70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print(f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- 32) / 9.0 * 5)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print("All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19200" y="29718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04800" y="2971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81800" y="12203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6694</TotalTime>
  <Words>2678</Words>
  <Application>Microsoft Office PowerPoint</Application>
  <PresentationFormat>On-screen Show (4:3)</PresentationFormat>
  <Paragraphs>520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Wingdings</vt:lpstr>
      <vt:lpstr>Office Theme</vt:lpstr>
      <vt:lpstr>Control flow: Loops </vt:lpstr>
      <vt:lpstr>Temperature conversion chart</vt:lpstr>
      <vt:lpstr>Temperature conversion chart</vt:lpstr>
      <vt:lpstr>Loop Examples</vt:lpstr>
      <vt:lpstr>How a loop is executed: Transformation approach</vt:lpstr>
      <vt:lpstr>How a loop is executed: Direct approach</vt:lpstr>
      <vt:lpstr>The body can be multiple statements</vt:lpstr>
      <vt:lpstr>The body can be multiple statements</vt:lpstr>
      <vt:lpstr>Indentation is significant</vt:lpstr>
      <vt:lpstr>The range function</vt:lpstr>
      <vt:lpstr>Some Loops</vt:lpstr>
      <vt:lpstr>How to process a list: One element at a time</vt:lpstr>
      <vt:lpstr>Examples of list processing</vt:lpstr>
      <vt:lpstr>Nested Loops</vt:lpstr>
      <vt:lpstr>More Nested Loops</vt:lpstr>
      <vt:lpstr>More Nested Loops</vt:lpstr>
      <vt:lpstr>Understand loops through the transformation approach</vt:lpstr>
      <vt:lpstr>Test your understanding of loops</vt:lpstr>
      <vt:lpstr>Test your understanding of loops</vt:lpstr>
      <vt:lpstr>Fix this loop</vt:lpstr>
      <vt:lpstr>Some Fixes</vt:lpstr>
      <vt:lpstr>Some More Loops</vt:lpstr>
      <vt:lpstr>Even More Loops</vt:lpstr>
      <vt:lpstr>Loops over Strings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</dc:title>
  <dc:creator>Ruth Anderson</dc:creator>
  <cp:lastModifiedBy>Ruth Anderson</cp:lastModifiedBy>
  <cp:revision>238</cp:revision>
  <cp:lastPrinted>2018-03-30T20:43:11Z</cp:lastPrinted>
  <dcterms:created xsi:type="dcterms:W3CDTF">2012-06-20T04:14:54Z</dcterms:created>
  <dcterms:modified xsi:type="dcterms:W3CDTF">2020-01-08T22:15:33Z</dcterms:modified>
</cp:coreProperties>
</file>