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5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8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84" r:id="rId13"/>
    <p:sldId id="270" r:id="rId14"/>
    <p:sldId id="269" r:id="rId15"/>
    <p:sldId id="264" r:id="rId16"/>
    <p:sldId id="271" r:id="rId17"/>
    <p:sldId id="272" r:id="rId18"/>
    <p:sldId id="273" r:id="rId19"/>
    <p:sldId id="265" r:id="rId20"/>
    <p:sldId id="274" r:id="rId21"/>
    <p:sldId id="283" r:id="rId22"/>
    <p:sldId id="275" r:id="rId23"/>
    <p:sldId id="282" r:id="rId24"/>
    <p:sldId id="276" r:id="rId25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/>
    <p:restoredTop sz="90642" autoAdjust="0"/>
  </p:normalViewPr>
  <p:slideViewPr>
    <p:cSldViewPr>
      <p:cViewPr varScale="1">
        <p:scale>
          <a:sx n="113" d="100"/>
          <a:sy n="113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using  9.0</a:t>
            </a:r>
            <a:r>
              <a:rPr lang="en-US" baseline="0" dirty="0" smtClean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Note: Still using  9.0</a:t>
            </a:r>
            <a:r>
              <a:rPr lang="en-US" baseline="0" dirty="0" smtClean="0"/>
              <a:t> instead of 9 as on previous slide.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out the current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Empty</a:t>
            </a:r>
            <a:r>
              <a:rPr lang="en-US" baseline="0" dirty="0" smtClean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r>
              <a:rPr lang="en-US" baseline="0" dirty="0" smtClean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lecture 3 for what the final</a:t>
            </a:r>
            <a:r>
              <a:rPr lang="en-US" baseline="0" dirty="0" smtClean="0"/>
              <a:t> program should look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hyperlink" Target="https://goo.gl/pT4Dix" TargetMode="Externa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hyperlink" Target="http://pythontutor.com/" TargetMode="External"/><Relationship Id="rId5" Type="http://schemas.openxmlformats.org/officeDocument/2006/relationships/tags" Target="../tags/tag74.xml"/><Relationship Id="rId10" Type="http://schemas.openxmlformats.org/officeDocument/2006/relationships/hyperlink" Target="http://people.csail.mit.edu/pgbovine/python/tutor.html" TargetMode="External"/><Relationship Id="rId4" Type="http://schemas.openxmlformats.org/officeDocument/2006/relationships/tags" Target="../tags/tag73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hyperlink" Target="https://goo.gl/pT4Dix" TargetMode="External"/><Relationship Id="rId3" Type="http://schemas.openxmlformats.org/officeDocument/2006/relationships/tags" Target="../tags/tag80.xml"/><Relationship Id="rId21" Type="http://schemas.openxmlformats.org/officeDocument/2006/relationships/tags" Target="../tags/tag98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hyperlink" Target="http://pythontutor.com/" TargetMode="Externa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hyperlink" Target="http://people.csail.mit.edu/pgbovine/python/tutor.html" TargetMode="Externa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7" Type="http://schemas.openxmlformats.org/officeDocument/2006/relationships/hyperlink" Target="https://goo.gl/vrjdT9" TargetMode="Externa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113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hyperlink" Target="https://tinyurl.com/plus3Tru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hyperlink" Target="https://goo.gl/gSp423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hyperlink" Target="https://goo.gl/dEjc2U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hyperlink" Target="https://goo.gl/SuDK5c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13" Type="http://schemas.openxmlformats.org/officeDocument/2006/relationships/image" Target="../media/image4.jpeg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12" Type="http://schemas.openxmlformats.org/officeDocument/2006/relationships/image" Target="../media/image3.jpe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image" Target="../media/image2.jpeg"/><Relationship Id="rId5" Type="http://schemas.openxmlformats.org/officeDocument/2006/relationships/tags" Target="../tags/tag1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and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2020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existing variables</a:t>
            </a:r>
            <a:br>
              <a:rPr lang="en-US" dirty="0" smtClean="0"/>
            </a:br>
            <a:r>
              <a:rPr lang="en-US" dirty="0" smtClean="0"/>
              <a:t>(“re-binding” or “re-assigning”)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dirty="0" smtClean="0"/>
          </a:p>
          <a:p>
            <a:pPr marL="514350" indent="-457200"/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” </a:t>
            </a:r>
            <a:r>
              <a:rPr lang="en-US" dirty="0"/>
              <a:t>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</a:t>
            </a:r>
            <a:r>
              <a:rPr lang="en-US" dirty="0" smtClean="0"/>
              <a:t>promise </a:t>
            </a:r>
            <a:r>
              <a:rPr lang="en-US" dirty="0"/>
              <a:t>of eternal </a:t>
            </a:r>
            <a:r>
              <a:rPr lang="en-US" dirty="0" smtClean="0"/>
              <a:t>equality</a:t>
            </a:r>
          </a:p>
          <a:p>
            <a:pPr marL="914400" lvl="1" indent="-457200"/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than the mathematical meaning of “=”</a:t>
            </a:r>
          </a:p>
          <a:p>
            <a:pPr marL="514350" indent="-457200"/>
            <a:r>
              <a:rPr lang="en-US" dirty="0" smtClean="0">
                <a:cs typeface="Courier New" pitchFamily="49" charset="0"/>
              </a:rPr>
              <a:t>Evaluating an expression gives a new (copy of a) number, rather than changing an existing one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676400" y="2364581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10"/>
              </a:rPr>
              <a:t/>
            </a:r>
            <a:br>
              <a:rPr lang="en-US" dirty="0" smtClean="0">
                <a:hlinkClick r:id="rId10"/>
              </a:rPr>
            </a:br>
            <a:r>
              <a:rPr lang="en-US" dirty="0" smtClean="0">
                <a:hlinkClick r:id="rId11"/>
              </a:rPr>
              <a:t>http</a:t>
            </a:r>
            <a:r>
              <a:rPr lang="en-US" dirty="0">
                <a:hlinkClick r:id="rId11"/>
              </a:rPr>
              <a:t>://</a:t>
            </a:r>
            <a:r>
              <a:rPr lang="en-US" dirty="0" smtClean="0">
                <a:hlinkClick r:id="rId11"/>
              </a:rPr>
              <a:t>pythontutor.com</a:t>
            </a:r>
            <a:r>
              <a:rPr lang="en-US" dirty="0" smtClean="0"/>
              <a:t>   Link to this code </a:t>
            </a:r>
            <a:r>
              <a:rPr lang="en-US" dirty="0" smtClean="0">
                <a:hlinkClick r:id="rId12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2</a:t>
            </a:r>
            <a:endParaRPr lang="en-US" sz="2800" dirty="0"/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: 2</a:t>
            </a:r>
            <a:endParaRPr lang="en-US" sz="2800" dirty="0"/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z: 3</a:t>
            </a:r>
            <a:endParaRPr lang="en-US" sz="2800" dirty="0"/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5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 dirty="0"/>
          </a:p>
        </p:txBody>
      </p:sp>
      <p:sp>
        <p:nvSpPr>
          <p:cNvPr id="32" name="Rectangle 31"/>
          <p:cNvSpPr/>
          <p:nvPr>
            <p:custDataLst>
              <p:tags r:id="rId22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24"/>
              </a:rPr>
              <a:t/>
            </a:r>
            <a:br>
              <a:rPr lang="en-US" dirty="0" smtClean="0">
                <a:hlinkClick r:id="rId24"/>
              </a:rPr>
            </a:br>
            <a:r>
              <a:rPr lang="en-US" dirty="0" smtClean="0">
                <a:hlinkClick r:id="rId25"/>
              </a:rPr>
              <a:t>http</a:t>
            </a:r>
            <a:r>
              <a:rPr lang="en-US" dirty="0">
                <a:hlinkClick r:id="rId25"/>
              </a:rPr>
              <a:t>://</a:t>
            </a:r>
            <a:r>
              <a:rPr lang="en-US" dirty="0" smtClean="0">
                <a:hlinkClick r:id="rId25"/>
              </a:rPr>
              <a:t>pythontutor.com</a:t>
            </a:r>
            <a:r>
              <a:rPr lang="en-US" dirty="0" smtClean="0"/>
              <a:t>   Link to this code </a:t>
            </a:r>
            <a:r>
              <a:rPr lang="en-US" dirty="0" smtClean="0">
                <a:hlinkClick r:id="rId26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expressions:  Conditionals</a:t>
            </a:r>
            <a:br>
              <a:rPr lang="en-US" dirty="0" smtClean="0"/>
            </a:br>
            <a:r>
              <a:rPr lang="en-US" dirty="0" smtClean="0"/>
              <a:t>(value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 True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&lt; 4 and 5 &lt; 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 &lt; 3 or 5 &lt; 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temp &gt; 32 and temp &lt; 212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Numeric operators</a:t>
            </a:r>
            <a:r>
              <a:rPr lang="en-US" sz="2400" dirty="0"/>
              <a:t>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 smtClean="0"/>
          </a:p>
          <a:p>
            <a:r>
              <a:rPr lang="en-US" sz="2400" dirty="0"/>
              <a:t>Mixed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==</a:t>
            </a:r>
          </a:p>
          <a:p>
            <a:r>
              <a:rPr lang="en-US" sz="2400" dirty="0" smtClean="0"/>
              <a:t>Boolean 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5600" y="1564743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</a:t>
            </a:r>
            <a:r>
              <a:rPr lang="en-US" dirty="0">
                <a:hlinkClick r:id="rId7"/>
              </a:rPr>
              <a:t>python </a:t>
            </a:r>
            <a:r>
              <a:rPr lang="en-US" dirty="0" smtClean="0">
                <a:hlinkClick r:id="rId7"/>
              </a:rPr>
              <a:t>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expressions: 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string represents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 smtClean="0"/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"CSE 160"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 smtClean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Operations on strings:</a:t>
            </a:r>
          </a:p>
          <a:p>
            <a:r>
              <a:rPr lang="en-US" dirty="0" smtClean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Concatenation: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"Ruth" + 'Anderson'</a:t>
            </a:r>
          </a:p>
          <a:p>
            <a:r>
              <a:rPr lang="en-US" dirty="0" smtClean="0"/>
              <a:t>Containment/searching: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</a:t>
            </a:r>
            <a:r>
              <a:rPr lang="en-US" dirty="0" smtClean="0"/>
              <a:t>compared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Integers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exact</a:t>
            </a: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12345678901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Real numbers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for “floating point”):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2.718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approximate</a:t>
            </a:r>
            <a:r>
              <a:rPr lang="en-US" dirty="0" smtClean="0"/>
              <a:t>, e.g.,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6.022*10**23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6.022e+23</a:t>
            </a:r>
            <a:endParaRPr lang="en-US" dirty="0" smtClean="0"/>
          </a:p>
          <a:p>
            <a:r>
              <a:rPr lang="en-US" dirty="0" smtClean="0"/>
              <a:t>Strings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):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r>
              <a:rPr lang="en-US" dirty="0" smtClean="0"/>
              <a:t>Truth values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/>
              <a:t>, </a:t>
            </a:r>
            <a:r>
              <a:rPr lang="en-US" dirty="0"/>
              <a:t>for </a:t>
            </a:r>
            <a:r>
              <a:rPr lang="en-US" dirty="0" smtClean="0"/>
              <a:t>“Boolean”):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upload.wikimedia.org/wikipedia/commons/thumb/6/6c/George_Boole.jpg/220px-George_Bool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0"/>
            <a:ext cx="1594561" cy="19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620000" y="6477000"/>
            <a:ext cx="145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George Boole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		# Insanity!  (Don’t do this.)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Python </a:t>
            </a:r>
            <a:r>
              <a:rPr lang="en-US" i="1" dirty="0" smtClean="0"/>
              <a:t>sometimes</a:t>
            </a:r>
            <a:r>
              <a:rPr lang="en-US" dirty="0" smtClean="0"/>
              <a:t> tells you when you do something that does not make sense.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</a:t>
            </a:r>
            <a:r>
              <a:rPr lang="en-US" dirty="0" smtClean="0"/>
              <a:t># Would have been truncated in Python 2.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("15")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05600" y="1564743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</a:t>
            </a:r>
            <a:r>
              <a:rPr lang="en-US" dirty="0" smtClean="0"/>
              <a:t>recipe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program is a sequence of instructions</a:t>
            </a:r>
          </a:p>
          <a:p>
            <a:r>
              <a:rPr lang="en-US" dirty="0" smtClean="0"/>
              <a:t>The computer executes one after the other, as if they had been typed to the interpreter</a:t>
            </a:r>
          </a:p>
          <a:p>
            <a:r>
              <a:rPr lang="en-US" dirty="0" smtClean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 = 2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+ 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print(x + y)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print("The sum of", x, "and", y, "is",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Interlude:  The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56624" cy="51212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 always prints one line</a:t>
            </a:r>
          </a:p>
          <a:p>
            <a:pPr lvl="1"/>
            <a:r>
              <a:rPr lang="en-US" dirty="0" smtClean="0"/>
              <a:t>The next print statement prints below that one</a:t>
            </a:r>
          </a:p>
          <a:p>
            <a:pPr lvl="1"/>
            <a:r>
              <a:rPr lang="en-US" dirty="0" smtClean="0"/>
              <a:t>For Python 3 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is followed by parentheses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Write </a:t>
            </a:r>
            <a:r>
              <a:rPr lang="en-US" dirty="0" smtClean="0"/>
              <a:t>0 or more expressions after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, separated by commas</a:t>
            </a:r>
          </a:p>
          <a:p>
            <a:pPr lvl="1"/>
            <a:r>
              <a:rPr lang="en-US" dirty="0" smtClean="0"/>
              <a:t>In the output, the values are separated by spaces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print(3.1415)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print(2.718, 1.618)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print(20 + 2, 7 * 3, 4 * 5)</a:t>
            </a:r>
          </a:p>
          <a:p>
            <a:pPr marL="45720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The sum of", x, "and", y, "is",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104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chart:</a:t>
            </a:r>
            <a:br>
              <a:rPr lang="en-US" altLang="zh-TW" dirty="0" smtClean="0"/>
            </a:br>
            <a:r>
              <a:rPr lang="en-US" altLang="zh-TW" dirty="0" smtClean="0"/>
              <a:t>Fahrenheit to </a:t>
            </a:r>
            <a:r>
              <a:rPr lang="en-US" altLang="zh-TW" dirty="0" err="1" smtClean="0"/>
              <a:t>Centrigrade</a:t>
            </a:r>
            <a:r>
              <a:rPr lang="en-US" altLang="zh-TW" dirty="0" smtClean="0"/>
              <a:t>, for -40, 0, 32, 68, 98.6, 212, 293, 451</a:t>
            </a:r>
            <a:br>
              <a:rPr lang="en-US" altLang="zh-TW" dirty="0" smtClean="0"/>
            </a:br>
            <a:r>
              <a:rPr lang="en-US" altLang="zh-TW" dirty="0" smtClean="0"/>
              <a:t>Output: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	-40 -40.0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0 -17.7778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32 0.0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68 20.0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98.6 37.0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212 100.0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293 145.0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451 232.778</a:t>
            </a:r>
            <a:r>
              <a:rPr lang="en-US" altLang="zh-TW" dirty="0"/>
              <a:t>	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have created a Python program!</a:t>
            </a:r>
          </a:p>
          <a:p>
            <a:r>
              <a:rPr lang="en-US" dirty="0" smtClean="0"/>
              <a:t>(It doesn’t have to be this tedious, and it won’t be.)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Expressions, statements,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  <a:r>
              <a:rPr lang="en-US" dirty="0" smtClean="0"/>
              <a:t> evaluates to a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* r**2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3.14159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print(pi)</a:t>
            </a:r>
          </a:p>
          <a:p>
            <a:r>
              <a:rPr lang="en-US" dirty="0" smtClean="0"/>
              <a:t>Expressions appear within other expressions and within statements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print(pi * r**2)</a:t>
            </a:r>
          </a:p>
          <a:p>
            <a:r>
              <a:rPr lang="en-US" dirty="0" smtClean="0"/>
              <a:t>A statement may </a:t>
            </a:r>
            <a:r>
              <a:rPr lang="en-US" i="1" dirty="0" smtClean="0"/>
              <a:t>not</a:t>
            </a:r>
            <a:r>
              <a:rPr lang="en-US" dirty="0" smtClean="0"/>
              <a:t> appear within an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print(pi)</a:t>
            </a:r>
            <a:r>
              <a:rPr lang="en-US" dirty="0" smtClean="0"/>
              <a:t>		# Error!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 is made up of statements</a:t>
            </a:r>
          </a:p>
          <a:p>
            <a:pPr lvl="1"/>
            <a:r>
              <a:rPr lang="en-US" dirty="0" smtClean="0"/>
              <a:t>A program should do something or communicate information</a:t>
            </a:r>
          </a:p>
          <a:p>
            <a:pPr lvl="1"/>
            <a:r>
              <a:rPr lang="en-US" dirty="0" smtClean="0"/>
              <a:t>Just evaluating an expression does not accomplish either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0. Don’t panic!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160 is for beginners to programming</a:t>
            </a:r>
          </a:p>
          <a:p>
            <a:pPr lvl="1"/>
            <a:r>
              <a:rPr lang="en-US" dirty="0" smtClean="0"/>
              <a:t>(If you know how to program, you don’t belong)</a:t>
            </a:r>
          </a:p>
          <a:p>
            <a:r>
              <a:rPr lang="en-US" dirty="0" smtClean="0"/>
              <a:t>You can learn to program in 10 weeks</a:t>
            </a:r>
          </a:p>
          <a:p>
            <a:pPr lvl="1"/>
            <a:r>
              <a:rPr lang="en-US" dirty="0" smtClean="0"/>
              <a:t>You will work hard</a:t>
            </a:r>
          </a:p>
          <a:p>
            <a:pPr lvl="1"/>
            <a:r>
              <a:rPr lang="en-US" dirty="0" smtClean="0"/>
              <a:t>We will work hard to help you</a:t>
            </a:r>
          </a:p>
          <a:p>
            <a:r>
              <a:rPr lang="en-US" dirty="0" smtClean="0"/>
              <a:t>Ask questions!</a:t>
            </a:r>
          </a:p>
          <a:p>
            <a:pPr lvl="1"/>
            <a:r>
              <a:rPr lang="en-US" dirty="0" smtClean="0"/>
              <a:t>This is the best way to learn</a:t>
            </a:r>
            <a:endParaRPr lang="en-US" dirty="0"/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1. Python is a calculator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type </a:t>
            </a:r>
            <a:r>
              <a:rPr lang="en-US" i="1" dirty="0" smtClean="0"/>
              <a:t>expressions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Python computes their </a:t>
            </a:r>
            <a:r>
              <a:rPr lang="en-US" i="1" dirty="0" smtClean="0"/>
              <a:t>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3 + 4</a:t>
            </a:r>
            <a:endParaRPr lang="en-US" dirty="0"/>
          </a:p>
          <a:p>
            <a:r>
              <a:rPr lang="en-US" dirty="0" smtClean="0"/>
              <a:t>44 / 2</a:t>
            </a:r>
            <a:endParaRPr lang="en-US" dirty="0"/>
          </a:p>
          <a:p>
            <a:r>
              <a:rPr lang="en-US" dirty="0" smtClean="0"/>
              <a:t>2 ** 3</a:t>
            </a:r>
            <a:endParaRPr lang="en-US" dirty="0"/>
          </a:p>
          <a:p>
            <a:r>
              <a:rPr lang="en-US" dirty="0" smtClean="0"/>
              <a:t>3 * 4 + 5 * 6</a:t>
            </a:r>
          </a:p>
          <a:p>
            <a:pPr lvl="1"/>
            <a:r>
              <a:rPr lang="en-US" dirty="0" smtClean="0"/>
              <a:t>If precedence is unclear, use parentheses</a:t>
            </a:r>
          </a:p>
          <a:p>
            <a:r>
              <a:rPr lang="en-US" dirty="0" smtClean="0"/>
              <a:t>(72 – 32) / 9 *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expression is evaluated</a:t>
            </a:r>
            <a:br>
              <a:rPr lang="en-US" dirty="0" smtClean="0"/>
            </a:br>
            <a:r>
              <a:rPr lang="en-US" dirty="0" smtClean="0"/>
              <a:t>from the inside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How many expressions are in this Python code?    </a:t>
            </a:r>
            <a:endParaRPr lang="en-US" dirty="0"/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(72 – 32) / 9.0 * 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expression</a:t>
            </a:r>
            <a:endParaRPr lang="en-US" dirty="0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4.44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22.2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evaluation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.888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</a:t>
            </a:r>
            <a:r>
              <a:rPr lang="en-US" dirty="0" smtClean="0"/>
              <a:t>container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Variables hold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variables from algebra:</a:t>
            </a:r>
          </a:p>
          <a:p>
            <a:pPr lvl="1"/>
            <a:r>
              <a:rPr lang="en-US" dirty="0" smtClean="0"/>
              <a:t>Let x = 2 …</a:t>
            </a:r>
          </a:p>
          <a:p>
            <a:pPr lvl="1"/>
            <a:r>
              <a:rPr lang="en-US" dirty="0" smtClean="0"/>
              <a:t>Let y = x …</a:t>
            </a:r>
          </a:p>
          <a:p>
            <a:r>
              <a:rPr lang="en-US" dirty="0" smtClean="0"/>
              <a:t>In Python assign a variable: “</a:t>
            </a:r>
            <a:r>
              <a:rPr lang="en-US" i="1" dirty="0" err="1" smtClean="0"/>
              <a:t>varname</a:t>
            </a:r>
            <a:r>
              <a:rPr lang="en-US" dirty="0" smtClean="0"/>
              <a:t> = </a:t>
            </a:r>
            <a:r>
              <a:rPr lang="en-US" i="1" dirty="0" smtClean="0"/>
              <a:t>expression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 * 10 ** 23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output from an assignment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1071</Words>
  <Application>Microsoft Office PowerPoint</Application>
  <PresentationFormat>On-screen Show (4:3)</PresentationFormat>
  <Paragraphs>279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新細明體</vt:lpstr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How an assignment is executed</vt:lpstr>
      <vt:lpstr>More expressions:  Conditionals (value is True or False)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Exercise:  Convert temperatures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and programming</dc:title>
  <dc:creator>Ruth Anderson</dc:creator>
  <cp:lastModifiedBy>Ruth Anderson</cp:lastModifiedBy>
  <cp:revision>97</cp:revision>
  <cp:lastPrinted>2020-01-06T21:01:16Z</cp:lastPrinted>
  <dcterms:created xsi:type="dcterms:W3CDTF">2012-06-20T04:14:54Z</dcterms:created>
  <dcterms:modified xsi:type="dcterms:W3CDTF">2020-01-06T21:40:46Z</dcterms:modified>
</cp:coreProperties>
</file>