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60" r:id="rId5"/>
    <p:sldId id="261" r:id="rId6"/>
    <p:sldId id="264" r:id="rId7"/>
    <p:sldId id="266" r:id="rId8"/>
    <p:sldId id="271" r:id="rId9"/>
    <p:sldId id="267" r:id="rId10"/>
    <p:sldId id="268" r:id="rId11"/>
    <p:sldId id="263" r:id="rId12"/>
    <p:sldId id="273" r:id="rId13"/>
    <p:sldId id="291" r:id="rId14"/>
    <p:sldId id="277" r:id="rId15"/>
    <p:sldId id="280" r:id="rId16"/>
    <p:sldId id="292" r:id="rId17"/>
  </p:sldIdLst>
  <p:sldSz cx="9144000" cy="6858000" type="screen4x3"/>
  <p:notesSz cx="6997700" cy="92837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91" autoAdjust="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3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9B4165DA-552D-46AD-B101-BEFB2B9A738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18577AFF-980F-4D59-8DF6-919635D8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C4C7-A646-498B-B007-81351AC0CE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B09A-7E44-4589-BBCE-36E079967442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D81A-6220-4521-AA89-145FCFB06318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6EC0-FE37-4544-A0DD-1FAFEC30BF91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083-72A3-43A5-976A-9753DB330D35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F08C-3638-4D8D-B2E1-9CC5B55A73BA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9BDA-30B5-4AEC-ADF1-4C66B29B8F5F}" type="datetime1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44B0-6DB9-4012-971E-A37C687355A5}" type="datetime1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D64-AB16-4642-AC42-811231CCE05B}" type="datetime1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877C-3BB4-421E-9E52-91F622E7F15E}" type="datetime1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176F-916C-456F-9A97-31016E270820}" type="datetime1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6E2A-9501-4F37-B3B5-98145A1B9503}" type="datetime1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CFAE-C1E9-45D9-A4F7-2399F238E548}" type="datetime1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CSE 160 Wrap-Up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Run many simulations</a:t>
            </a:r>
          </a:p>
          <a:p>
            <a:pPr lvl="1"/>
            <a:r>
              <a:rPr lang="en-US" dirty="0" smtClean="0"/>
              <a:t>How uncommon is what you actually saw?</a:t>
            </a:r>
          </a:p>
          <a:p>
            <a:r>
              <a:rPr lang="en-US" dirty="0" smtClean="0"/>
              <a:t>Graphing/plotting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write a </a:t>
            </a:r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name, arguments, and documentation string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body/implementation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How to write a </a:t>
            </a:r>
            <a:r>
              <a:rPr lang="en-US" b="1" dirty="0" smtClean="0"/>
              <a:t>program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ecompose into parts (functions, modules)</a:t>
            </a:r>
          </a:p>
          <a:p>
            <a:pPr lvl="2"/>
            <a:r>
              <a:rPr lang="en-US" dirty="0" smtClean="0"/>
              <a:t>Each part should be a logical unit, not too large or small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rite each part</a:t>
            </a:r>
          </a:p>
          <a:p>
            <a:pPr lvl="2"/>
            <a:r>
              <a:rPr lang="en-US" dirty="0" smtClean="0"/>
              <a:t>Define the problem</a:t>
            </a:r>
          </a:p>
          <a:p>
            <a:pPr lvl="2"/>
            <a:r>
              <a:rPr lang="en-US" dirty="0" smtClean="0"/>
              <a:t>Choose an algorithm</a:t>
            </a:r>
          </a:p>
          <a:p>
            <a:pPr lvl="2"/>
            <a:r>
              <a:rPr lang="en-US" dirty="0" smtClean="0"/>
              <a:t>In English first; test it via manual simulation</a:t>
            </a:r>
          </a:p>
          <a:p>
            <a:pPr lvl="2"/>
            <a:r>
              <a:rPr lang="en-US" dirty="0" smtClean="0"/>
              <a:t>Translate into code</a:t>
            </a:r>
          </a:p>
          <a:p>
            <a:pPr marL="0" indent="0">
              <a:buNone/>
            </a:pPr>
            <a:r>
              <a:rPr lang="en-US" dirty="0" smtClean="0"/>
              <a:t>When necessary, use </a:t>
            </a:r>
            <a:r>
              <a:rPr lang="en-US" i="1" dirty="0" smtClean="0"/>
              <a:t>wishful thinking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ssume a function exists, then write it later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test even before you write it, via a stub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Speed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Affected primarily by the number of times you iterate over data</a:t>
            </a:r>
          </a:p>
          <a:p>
            <a:r>
              <a:rPr lang="en-US" dirty="0" smtClean="0"/>
              <a:t>Nested looping matters a 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Social Networks</a:t>
            </a:r>
          </a:p>
          <a:p>
            <a:r>
              <a:rPr lang="en-US" dirty="0" smtClean="0"/>
              <a:t>2D points and Handwriting Samples</a:t>
            </a:r>
          </a:p>
          <a:p>
            <a:r>
              <a:rPr lang="en-US" dirty="0" smtClean="0"/>
              <a:t>Election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you have learned in CSE 160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Compare your skills today to 10 weeks ago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Bottom line:  The assignments would be </a:t>
            </a:r>
            <a:r>
              <a:rPr lang="en-US" dirty="0" smtClean="0">
                <a:solidFill>
                  <a:srgbClr val="FF0000"/>
                </a:solidFill>
              </a:rPr>
              <a:t>easy</a:t>
            </a:r>
            <a:r>
              <a:rPr lang="en-US" dirty="0" smtClean="0">
                <a:solidFill>
                  <a:schemeClr val="tx1"/>
                </a:solidFill>
              </a:rPr>
              <a:t> for you today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/>
              <a:t>This is a measure of how much you have learned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There is no such thing as a “born” programmer!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Your next project can be more ambitious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828800" y="5874603"/>
            <a:ext cx="6019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Genius is 1% inspiration and 99% perspiration.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                 Thomas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Edison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omas_edison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64254"/>
            <a:ext cx="1219199" cy="15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Go forth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3000"/>
              </a:lnSpc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System building and scientific discovery are fun!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It’s even more fun when your system works</a:t>
            </a:r>
          </a:p>
          <a:p>
            <a:pP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Pay attention to what matters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Use the techniques and tools of CSE 160 effectively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382000" cy="5137150"/>
          </a:xfrm>
        </p:spPr>
        <p:txBody>
          <a:bodyPr>
            <a:normAutofit/>
          </a:bodyPr>
          <a:lstStyle/>
          <a:p>
            <a:r>
              <a:rPr lang="en-US" dirty="0" smtClean="0"/>
              <a:t>Topics: Everything </a:t>
            </a:r>
            <a:r>
              <a:rPr lang="en-US" dirty="0"/>
              <a:t>in the course up to and including List Comprehensions is fair </a:t>
            </a:r>
            <a:r>
              <a:rPr lang="en-US" dirty="0" smtClean="0"/>
              <a:t>game. </a:t>
            </a:r>
            <a:endParaRPr lang="en-US" dirty="0"/>
          </a:p>
          <a:p>
            <a:pPr lvl="1"/>
            <a:r>
              <a:rPr lang="en-US" dirty="0"/>
              <a:t>Part 1 </a:t>
            </a:r>
            <a:r>
              <a:rPr lang="en-US" dirty="0" smtClean="0"/>
              <a:t>- similar </a:t>
            </a:r>
            <a:r>
              <a:rPr lang="en-US" dirty="0"/>
              <a:t>to the </a:t>
            </a:r>
            <a:r>
              <a:rPr lang="en-US" dirty="0" smtClean="0"/>
              <a:t>midterm: writing </a:t>
            </a:r>
            <a:r>
              <a:rPr lang="en-US" dirty="0"/>
              <a:t>small functions, although now </a:t>
            </a:r>
            <a:r>
              <a:rPr lang="en-US" dirty="0" smtClean="0"/>
              <a:t>dictionaries</a:t>
            </a:r>
            <a:r>
              <a:rPr lang="en-US" dirty="0"/>
              <a:t>, sets, and tuples could be involved. </a:t>
            </a:r>
          </a:p>
          <a:p>
            <a:pPr lvl="1"/>
            <a:r>
              <a:rPr lang="en-US" dirty="0"/>
              <a:t>Part 2 </a:t>
            </a:r>
            <a:r>
              <a:rPr lang="en-US" dirty="0" smtClean="0"/>
              <a:t>- short </a:t>
            </a:r>
            <a:r>
              <a:rPr lang="en-US" dirty="0"/>
              <a:t>answer questions and code writing that involves writing less than an entire function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Released by 5pm Mon 12/14, due by 5pm Thurs 12/17</a:t>
            </a:r>
          </a:p>
          <a:p>
            <a:r>
              <a:rPr lang="en-US" dirty="0" smtClean="0"/>
              <a:t>Similar Policies to Midterm – Groups of up to 6</a:t>
            </a:r>
            <a:endParaRPr lang="en-US" dirty="0"/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Progress in 10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 weeks ago</a:t>
            </a:r>
            <a:r>
              <a:rPr lang="en-US" dirty="0" smtClean="0"/>
              <a:t>: you knew no programming</a:t>
            </a:r>
          </a:p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omputational problem-solving</a:t>
            </a:r>
            <a:endParaRPr lang="en-US" dirty="0"/>
          </a:p>
          <a:p>
            <a:pPr lvl="1"/>
            <a:r>
              <a:rPr lang="en-US" b="1" dirty="0" smtClean="0"/>
              <a:t>Python</a:t>
            </a:r>
            <a:r>
              <a:rPr lang="en-US" dirty="0" smtClean="0"/>
              <a:t> </a:t>
            </a:r>
            <a:r>
              <a:rPr lang="en-US" dirty="0"/>
              <a:t>programming </a:t>
            </a:r>
            <a:r>
              <a:rPr lang="en-US" dirty="0" smtClean="0"/>
              <a:t>language</a:t>
            </a:r>
            <a:endParaRPr lang="en-US" dirty="0"/>
          </a:p>
          <a:p>
            <a:pPr lvl="1"/>
            <a:r>
              <a:rPr lang="en-US" dirty="0" smtClean="0"/>
              <a:t>Experience with</a:t>
            </a:r>
            <a:r>
              <a:rPr lang="en-US" dirty="0"/>
              <a:t> </a:t>
            </a:r>
            <a:r>
              <a:rPr lang="en-US" b="1" dirty="0"/>
              <a:t>real datasets</a:t>
            </a:r>
            <a:r>
              <a:rPr lang="en-US" dirty="0"/>
              <a:t> </a:t>
            </a:r>
          </a:p>
          <a:p>
            <a:pPr lvl="1"/>
            <a:r>
              <a:rPr lang="en-US" b="1" dirty="0" smtClean="0"/>
              <a:t>Fun</a:t>
            </a:r>
            <a:r>
              <a:rPr lang="en-US" dirty="0" smtClean="0"/>
              <a:t> of extracting </a:t>
            </a:r>
            <a:r>
              <a:rPr lang="en-US" dirty="0"/>
              <a:t>understanding and insight from </a:t>
            </a:r>
            <a:r>
              <a:rPr lang="en-US" dirty="0" smtClean="0"/>
              <a:t>data</a:t>
            </a:r>
            <a:r>
              <a:rPr lang="en-US" dirty="0"/>
              <a:t>, and of mastery over the </a:t>
            </a:r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Ability to go on to more advanced </a:t>
            </a:r>
            <a:r>
              <a:rPr lang="en-US" b="1" dirty="0" smtClean="0"/>
              <a:t>computing</a:t>
            </a:r>
            <a:r>
              <a:rPr lang="en-US" dirty="0" smtClean="0"/>
              <a:t> classes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Today</a:t>
            </a:r>
            <a:r>
              <a:rPr lang="en-US" dirty="0" smtClean="0"/>
              <a:t>: you can write a useful program to solve a real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Thanks!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440"/>
            <a:ext cx="13716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8369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44" y="2111905"/>
            <a:ext cx="1827283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76" y="219988"/>
            <a:ext cx="1827536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" y="2168656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6" y="4616277"/>
            <a:ext cx="13716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27" y="4408402"/>
            <a:ext cx="18288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12" y="2657866"/>
            <a:ext cx="18288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6" y="4832872"/>
            <a:ext cx="1830499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69" y="1451366"/>
            <a:ext cx="13716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34" y="417894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you care about processing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world is awash in data</a:t>
            </a:r>
          </a:p>
          <a:p>
            <a:r>
              <a:rPr lang="en-US" dirty="0" smtClean="0"/>
              <a:t>Processing and analyzing it is the difference between </a:t>
            </a:r>
            <a:r>
              <a:rPr lang="en-US" dirty="0" smtClean="0">
                <a:solidFill>
                  <a:srgbClr val="FF0000"/>
                </a:solidFill>
              </a:rPr>
              <a:t>success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failure</a:t>
            </a:r>
          </a:p>
          <a:p>
            <a:pPr lvl="1"/>
            <a:r>
              <a:rPr lang="en-US" dirty="0" smtClean="0"/>
              <a:t>for a team or for an individual</a:t>
            </a:r>
          </a:p>
          <a:p>
            <a:r>
              <a:rPr lang="en-US" dirty="0" smtClean="0"/>
              <a:t>Manipulating and understanding data is essential to:</a:t>
            </a:r>
          </a:p>
          <a:p>
            <a:pPr lvl="1"/>
            <a:r>
              <a:rPr lang="en-US" dirty="0" smtClean="0"/>
              <a:t>Astronomers</a:t>
            </a:r>
          </a:p>
          <a:p>
            <a:pPr lvl="1"/>
            <a:r>
              <a:rPr lang="en-US" dirty="0" smtClean="0"/>
              <a:t>Biologists</a:t>
            </a:r>
          </a:p>
          <a:p>
            <a:pPr lvl="1"/>
            <a:r>
              <a:rPr lang="en-US" dirty="0" smtClean="0"/>
              <a:t>Chemists</a:t>
            </a:r>
          </a:p>
          <a:p>
            <a:pPr lvl="1"/>
            <a:r>
              <a:rPr lang="en-US" dirty="0" smtClean="0"/>
              <a:t>Economists</a:t>
            </a:r>
          </a:p>
          <a:p>
            <a:pPr lvl="1"/>
            <a:r>
              <a:rPr lang="en-US" dirty="0" smtClean="0"/>
              <a:t>Engineers</a:t>
            </a:r>
          </a:p>
          <a:p>
            <a:pPr lvl="1"/>
            <a:r>
              <a:rPr lang="en-US" dirty="0" smtClean="0"/>
              <a:t>Entrepreneurs</a:t>
            </a:r>
          </a:p>
          <a:p>
            <a:pPr lvl="1"/>
            <a:r>
              <a:rPr lang="en-US" dirty="0" smtClean="0"/>
              <a:t>Linguists</a:t>
            </a:r>
          </a:p>
          <a:p>
            <a:pPr lvl="1"/>
            <a:r>
              <a:rPr lang="en-US" dirty="0" smtClean="0"/>
              <a:t>Political scientists</a:t>
            </a:r>
          </a:p>
          <a:p>
            <a:pPr lvl="1"/>
            <a:r>
              <a:rPr lang="en-US" dirty="0" smtClean="0"/>
              <a:t>Zoologists</a:t>
            </a:r>
          </a:p>
          <a:p>
            <a:pPr lvl="1"/>
            <a:r>
              <a:rPr lang="en-US" dirty="0" smtClean="0"/>
              <a:t>… and many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Programming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Variables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Programs &amp; algorithms</a:t>
            </a:r>
          </a:p>
          <a:p>
            <a:r>
              <a:rPr lang="en-US" dirty="0" smtClean="0"/>
              <a:t>Control flow:  loops (for), conditionals (if)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File I/O</a:t>
            </a:r>
          </a:p>
          <a:p>
            <a:r>
              <a:rPr lang="en-US" dirty="0" smtClean="0"/>
              <a:t>Python execution model</a:t>
            </a:r>
          </a:p>
          <a:p>
            <a:pPr lvl="1"/>
            <a:r>
              <a:rPr lang="en-US" dirty="0" smtClean="0"/>
              <a:t>How Python evaluates expressions, statements, and programs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structures:  managing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List</a:t>
            </a:r>
          </a:p>
          <a:p>
            <a:r>
              <a:rPr lang="en-US" dirty="0" smtClean="0"/>
              <a:t>Set</a:t>
            </a:r>
          </a:p>
          <a:p>
            <a:r>
              <a:rPr lang="en-US" dirty="0" smtClean="0"/>
              <a:t>Dictionary</a:t>
            </a:r>
          </a:p>
          <a:p>
            <a:r>
              <a:rPr lang="en-US" dirty="0" smtClean="0"/>
              <a:t>Tuple</a:t>
            </a:r>
          </a:p>
          <a:p>
            <a:r>
              <a:rPr lang="en-US" dirty="0" smtClean="0"/>
              <a:t>Graph</a:t>
            </a:r>
          </a:p>
          <a:p>
            <a:endParaRPr lang="en-US" dirty="0"/>
          </a:p>
          <a:p>
            <a:r>
              <a:rPr lang="en-US" dirty="0" smtClean="0"/>
              <a:t>List slicing (</a:t>
            </a:r>
            <a:r>
              <a:rPr lang="en-US" dirty="0" err="1" smtClean="0"/>
              <a:t>sublist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List comprehension:  shorthand for a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rocedural abstraction</a:t>
            </a:r>
          </a:p>
          <a:p>
            <a:pPr lvl="1"/>
            <a:r>
              <a:rPr lang="en-US" dirty="0" smtClean="0"/>
              <a:t>avoid duplicated code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implementation does not matter to the client</a:t>
            </a:r>
          </a:p>
          <a:p>
            <a:r>
              <a:rPr lang="en-US" dirty="0" smtClean="0"/>
              <a:t>Using functions</a:t>
            </a:r>
          </a:p>
          <a:p>
            <a:r>
              <a:rPr lang="en-US" dirty="0" smtClean="0"/>
              <a:t>Defining functions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543800" y="83246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 = </a:t>
            </a:r>
            <a:r>
              <a:rPr lang="en-US" sz="3200" i="1" dirty="0" smtClean="0"/>
              <a:t>x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Dual to procedural abstraction (functions)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module</a:t>
            </a:r>
            <a:r>
              <a:rPr lang="en-US" dirty="0" smtClean="0"/>
              <a:t> is:  operations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  <a:r>
              <a:rPr lang="en-US" dirty="0" smtClean="0"/>
              <a:t> is:  data + operations</a:t>
            </a:r>
          </a:p>
          <a:p>
            <a:pPr lvl="1"/>
            <a:r>
              <a:rPr lang="en-US" dirty="0" smtClean="0"/>
              <a:t>Operations:  create, query, modify</a:t>
            </a:r>
            <a:endParaRPr lang="en-US" dirty="0"/>
          </a:p>
          <a:p>
            <a:pPr lvl="1"/>
            <a:r>
              <a:rPr lang="en-US" dirty="0"/>
              <a:t>Clients use the operations, never directly access data</a:t>
            </a:r>
          </a:p>
          <a:p>
            <a:pPr lvl="1"/>
            <a:r>
              <a:rPr lang="en-US" dirty="0" smtClean="0"/>
              <a:t>The representation of the data does not matter to the client</a:t>
            </a:r>
          </a:p>
          <a:p>
            <a:pPr lvl="1"/>
            <a:r>
              <a:rPr lang="en-US" dirty="0" smtClean="0"/>
              <a:t>Programmer defines a </a:t>
            </a:r>
            <a:r>
              <a:rPr lang="en-US" dirty="0" smtClean="0">
                <a:solidFill>
                  <a:srgbClr val="FF0000"/>
                </a:solidFill>
              </a:rPr>
              <a:t>class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Each instance of a class is an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small data sets to test your </a:t>
            </a:r>
            <a:r>
              <a:rPr lang="en-US" u="sng" dirty="0" smtClean="0"/>
              <a:t>program</a:t>
            </a:r>
          </a:p>
          <a:p>
            <a:r>
              <a:rPr lang="en-US" dirty="0" smtClean="0"/>
              <a:t>Write enough tests:</a:t>
            </a:r>
          </a:p>
          <a:p>
            <a:pPr lvl="1"/>
            <a:r>
              <a:rPr lang="en-US" dirty="0" smtClean="0"/>
              <a:t>Cover every branch of each boolean expression</a:t>
            </a:r>
          </a:p>
          <a:p>
            <a:pPr lvl="2"/>
            <a:r>
              <a:rPr lang="en-US" dirty="0" smtClean="0"/>
              <a:t>especially when used in a conditional expression (if statement)</a:t>
            </a:r>
          </a:p>
          <a:p>
            <a:pPr lvl="1"/>
            <a:r>
              <a:rPr lang="en-US" dirty="0" smtClean="0"/>
              <a:t>Cover special cases:</a:t>
            </a:r>
          </a:p>
          <a:p>
            <a:pPr lvl="2"/>
            <a:r>
              <a:rPr lang="en-US" dirty="0" smtClean="0"/>
              <a:t>numbers:  zero, positive, negative, int vs. float</a:t>
            </a:r>
          </a:p>
          <a:p>
            <a:pPr lvl="2"/>
            <a:r>
              <a:rPr lang="en-US" dirty="0" smtClean="0"/>
              <a:t>data structures:  empty, size 1, larger</a:t>
            </a:r>
          </a:p>
          <a:p>
            <a:r>
              <a:rPr lang="en-US" dirty="0" smtClean="0"/>
              <a:t>Assertions are useful beyond tests</a:t>
            </a:r>
          </a:p>
          <a:p>
            <a:r>
              <a:rPr lang="en-US" dirty="0" smtClean="0"/>
              <a:t>Debugging:  after you observe a failure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ivide and conquer</a:t>
            </a:r>
          </a:p>
          <a:p>
            <a:pPr lvl="2"/>
            <a:r>
              <a:rPr lang="en-US" dirty="0" smtClean="0"/>
              <a:t>In time, in data, in program text, in development history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his is also a key program design concept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scientific method</a:t>
            </a:r>
          </a:p>
          <a:p>
            <a:pPr lvl="2"/>
            <a:r>
              <a:rPr lang="en-US" dirty="0" smtClean="0"/>
              <a:t>state a hypothesis; design an experiment; understand results</a:t>
            </a:r>
          </a:p>
          <a:p>
            <a:r>
              <a:rPr lang="en-US" dirty="0" smtClean="0"/>
              <a:t>Think first (“lost in the woods” analogy)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systematic:  record everything; have a reason for each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743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CSE 160 Wrap-Up</vt:lpstr>
      <vt:lpstr>Progress in 10 weeks</vt:lpstr>
      <vt:lpstr>Thanks!</vt:lpstr>
      <vt:lpstr>Why do you care about processing data?</vt:lpstr>
      <vt:lpstr>Programming Concepts</vt:lpstr>
      <vt:lpstr>Data structures:  managing data</vt:lpstr>
      <vt:lpstr>Functions</vt:lpstr>
      <vt:lpstr>Data abstraction</vt:lpstr>
      <vt:lpstr>Testing and debugging</vt:lpstr>
      <vt:lpstr>Data analysis</vt:lpstr>
      <vt:lpstr>Program design</vt:lpstr>
      <vt:lpstr>Speed of algorithms</vt:lpstr>
      <vt:lpstr>Data!</vt:lpstr>
      <vt:lpstr>What you have learned in CSE 160</vt:lpstr>
      <vt:lpstr>Go forth and conquer</vt:lpstr>
      <vt:lpstr>Final Exam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160 Wrap-Up</dc:title>
  <dc:creator>cse</dc:creator>
  <cp:lastModifiedBy>Ruth Anderson</cp:lastModifiedBy>
  <cp:revision>80</cp:revision>
  <cp:lastPrinted>2016-03-11T19:13:06Z</cp:lastPrinted>
  <dcterms:created xsi:type="dcterms:W3CDTF">2012-08-17T15:39:44Z</dcterms:created>
  <dcterms:modified xsi:type="dcterms:W3CDTF">2020-12-11T09:20:40Z</dcterms:modified>
</cp:coreProperties>
</file>