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3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4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5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2" r:id="rId11"/>
    <p:sldId id="264" r:id="rId12"/>
    <p:sldId id="271" r:id="rId13"/>
    <p:sldId id="273" r:id="rId14"/>
    <p:sldId id="27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7010400" cy="92964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6496" autoAdjust="0"/>
  </p:normalViewPr>
  <p:slideViewPr>
    <p:cSldViewPr snapToGrid="0">
      <p:cViewPr varScale="1">
        <p:scale>
          <a:sx n="63" d="100"/>
          <a:sy n="63" d="100"/>
        </p:scale>
        <p:origin x="15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56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r">
              <a:defRPr sz="1100"/>
            </a:lvl1pPr>
          </a:lstStyle>
          <a:p>
            <a:fld id="{4A7EF492-9206-454E-A3C6-9161D6619A57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19" tIns="41810" rIns="83619" bIns="418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14" y="4473600"/>
            <a:ext cx="5607175" cy="3660750"/>
          </a:xfrm>
          <a:prstGeom prst="rect">
            <a:avLst/>
          </a:prstGeom>
        </p:spPr>
        <p:txBody>
          <a:bodyPr vert="horz" lIns="83619" tIns="41810" rIns="83619" bIns="418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56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r">
              <a:defRPr sz="1100"/>
            </a:lvl1pPr>
          </a:lstStyle>
          <a:p>
            <a:fld id="{7888E712-30A9-4C5C-B622-E7DB60AB6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7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9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79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colors = ["red", "blue", "purple", "gold", "orange"]</a:t>
            </a:r>
            <a:br>
              <a:rPr lang="en-US" sz="1200" b="1" dirty="0" smtClean="0">
                <a:solidFill>
                  <a:srgbClr val="000000"/>
                </a:solidFill>
                <a:latin typeface="Courier New"/>
              </a:rPr>
            </a:b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lengths = [**your expression goes here**]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rgbClr val="000000"/>
              </a:solidFill>
              <a:latin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rgbClr val="000000"/>
              </a:solidFill>
              <a:latin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err="1" smtClean="0"/>
              <a:t>len</a:t>
            </a:r>
            <a:r>
              <a:rPr lang="en-US" dirty="0" smtClean="0"/>
              <a:t>(x) for x in colors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65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nums = [3, 1, 4, 1, 5, 9, 2, 6, 5]</a:t>
            </a:r>
          </a:p>
          <a:p>
            <a:r>
              <a:rPr lang="en-US" dirty="0" smtClean="0"/>
              <a:t>evens = [**your expression goes here**]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x for x in nums if x % 2 ==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53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nums = [3, 1, 4, 5, 9, 2, 6, 7]</a:t>
            </a:r>
          </a:p>
          <a:p>
            <a:r>
              <a:rPr lang="en-US" dirty="0" err="1" smtClean="0"/>
              <a:t>square_dict</a:t>
            </a:r>
            <a:r>
              <a:rPr lang="en-US" dirty="0" smtClean="0"/>
              <a:t> = {**your expression goes here**}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x: x ** 2 for x in nums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93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6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4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2" Type="http://schemas.openxmlformats.org/officeDocument/2006/relationships/tags" Target="../tags/tag30.xml"/><Relationship Id="rId16" Type="http://schemas.openxmlformats.org/officeDocument/2006/relationships/slideLayout" Target="../slideLayouts/slideLayout13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5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5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>
            <p:custDataLst>
              <p:tags r:id="rId1"/>
            </p:custDataLst>
          </p:nvPr>
        </p:nvSpPr>
        <p:spPr>
          <a:xfrm>
            <a:off x="685800" y="2130480"/>
            <a:ext cx="7769520" cy="1467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List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comprehensions</a:t>
            </a:r>
            <a:endParaRPr dirty="0"/>
          </a:p>
        </p:txBody>
      </p:sp>
      <p:sp>
        <p:nvSpPr>
          <p:cNvPr id="73" name="CustomShape 2"/>
          <p:cNvSpPr/>
          <p:nvPr>
            <p:custDataLst>
              <p:tags r:id="rId2"/>
            </p:custDataLst>
          </p:nvPr>
        </p:nvSpPr>
        <p:spPr>
          <a:xfrm>
            <a:off x="1371600" y="3886200"/>
            <a:ext cx="6397920" cy="174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Ruth Anderson</a:t>
            </a:r>
          </a:p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UW CSE 160</a:t>
            </a:r>
            <a:endParaRPr dirty="0" smtClean="0"/>
          </a:p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Autumn 2020</a:t>
            </a:r>
            <a:endParaRPr dirty="0"/>
          </a:p>
        </p:txBody>
      </p:sp>
      <p:sp>
        <p:nvSpPr>
          <p:cNvPr id="7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Even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elements of a list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48868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Given an input list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/>
            </a:r>
            <a:br>
              <a:rPr lang="en-US" sz="3200" dirty="0" smtClean="0">
                <a:solidFill>
                  <a:srgbClr val="000000"/>
                </a:solidFill>
                <a:latin typeface="Calibri"/>
              </a:rPr>
            </a:b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produce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a list of the even numbers in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nums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nums = [3, 1, 4, 1, 5, 9, 2, 6, 5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]</a:t>
            </a:r>
            <a:br>
              <a:rPr lang="en-US" sz="2800" b="1" dirty="0">
                <a:solidFill>
                  <a:srgbClr val="000000"/>
                </a:solidFill>
                <a:latin typeface="Courier New"/>
              </a:rPr>
            </a:br>
            <a:r>
              <a:rPr lang="en-US" sz="2800" b="1" dirty="0">
                <a:solidFill>
                  <a:srgbClr val="000000"/>
                </a:solidFill>
                <a:latin typeface="Courier New"/>
              </a:rPr>
              <a:t>evens = [**your expression goes here**]</a:t>
            </a:r>
            <a:endParaRPr dirty="0"/>
          </a:p>
          <a:p>
            <a:pPr>
              <a:lnSpc>
                <a:spcPct val="100000"/>
              </a:lnSpc>
            </a:pPr>
            <a:endParaRPr lang="en-US" sz="3200" dirty="0" smtClean="0">
              <a:solidFill>
                <a:srgbClr val="000000"/>
              </a:solidFill>
              <a:latin typeface="Symbol"/>
            </a:endParaRP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[4, 2, 6]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2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Even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elements of a list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Given an input list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/>
            </a:r>
            <a:br>
              <a:rPr lang="en-US" sz="3200" dirty="0" smtClean="0">
                <a:solidFill>
                  <a:srgbClr val="000000"/>
                </a:solidFill>
                <a:latin typeface="Calibri"/>
              </a:rPr>
            </a:b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produce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a list of the even numbers in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nums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nums = [3, 1, 4, 1, 5, 9, 2, 6, 5]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[4, 2, 6]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2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289580" y="6123240"/>
            <a:ext cx="8561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Courier New"/>
              </a:rPr>
              <a:t>evens = [x</a:t>
            </a:r>
            <a:r>
              <a:rPr lang="pt-BR" sz="2800" b="1" dirty="0">
                <a:solidFill>
                  <a:srgbClr val="C00000"/>
                </a:solidFill>
                <a:latin typeface="Courier New"/>
              </a:rPr>
              <a:t> for </a:t>
            </a:r>
            <a:r>
              <a:rPr lang="pt-BR" sz="2800" b="1" dirty="0" smtClean="0">
                <a:solidFill>
                  <a:srgbClr val="C00000"/>
                </a:solidFill>
                <a:latin typeface="Courier New"/>
              </a:rPr>
              <a:t>x</a:t>
            </a:r>
            <a:r>
              <a:rPr lang="pt-BR" sz="2800" b="1" dirty="0">
                <a:solidFill>
                  <a:srgbClr val="C00000"/>
                </a:solidFill>
                <a:latin typeface="Courier New"/>
              </a:rPr>
              <a:t> in nums if </a:t>
            </a:r>
            <a:r>
              <a:rPr lang="pt-BR" sz="2800" b="1" dirty="0" smtClean="0">
                <a:solidFill>
                  <a:srgbClr val="C00000"/>
                </a:solidFill>
                <a:latin typeface="Courier New"/>
              </a:rPr>
              <a:t>x</a:t>
            </a:r>
            <a:r>
              <a:rPr lang="pt-BR" sz="2800" b="1" dirty="0">
                <a:solidFill>
                  <a:srgbClr val="C00000"/>
                </a:solidFill>
                <a:latin typeface="Courier New"/>
              </a:rPr>
              <a:t> % 2 == 0</a:t>
            </a:r>
            <a:r>
              <a:rPr lang="pt-BR" sz="2800" b="1" dirty="0" smtClean="0">
                <a:solidFill>
                  <a:srgbClr val="C00000"/>
                </a:solidFill>
                <a:latin typeface="Courier New"/>
              </a:rPr>
              <a:t>]</a:t>
            </a:r>
            <a:endParaRPr lang="pt-B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36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 smtClean="0">
                <a:solidFill>
                  <a:srgbClr val="7030A0"/>
                </a:solidFill>
                <a:latin typeface="Calibri"/>
              </a:rPr>
              <a:t>Dictionary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 of squares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48868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Given an input list nums, produce a dictionary that maps each number to the square of that number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[3, 1, 4, 5, 9, 2, 6, 7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]</a:t>
            </a:r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square_dict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{**your expression goes here**}</a:t>
            </a:r>
            <a:endParaRPr lang="en-US" sz="2800" dirty="0" smtClean="0">
              <a:solidFill>
                <a:srgbClr val="000000"/>
              </a:solidFill>
              <a:latin typeface="Symbol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2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67447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Normalize a list</a:t>
            </a:r>
            <a:endParaRPr dirty="0"/>
          </a:p>
        </p:txBody>
      </p:sp>
      <p:sp>
        <p:nvSpPr>
          <p:cNvPr id="127" name="CustomShape 2"/>
          <p:cNvSpPr/>
          <p:nvPr>
            <p:custDataLst>
              <p:tags r:id="rId2"/>
            </p:custDataLst>
          </p:nvPr>
        </p:nvSpPr>
        <p:spPr>
          <a:xfrm>
            <a:off x="191069" y="1600200"/>
            <a:ext cx="895005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0000"/>
                </a:solidFill>
                <a:latin typeface="Courier New"/>
              </a:rPr>
              <a:t>num_list = [6, 4, 2, 8, 9, 10, 3, 2, 1, 3]</a:t>
            </a:r>
          </a:p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0000"/>
                </a:solidFill>
                <a:latin typeface="Courier New"/>
              </a:rPr>
              <a:t>total = sum(num_list</a:t>
            </a:r>
            <a:r>
              <a:rPr lang="pt-BR" sz="24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>
              <a:lnSpc>
                <a:spcPct val="100000"/>
              </a:lnSpc>
            </a:pPr>
            <a:endParaRPr lang="pt-BR"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With </a:t>
            </a:r>
            <a:r>
              <a:rPr lang="en-US" sz="3200" b="1" dirty="0">
                <a:solidFill>
                  <a:srgbClr val="000090"/>
                </a:solidFill>
                <a:latin typeface="Calibri"/>
              </a:rPr>
              <a:t>a loop:</a:t>
            </a:r>
            <a:endParaRPr b="1" dirty="0"/>
          </a:p>
          <a:p>
            <a:pPr>
              <a:lnSpc>
                <a:spcPct val="100000"/>
              </a:lnSpc>
            </a:pPr>
            <a:endParaRPr lang="pt-BR" sz="24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pt-BR" sz="2400" b="1" dirty="0" smtClean="0">
                <a:solidFill>
                  <a:srgbClr val="000000"/>
                </a:solidFill>
                <a:latin typeface="Courier New"/>
              </a:rPr>
              <a:t>for </a:t>
            </a:r>
            <a:r>
              <a:rPr lang="pt-BR" sz="2400" b="1" dirty="0">
                <a:solidFill>
                  <a:srgbClr val="000000"/>
                </a:solidFill>
                <a:latin typeface="Courier New"/>
              </a:rPr>
              <a:t>i in range(len(num_list)):</a:t>
            </a:r>
          </a:p>
          <a:p>
            <a:pPr>
              <a:lnSpc>
                <a:spcPct val="100000"/>
              </a:lnSpc>
            </a:pPr>
            <a:r>
              <a:rPr lang="pt-BR" sz="2400" b="1" dirty="0">
                <a:solidFill>
                  <a:srgbClr val="000000"/>
                </a:solidFill>
                <a:latin typeface="Courier New"/>
              </a:rPr>
              <a:t>    num_list[i] = num_list[i] / total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num_list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[</a:t>
            </a:r>
            <a:r>
              <a:rPr lang="pt-BR" sz="2400" b="1" dirty="0" smtClean="0">
                <a:solidFill>
                  <a:srgbClr val="000000"/>
                </a:solidFill>
                <a:latin typeface="Courier New"/>
              </a:rPr>
              <a:t>num </a:t>
            </a:r>
            <a:r>
              <a:rPr lang="pt-BR" sz="2400" b="1" dirty="0">
                <a:solidFill>
                  <a:srgbClr val="000000"/>
                </a:solidFill>
                <a:latin typeface="Courier New"/>
              </a:rPr>
              <a:t>/ total for num in num_list</a:t>
            </a:r>
            <a:r>
              <a:rPr lang="pt-BR" sz="2400" b="1" dirty="0" smtClean="0">
                <a:solidFill>
                  <a:srgbClr val="000000"/>
                </a:solidFill>
                <a:latin typeface="Courier New"/>
              </a:rPr>
              <a:t>]</a:t>
            </a:r>
            <a:endParaRPr lang="en-US" sz="2400" b="1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128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4973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Dice Rolls</a:t>
            </a:r>
            <a:endParaRPr/>
          </a:p>
        </p:txBody>
      </p:sp>
      <p:sp>
        <p:nvSpPr>
          <p:cNvPr id="127" name="CustomShape 2"/>
          <p:cNvSpPr/>
          <p:nvPr>
            <p:custDataLst>
              <p:tags r:id="rId2"/>
            </p:custDataLst>
          </p:nvPr>
        </p:nvSpPr>
        <p:spPr>
          <a:xfrm>
            <a:off x="191069" y="1600200"/>
            <a:ext cx="895005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: A list of all possible dice rolls.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r1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for r2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rolls.append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((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r2))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[(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r2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for r1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	     for r2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)]</a:t>
            </a:r>
            <a:endParaRPr dirty="0"/>
          </a:p>
        </p:txBody>
      </p:sp>
      <p:sp>
        <p:nvSpPr>
          <p:cNvPr id="128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All above-average 2-die rolls</a:t>
            </a:r>
            <a:endParaRPr/>
          </a:p>
        </p:txBody>
      </p:sp>
      <p:sp>
        <p:nvSpPr>
          <p:cNvPr id="13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3790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Result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list should be a list of 2-tuples: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[(2, 6), (3, 5), (3, 6), (4, 4), (4, 5), (4, 6), (5, 3), (5, 4), (5, 5), (5, 6), (6, 2), (6, 3), (6, 4), (6, 5), (6, 6)]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range(1, 7)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r2 in range(1, 7)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r1 + r2 &gt; 7]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ourier New"/>
              </a:rPr>
              <a:t>OR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range(1, 7)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range(8 - r1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, 7)]</a:t>
            </a:r>
            <a:endParaRPr dirty="0"/>
          </a:p>
        </p:txBody>
      </p:sp>
      <p:sp>
        <p:nvSpPr>
          <p:cNvPr id="131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 smtClean="0">
                <a:solidFill>
                  <a:srgbClr val="7030A0"/>
                </a:solidFill>
                <a:latin typeface="Calibri"/>
              </a:rPr>
              <a:t>Sum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 of above-average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2-die rolls</a:t>
            </a:r>
            <a:endParaRPr dirty="0"/>
          </a:p>
        </p:txBody>
      </p:sp>
      <p:sp>
        <p:nvSpPr>
          <p:cNvPr id="133" name="CustomShape 2"/>
          <p:cNvSpPr/>
          <p:nvPr>
            <p:custDataLst>
              <p:tags r:id="rId2"/>
            </p:custDataLst>
          </p:nvPr>
        </p:nvSpPr>
        <p:spPr>
          <a:xfrm>
            <a:off x="457199" y="1600200"/>
            <a:ext cx="8509379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Goal: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Result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list should be a list of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integers: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[r1 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</a:rPr>
              <a:t>+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r2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r1 in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range(1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, 7)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r2 in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range(1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, 7)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r1 + r2 &gt; 7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]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[8, 8, 9, 8, 9, 10, 8, 9, 10, 11, 8, 9, 10, 11, 12]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alibri"/>
              </a:rPr>
              <a:t>Remove Duplicates: Use Set Comprehensions</a:t>
            </a:r>
            <a:endParaRPr sz="2400" b="1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{r1 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</a:rPr>
              <a:t>+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r2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r1 in range(1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if r1 + r2 &gt; 7}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{8, 9, 10, 11, 12}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Making a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Grid</a:t>
            </a:r>
            <a:endParaRPr dirty="0"/>
          </a:p>
        </p:txBody>
      </p:sp>
      <p:sp>
        <p:nvSpPr>
          <p:cNvPr id="13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 A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grid were 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each element is the sum of it's row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# and column #.</a:t>
            </a:r>
          </a:p>
          <a:p>
            <a:pPr>
              <a:lnSpc>
                <a:spcPct val="10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	 (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e.g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.  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[[0, 1, 2], [1, 2, 3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]]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endParaRPr sz="900"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endParaRPr lang="en-US" sz="1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g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rid =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range(2):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row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for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j in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range(3):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row.append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+ j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grid.append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(row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rid = [[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j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j in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range(3)]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range(2)]</a:t>
            </a:r>
            <a:endParaRPr dirty="0"/>
          </a:p>
        </p:txBody>
      </p:sp>
      <p:sp>
        <p:nvSpPr>
          <p:cNvPr id="13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39" name="CustomShape 2"/>
          <p:cNvSpPr/>
          <p:nvPr>
            <p:custDataLst>
              <p:tags r:id="rId2"/>
            </p:custDataLst>
          </p:nvPr>
        </p:nvSpPr>
        <p:spPr>
          <a:xfrm>
            <a:off x="311888" y="1600200"/>
            <a:ext cx="882923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Err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[n for n in range(100) if 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sz="1600" dirty="0"/>
          </a:p>
          <a:p>
            <a:r>
              <a:rPr lang="en-US" b="1" dirty="0">
                <a:solidFill>
                  <a:srgbClr val="FF0000"/>
                </a:solidFill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n in range(100):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sum([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% 7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== 0: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nums.append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40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42" name="CustomShape 2"/>
          <p:cNvSpPr/>
          <p:nvPr>
            <p:custDataLst>
              <p:tags r:id="rId2"/>
            </p:custDataLst>
          </p:nvPr>
        </p:nvSpPr>
        <p:spPr>
          <a:xfrm>
            <a:off x="289560" y="1600200"/>
            <a:ext cx="885156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Err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nums = [n for n in range(100) if 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def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(n):</a:t>
            </a:r>
            <a:endParaRPr sz="2400" dirty="0" smtClean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) for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(n)]</a:t>
            </a:r>
            <a:endParaRPr sz="2400" b="1" dirty="0" smtClean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return sum(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>
              <a:lnSpc>
                <a:spcPct val="100000"/>
              </a:lnSpc>
            </a:pPr>
            <a:endParaRPr sz="2400" b="1" dirty="0" smtClean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nums = [n for n in range(100) if </a:t>
            </a:r>
            <a:endParaRPr sz="2400" b="1" dirty="0" smtClean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(n) % 7 == 0]</a:t>
            </a:r>
            <a:endParaRPr sz="2400" b="1" dirty="0" smtClean="0"/>
          </a:p>
          <a:p>
            <a:pPr>
              <a:lnSpc>
                <a:spcPct val="100000"/>
              </a:lnSpc>
            </a:pPr>
            <a:endParaRPr b="1" dirty="0"/>
          </a:p>
        </p:txBody>
      </p:sp>
      <p:sp>
        <p:nvSpPr>
          <p:cNvPr id="143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Three Ways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to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Define a List</a:t>
            </a:r>
            <a:endParaRPr dirty="0"/>
          </a:p>
        </p:txBody>
      </p:sp>
      <p:sp>
        <p:nvSpPr>
          <p:cNvPr id="76" name="CustomShape 2"/>
          <p:cNvSpPr/>
          <p:nvPr>
            <p:custDataLst>
              <p:tags r:id="rId2"/>
            </p:custDataLst>
          </p:nvPr>
        </p:nvSpPr>
        <p:spPr>
          <a:xfrm>
            <a:off x="457200" y="1311134"/>
            <a:ext cx="86076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Explicitly write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out the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whole thing: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[0, 1, 4, 9, 16, 25, 36, 49, 64, 81, 100]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loop to create it: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[]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squares.append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*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</a:t>
            </a:r>
            <a:r>
              <a:rPr lang="en-US" sz="2800" b="1" u="sng" dirty="0">
                <a:solidFill>
                  <a:srgbClr val="FF0000"/>
                </a:solidFill>
                <a:latin typeface="Calibri"/>
              </a:rPr>
              <a:t>list comprehension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*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range(11)]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list comprehension is a concise description of a list</a:t>
            </a: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A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 is shorthand for a loop</a:t>
            </a:r>
            <a:endParaRPr sz="1600" dirty="0"/>
          </a:p>
        </p:txBody>
      </p:sp>
      <p:sp>
        <p:nvSpPr>
          <p:cNvPr id="7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Two ways to convert Centigrade to Fahrenheit</a:t>
            </a:r>
            <a:endParaRPr/>
          </a:p>
        </p:txBody>
      </p:sp>
      <p:sp>
        <p:nvSpPr>
          <p:cNvPr id="79" name="CustomShape 2"/>
          <p:cNvSpPr/>
          <p:nvPr>
            <p:custDataLst>
              <p:tags r:id="rId2"/>
            </p:custDataLst>
          </p:nvPr>
        </p:nvSpPr>
        <p:spPr>
          <a:xfrm>
            <a:off x="533520" y="1600200"/>
            <a:ext cx="6474240" cy="1825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ctemps = [17.1, 22.3, 18.4, 19.1]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0" name="CustomShape 3"/>
          <p:cNvSpPr/>
          <p:nvPr>
            <p:custDataLst>
              <p:tags r:id="rId3"/>
            </p:custDataLst>
          </p:nvPr>
        </p:nvSpPr>
        <p:spPr>
          <a:xfrm>
            <a:off x="609480" y="2743200"/>
            <a:ext cx="4569120" cy="118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ftemps = []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ctemps: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 = celsius_to_farenheit(c)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ftemps.append(f)</a:t>
            </a:r>
            <a:endParaRPr/>
          </a:p>
        </p:txBody>
      </p:sp>
      <p:sp>
        <p:nvSpPr>
          <p:cNvPr id="81" name="CustomShape 4"/>
          <p:cNvSpPr/>
          <p:nvPr>
            <p:custDataLst>
              <p:tags r:id="rId4"/>
            </p:custDataLst>
          </p:nvPr>
        </p:nvSpPr>
        <p:spPr>
          <a:xfrm>
            <a:off x="609480" y="4876920"/>
            <a:ext cx="82267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ftemps = [celsius_to_farenheit(c)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ctemps]</a:t>
            </a:r>
            <a:endParaRPr/>
          </a:p>
        </p:txBody>
      </p:sp>
      <p:sp>
        <p:nvSpPr>
          <p:cNvPr id="82" name="CustomShape 5"/>
          <p:cNvSpPr/>
          <p:nvPr>
            <p:custDataLst>
              <p:tags r:id="rId5"/>
            </p:custDataLst>
          </p:nvPr>
        </p:nvSpPr>
        <p:spPr>
          <a:xfrm>
            <a:off x="304920" y="2362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</p:txBody>
      </p:sp>
      <p:sp>
        <p:nvSpPr>
          <p:cNvPr id="83" name="CustomShape 6"/>
          <p:cNvSpPr/>
          <p:nvPr>
            <p:custDataLst>
              <p:tags r:id="rId6"/>
            </p:custDataLst>
          </p:nvPr>
        </p:nvSpPr>
        <p:spPr>
          <a:xfrm>
            <a:off x="304920" y="4324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</p:txBody>
      </p:sp>
      <p:sp>
        <p:nvSpPr>
          <p:cNvPr id="84" name="CustomShape 7"/>
          <p:cNvSpPr/>
          <p:nvPr>
            <p:custDataLst>
              <p:tags r:id="rId7"/>
            </p:custDataLst>
          </p:nvPr>
        </p:nvSpPr>
        <p:spPr>
          <a:xfrm>
            <a:off x="304920" y="5619600"/>
            <a:ext cx="7693200" cy="69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90"/>
                </a:solidFill>
                <a:latin typeface="Calibri"/>
              </a:rPr>
              <a:t>The comprehension is usually shorter, more readable, and more efficient</a:t>
            </a:r>
            <a:endParaRPr dirty="0"/>
          </a:p>
        </p:txBody>
      </p:sp>
      <p:sp>
        <p:nvSpPr>
          <p:cNvPr id="85" name="CustomShape 8"/>
          <p:cNvSpPr/>
          <p:nvPr>
            <p:custDataLst>
              <p:tags r:id="rId8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Syntax of a comprehension</a:t>
            </a:r>
            <a:endParaRPr/>
          </a:p>
        </p:txBody>
      </p:sp>
      <p:sp>
        <p:nvSpPr>
          <p:cNvPr id="87" name="CustomShape 2"/>
          <p:cNvSpPr/>
          <p:nvPr>
            <p:custDataLst>
              <p:tags r:id="rId2"/>
            </p:custDataLst>
          </p:nvPr>
        </p:nvSpPr>
        <p:spPr>
          <a:xfrm rot="5400000">
            <a:off x="2908080" y="3489840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88" name="CustomShape 3"/>
          <p:cNvSpPr/>
          <p:nvPr>
            <p:custDataLst>
              <p:tags r:id="rId3"/>
            </p:custDataLst>
          </p:nvPr>
        </p:nvSpPr>
        <p:spPr>
          <a:xfrm>
            <a:off x="2362320" y="3837240"/>
            <a:ext cx="14450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something that can be iterated</a:t>
            </a:r>
            <a:endParaRPr/>
          </a:p>
        </p:txBody>
      </p:sp>
      <p:sp>
        <p:nvSpPr>
          <p:cNvPr id="89" name="CustomShape 4"/>
          <p:cNvSpPr/>
          <p:nvPr>
            <p:custDataLst>
              <p:tags r:id="rId4"/>
            </p:custDataLst>
          </p:nvPr>
        </p:nvSpPr>
        <p:spPr>
          <a:xfrm rot="5400000">
            <a:off x="912240" y="2139120"/>
            <a:ext cx="225720" cy="51948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0" name="CustomShape 5"/>
          <p:cNvSpPr/>
          <p:nvPr>
            <p:custDataLst>
              <p:tags r:id="rId5"/>
            </p:custDataLst>
          </p:nvPr>
        </p:nvSpPr>
        <p:spPr>
          <a:xfrm>
            <a:off x="148430" y="2535474"/>
            <a:ext cx="1192210" cy="63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</a:rPr>
              <a:t>expression</a:t>
            </a:r>
            <a:endParaRPr dirty="0"/>
          </a:p>
        </p:txBody>
      </p:sp>
      <p:sp>
        <p:nvSpPr>
          <p:cNvPr id="91" name="CustomShape 6"/>
          <p:cNvSpPr/>
          <p:nvPr>
            <p:custDataLst>
              <p:tags r:id="rId6"/>
            </p:custDataLst>
          </p:nvPr>
        </p:nvSpPr>
        <p:spPr>
          <a:xfrm rot="5400000">
            <a:off x="6808320" y="813960"/>
            <a:ext cx="225720" cy="31694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2" name="CustomShape 7"/>
          <p:cNvSpPr/>
          <p:nvPr>
            <p:custDataLst>
              <p:tags r:id="rId7"/>
            </p:custDataLst>
          </p:nvPr>
        </p:nvSpPr>
        <p:spPr>
          <a:xfrm>
            <a:off x="5601240" y="2590920"/>
            <a:ext cx="2614320" cy="63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zero or more 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if</a:t>
            </a:r>
            <a:r>
              <a:rPr lang="en-US">
                <a:solidFill>
                  <a:srgbClr val="000000"/>
                </a:solidFill>
                <a:latin typeface="Calibri"/>
              </a:rPr>
              <a:t> clauses</a:t>
            </a:r>
            <a:endParaRPr/>
          </a:p>
        </p:txBody>
      </p:sp>
      <p:sp>
        <p:nvSpPr>
          <p:cNvPr id="93" name="CustomShape 8"/>
          <p:cNvSpPr/>
          <p:nvPr>
            <p:custDataLst>
              <p:tags r:id="rId8"/>
            </p:custDataLst>
          </p:nvPr>
        </p:nvSpPr>
        <p:spPr>
          <a:xfrm rot="5400000">
            <a:off x="2298600" y="1485720"/>
            <a:ext cx="225720" cy="182592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4" name="CustomShape 9"/>
          <p:cNvSpPr/>
          <p:nvPr>
            <p:custDataLst>
              <p:tags r:id="rId9"/>
            </p:custDataLst>
          </p:nvPr>
        </p:nvSpPr>
        <p:spPr>
          <a:xfrm>
            <a:off x="1371600" y="2590920"/>
            <a:ext cx="2283120" cy="1184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 (required)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assigns value to the variable x</a:t>
            </a:r>
            <a:endParaRPr dirty="0"/>
          </a:p>
        </p:txBody>
      </p:sp>
      <p:sp>
        <p:nvSpPr>
          <p:cNvPr id="95" name="CustomShape 10"/>
          <p:cNvSpPr/>
          <p:nvPr>
            <p:custDataLst>
              <p:tags r:id="rId10"/>
            </p:custDataLst>
          </p:nvPr>
        </p:nvSpPr>
        <p:spPr>
          <a:xfrm>
            <a:off x="457200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</p:txBody>
      </p:sp>
      <p:sp>
        <p:nvSpPr>
          <p:cNvPr id="96" name="CustomShape 11"/>
          <p:cNvSpPr/>
          <p:nvPr>
            <p:custDataLst>
              <p:tags r:id="rId11"/>
            </p:custDataLst>
          </p:nvPr>
        </p:nvSpPr>
        <p:spPr>
          <a:xfrm rot="5400000">
            <a:off x="4269960" y="1591200"/>
            <a:ext cx="149400" cy="1673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7" name="CustomShape 12"/>
          <p:cNvSpPr/>
          <p:nvPr>
            <p:custDataLst>
              <p:tags r:id="rId12"/>
            </p:custDataLst>
          </p:nvPr>
        </p:nvSpPr>
        <p:spPr>
          <a:xfrm>
            <a:off x="3685680" y="2581920"/>
            <a:ext cx="1445040" cy="1458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zero or more additional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clauses</a:t>
            </a:r>
            <a:endParaRPr dirty="0"/>
          </a:p>
        </p:txBody>
      </p:sp>
      <p:sp>
        <p:nvSpPr>
          <p:cNvPr id="98" name="CustomShape 13"/>
          <p:cNvSpPr/>
          <p:nvPr>
            <p:custDataLst>
              <p:tags r:id="rId1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>
            <p:custDataLst>
              <p:tags r:id="rId1"/>
            </p:custDataLst>
          </p:nvPr>
        </p:nvSpPr>
        <p:spPr>
          <a:xfrm>
            <a:off x="4191120" y="3522600"/>
            <a:ext cx="2257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0" name="CustomShape 2"/>
          <p:cNvSpPr/>
          <p:nvPr>
            <p:custDataLst>
              <p:tags r:id="rId2"/>
            </p:custDataLst>
          </p:nvPr>
        </p:nvSpPr>
        <p:spPr>
          <a:xfrm>
            <a:off x="1295280" y="3504960"/>
            <a:ext cx="20545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1" name="CustomShape 3"/>
          <p:cNvSpPr/>
          <p:nvPr>
            <p:custDataLst>
              <p:tags r:id="rId3"/>
            </p:custDataLst>
          </p:nvPr>
        </p:nvSpPr>
        <p:spPr>
          <a:xfrm>
            <a:off x="533520" y="2385360"/>
            <a:ext cx="15210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2" name="CustomShape 4"/>
          <p:cNvSpPr/>
          <p:nvPr>
            <p:custDataLst>
              <p:tags r:id="rId4"/>
            </p:custDataLst>
          </p:nvPr>
        </p:nvSpPr>
        <p:spPr>
          <a:xfrm>
            <a:off x="3429000" y="350532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3" name="CustomShape 5"/>
          <p:cNvSpPr/>
          <p:nvPr>
            <p:custDataLst>
              <p:tags r:id="rId5"/>
            </p:custDataLst>
          </p:nvPr>
        </p:nvSpPr>
        <p:spPr>
          <a:xfrm>
            <a:off x="685800" y="175248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4" name="CustomShape 6"/>
          <p:cNvSpPr/>
          <p:nvPr>
            <p:custDataLst>
              <p:tags r:id="rId6"/>
            </p:custDataLst>
          </p:nvPr>
        </p:nvSpPr>
        <p:spPr>
          <a:xfrm>
            <a:off x="1066680" y="3200400"/>
            <a:ext cx="33498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5" name="CustomShape 7"/>
          <p:cNvSpPr/>
          <p:nvPr>
            <p:custDataLst>
              <p:tags r:id="rId7"/>
            </p:custDataLst>
          </p:nvPr>
        </p:nvSpPr>
        <p:spPr>
          <a:xfrm>
            <a:off x="5257800" y="1752480"/>
            <a:ext cx="32738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6" name="CustomShape 8"/>
          <p:cNvSpPr/>
          <p:nvPr>
            <p:custDataLst>
              <p:tags r:id="rId8"/>
            </p:custDataLst>
          </p:nvPr>
        </p:nvSpPr>
        <p:spPr>
          <a:xfrm>
            <a:off x="838080" y="29188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7" name="CustomShape 9"/>
          <p:cNvSpPr/>
          <p:nvPr>
            <p:custDataLst>
              <p:tags r:id="rId9"/>
            </p:custDataLst>
          </p:nvPr>
        </p:nvSpPr>
        <p:spPr>
          <a:xfrm>
            <a:off x="3352680" y="17524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8" name="CustomShape 10"/>
          <p:cNvSpPr/>
          <p:nvPr>
            <p:custDataLst>
              <p:tags r:id="rId10"/>
            </p:custDataLst>
          </p:nvPr>
        </p:nvSpPr>
        <p:spPr>
          <a:xfrm>
            <a:off x="533520" y="2690280"/>
            <a:ext cx="1902240" cy="27864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9" name="CustomShape 11"/>
          <p:cNvSpPr/>
          <p:nvPr>
            <p:custDataLst>
              <p:tags r:id="rId11"/>
            </p:custDataLst>
          </p:nvPr>
        </p:nvSpPr>
        <p:spPr>
          <a:xfrm>
            <a:off x="1447920" y="176436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10" name="CustomShape 12"/>
          <p:cNvSpPr/>
          <p:nvPr>
            <p:custDataLst>
              <p:tags r:id="rId12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Semantics of a comprehension</a:t>
            </a:r>
            <a:endParaRPr/>
          </a:p>
        </p:txBody>
      </p:sp>
      <p:sp>
        <p:nvSpPr>
          <p:cNvPr id="111" name="CustomShape 13"/>
          <p:cNvSpPr/>
          <p:nvPr>
            <p:custDataLst>
              <p:tags r:id="rId13"/>
            </p:custDataLst>
          </p:nvPr>
        </p:nvSpPr>
        <p:spPr>
          <a:xfrm>
            <a:off x="390525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</p:txBody>
      </p:sp>
      <p:sp>
        <p:nvSpPr>
          <p:cNvPr id="112" name="CustomShape 14"/>
          <p:cNvSpPr/>
          <p:nvPr>
            <p:custDataLst>
              <p:tags r:id="rId14"/>
            </p:custDataLst>
          </p:nvPr>
        </p:nvSpPr>
        <p:spPr>
          <a:xfrm>
            <a:off x="457200" y="2373840"/>
            <a:ext cx="8683920" cy="1733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result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result.append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((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y))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… </a:t>
            </a:r>
            <a:r>
              <a:rPr lang="en-US" b="1" i="1" dirty="0">
                <a:solidFill>
                  <a:srgbClr val="000000"/>
                </a:solidFill>
                <a:latin typeface="Times New Roman"/>
              </a:rPr>
              <a:t>use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result …</a:t>
            </a:r>
            <a:endParaRPr dirty="0"/>
          </a:p>
        </p:txBody>
      </p:sp>
      <p:sp>
        <p:nvSpPr>
          <p:cNvPr id="113" name="CustomShape 15"/>
          <p:cNvSpPr/>
          <p:nvPr>
            <p:custDataLst>
              <p:tags r:id="rId15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/>
        </p:nvSpPr>
        <p:spPr>
          <a:xfrm>
            <a:off x="133568" y="1392080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 =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Types of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comprehensions</a:t>
            </a:r>
            <a:endParaRPr dirty="0"/>
          </a:p>
        </p:txBody>
      </p:sp>
      <p:sp>
        <p:nvSpPr>
          <p:cNvPr id="115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List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[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* 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range(3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Set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{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* 2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Dictionary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	{ </a:t>
            </a:r>
            <a:r>
              <a:rPr lang="en-US" sz="2800" i="1" dirty="0" smtClean="0">
                <a:solidFill>
                  <a:srgbClr val="000000"/>
                </a:solidFill>
                <a:latin typeface="Calibri"/>
              </a:rPr>
              <a:t>key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value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for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item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in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sequence …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{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: 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* 2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</p:txBody>
      </p:sp>
      <p:sp>
        <p:nvSpPr>
          <p:cNvPr id="116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>
            <p:custDataLst>
              <p:tags r:id="rId1"/>
            </p:custDataLst>
          </p:nvPr>
        </p:nvSpPr>
        <p:spPr>
          <a:xfrm>
            <a:off x="177421" y="274680"/>
            <a:ext cx="8816453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Cubes of the first 10 natural numbers</a:t>
            </a:r>
            <a:endParaRPr dirty="0"/>
          </a:p>
        </p:txBody>
      </p:sp>
      <p:sp>
        <p:nvSpPr>
          <p:cNvPr id="118" name="CustomShape 2"/>
          <p:cNvSpPr/>
          <p:nvPr>
            <p:custDataLst>
              <p:tags r:id="rId2"/>
            </p:custDataLst>
          </p:nvPr>
        </p:nvSpPr>
        <p:spPr>
          <a:xfrm>
            <a:off x="460080" y="1231711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 Produce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:  [0, 1, 8, 27, 64, 125, 216, 343, 512, 729]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cubes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x in range(10):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cubes.append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(x ** 3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9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627797" y="6123285"/>
            <a:ext cx="8056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urier New"/>
              </a:rPr>
              <a:t>cubes = [x ** 3 for x in range(10</a:t>
            </a:r>
            <a:r>
              <a:rPr lang="en-US" sz="2800" b="1" dirty="0" smtClean="0">
                <a:solidFill>
                  <a:srgbClr val="C00000"/>
                </a:solidFill>
                <a:latin typeface="Courier New"/>
              </a:rPr>
              <a:t>)]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Powers of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2: (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2</a:t>
            </a:r>
            <a:r>
              <a:rPr lang="en-US" sz="4400" b="1" baseline="30000" dirty="0">
                <a:solidFill>
                  <a:srgbClr val="7030A0"/>
                </a:solidFill>
                <a:latin typeface="Calibri"/>
              </a:rPr>
              <a:t>0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through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2</a:t>
            </a:r>
            <a:r>
              <a:rPr lang="en-US" sz="4400" b="1" baseline="30000" dirty="0" smtClean="0">
                <a:solidFill>
                  <a:srgbClr val="7030A0"/>
                </a:solidFill>
                <a:latin typeface="Calibri"/>
              </a:rPr>
              <a:t>10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)</a:t>
            </a:r>
            <a:endParaRPr dirty="0"/>
          </a:p>
        </p:txBody>
      </p:sp>
      <p:sp>
        <p:nvSpPr>
          <p:cNvPr id="12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[1, 2, 4, 8, 16, 32, 64, 128, 256, 512, 1024]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22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580030" y="5839771"/>
            <a:ext cx="8103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ourier New"/>
              </a:rPr>
              <a:t>powers = [2 </a:t>
            </a:r>
            <a:r>
              <a:rPr lang="en-US" sz="2800" b="1" dirty="0">
                <a:solidFill>
                  <a:srgbClr val="C00000"/>
                </a:solidFill>
                <a:latin typeface="Courier New"/>
              </a:rPr>
              <a:t>** </a:t>
            </a:r>
            <a:r>
              <a:rPr lang="en-US" sz="2800" b="1" dirty="0" err="1">
                <a:solidFill>
                  <a:srgbClr val="C00000"/>
                </a:solidFill>
                <a:latin typeface="Courier New"/>
              </a:rPr>
              <a:t>i</a:t>
            </a:r>
            <a:r>
              <a:rPr lang="en-US" sz="2800" b="1" dirty="0">
                <a:solidFill>
                  <a:srgbClr val="C00000"/>
                </a:solidFill>
                <a:latin typeface="Courier New"/>
              </a:rPr>
              <a:t> for </a:t>
            </a:r>
            <a:r>
              <a:rPr lang="en-US" sz="2800" b="1" dirty="0" err="1">
                <a:solidFill>
                  <a:srgbClr val="C00000"/>
                </a:solidFill>
                <a:latin typeface="Courier New"/>
              </a:rPr>
              <a:t>i</a:t>
            </a:r>
            <a:r>
              <a:rPr lang="en-US" sz="2800" b="1" dirty="0">
                <a:solidFill>
                  <a:srgbClr val="C00000"/>
                </a:solidFill>
                <a:latin typeface="Courier New"/>
              </a:rPr>
              <a:t> in range(11</a:t>
            </a:r>
            <a:r>
              <a:rPr lang="en-US" sz="2800" b="1" dirty="0" smtClean="0">
                <a:solidFill>
                  <a:srgbClr val="C00000"/>
                </a:solidFill>
                <a:latin typeface="Courier New"/>
              </a:rPr>
              <a:t>)]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 smtClean="0">
                <a:solidFill>
                  <a:srgbClr val="7030A0"/>
                </a:solidFill>
                <a:latin typeface="Calibri"/>
              </a:rPr>
              <a:t>Lengths of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 elements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of a list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Write a list comprehension that computes the length of each string in the list colors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colors = ["red", "blue", "purple", "gold", "orange"]</a:t>
            </a:r>
            <a:br>
              <a:rPr lang="en-US" sz="2000" b="1" dirty="0">
                <a:solidFill>
                  <a:srgbClr val="000000"/>
                </a:solidFill>
                <a:latin typeface="Courier New"/>
              </a:rPr>
            </a:br>
            <a:r>
              <a:rPr lang="en-US" sz="2000" b="1" dirty="0">
                <a:solidFill>
                  <a:srgbClr val="000000"/>
                </a:solidFill>
                <a:latin typeface="Courier New"/>
              </a:rPr>
              <a:t>lengths = [**your expression goes here**]</a:t>
            </a: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[3, 4, 6, 4, 6]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2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2447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1464</Words>
  <Application>Microsoft Office PowerPoint</Application>
  <PresentationFormat>On-screen Show (4:3)</PresentationFormat>
  <Paragraphs>210</Paragraphs>
  <Slides>19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Courier New</vt:lpstr>
      <vt:lpstr>DejaVu Sans</vt:lpstr>
      <vt:lpstr>StarSymbol</vt:lpstr>
      <vt:lpstr>Symbol</vt:lpstr>
      <vt:lpstr>Times New Roman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Ruth Anderson</cp:lastModifiedBy>
  <cp:revision>92</cp:revision>
  <cp:lastPrinted>2018-05-17T21:51:24Z</cp:lastPrinted>
  <dcterms:modified xsi:type="dcterms:W3CDTF">2020-12-07T23:18:33Z</dcterms:modified>
</cp:coreProperties>
</file>