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notesSlides/notesSlide1.xml" ContentType="application/vnd.openxmlformats-officedocument.presentationml.notesSlide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notesSlides/notesSlide2.xml" ContentType="application/vnd.openxmlformats-officedocument.presentationml.notesSlide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8" r:id="rId3"/>
    <p:sldId id="261" r:id="rId4"/>
    <p:sldId id="260" r:id="rId5"/>
    <p:sldId id="257" r:id="rId6"/>
    <p:sldId id="259" r:id="rId7"/>
    <p:sldId id="263" r:id="rId8"/>
    <p:sldId id="264" r:id="rId9"/>
  </p:sldIdLst>
  <p:sldSz cx="9144000" cy="6858000" type="screen4x3"/>
  <p:notesSz cx="7010400" cy="9296400"/>
  <p:custDataLst>
    <p:tags r:id="rId11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88991" autoAdjust="0"/>
  </p:normalViewPr>
  <p:slideViewPr>
    <p:cSldViewPr>
      <p:cViewPr varScale="1">
        <p:scale>
          <a:sx n="65" d="100"/>
          <a:sy n="65" d="100"/>
        </p:scale>
        <p:origin x="153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7840" cy="464820"/>
          </a:xfrm>
          <a:prstGeom prst="rect">
            <a:avLst/>
          </a:prstGeom>
        </p:spPr>
        <p:txBody>
          <a:bodyPr vert="horz" lIns="93171" tIns="46586" rIns="93171" bIns="4658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1"/>
            <a:ext cx="3037840" cy="464820"/>
          </a:xfrm>
          <a:prstGeom prst="rect">
            <a:avLst/>
          </a:prstGeom>
        </p:spPr>
        <p:txBody>
          <a:bodyPr vert="horz" lIns="93171" tIns="46586" rIns="93171" bIns="46586" rtlCol="0"/>
          <a:lstStyle>
            <a:lvl1pPr algn="r">
              <a:defRPr sz="1200"/>
            </a:lvl1pPr>
          </a:lstStyle>
          <a:p>
            <a:fld id="{DC8105AA-E102-4D6E-B1E3-6FBF588223B3}" type="datetimeFigureOut">
              <a:rPr lang="en-US" smtClean="0"/>
              <a:t>11/1/2020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8500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1" tIns="46586" rIns="93171" bIns="4658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</p:spPr>
        <p:txBody>
          <a:bodyPr vert="horz" lIns="93171" tIns="46586" rIns="93171" bIns="46586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3171" tIns="46586" rIns="93171" bIns="4658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1" tIns="46586" rIns="93171" bIns="46586" rtlCol="0" anchor="b"/>
          <a:lstStyle>
            <a:lvl1pPr algn="r">
              <a:defRPr sz="1200"/>
            </a:lvl1pPr>
          </a:lstStyle>
          <a:p>
            <a:fld id="{618293F4-BD40-480F-910E-CB9D717445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2682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8293F4-BD40-480F-910E-CB9D7174456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3637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 article describes the structure of the adolescent romantic and sexual network in a population of over 800 adolescents residing in a midsized town in the </a:t>
            </a:r>
            <a:r>
              <a:rPr lang="en-US" dirty="0" err="1"/>
              <a:t>midwestern</a:t>
            </a:r>
            <a:r>
              <a:rPr lang="en-US" dirty="0"/>
              <a:t> United States. Precise images and measures of network structure are derived from reports of relationships that occurred over a period of 18 months between 1993 and 1995. The study offers a comparison of the structural characteristics of the observed network to simulated networks conditioned on the distribution of ties; the observed structure reveals networks characterized by longer contact chains and fewer cycles than expected. This article identifies the </a:t>
            </a:r>
            <a:r>
              <a:rPr lang="en-US" dirty="0" err="1"/>
              <a:t>micromechanisms</a:t>
            </a:r>
            <a:r>
              <a:rPr lang="en-US" dirty="0"/>
              <a:t> that generate networks with structural features similar to the observed network. Implications for disease transmission dynamics and social policy are explored.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8293F4-BD40-480F-910E-CB9D7174456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9398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2486A-4918-4C13-98D3-899D16F8CCDA}" type="datetime1">
              <a:rPr lang="en-US" smtClean="0"/>
              <a:t>11/1/2020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09FEA-A9F7-4381-9B0C-E125AA400D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6406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DEE1B-3DC1-45C1-BB1A-BFDE007DA1BB}" type="datetime1">
              <a:rPr lang="en-US" smtClean="0"/>
              <a:t>11/1/2020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09FEA-A9F7-4381-9B0C-E125AA400D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1771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FA33B-B0B9-4B79-BD7B-6A4A7195954F}" type="datetime1">
              <a:rPr lang="en-US" smtClean="0"/>
              <a:t>11/1/2020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09FEA-A9F7-4381-9B0C-E125AA400D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5220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91FD6-74F0-40F4-8836-62BD9934A636}" type="datetime1">
              <a:rPr lang="en-US" smtClean="0"/>
              <a:t>11/1/2020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09FEA-A9F7-4381-9B0C-E125AA400D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4284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4FBA9-B343-45A7-A466-38F9B8164954}" type="datetime1">
              <a:rPr lang="en-US" smtClean="0"/>
              <a:t>11/1/2020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09FEA-A9F7-4381-9B0C-E125AA400D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7532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A8A47-485C-4709-96AD-BA55571EEC96}" type="datetime1">
              <a:rPr lang="en-US" smtClean="0"/>
              <a:t>11/1/2020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09FEA-A9F7-4381-9B0C-E125AA400D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6511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3856E-BE32-4378-9EAB-FF8EE82EAF30}" type="datetime1">
              <a:rPr lang="en-US" smtClean="0"/>
              <a:t>11/1/2020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09FEA-A9F7-4381-9B0C-E125AA400D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85261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EA3CB-2CD9-4862-99A2-C731024CE03B}" type="datetime1">
              <a:rPr lang="en-US" smtClean="0"/>
              <a:t>11/1/2020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09FEA-A9F7-4381-9B0C-E125AA400D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7639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232B2-864F-42FD-8633-13071E9D3315}" type="datetime1">
              <a:rPr lang="en-US" smtClean="0"/>
              <a:t>11/1/2020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09FEA-A9F7-4381-9B0C-E125AA400D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954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1F649-0DEF-42E4-A3ED-FA994F31E75F}" type="datetime1">
              <a:rPr lang="en-US" smtClean="0"/>
              <a:t>11/1/2020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09FEA-A9F7-4381-9B0C-E125AA400D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5924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ACE34-25FD-4F4A-A7BF-5CA54B86B2B7}" type="datetime1">
              <a:rPr lang="en-US" smtClean="0"/>
              <a:t>11/1/2020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09FEA-A9F7-4381-9B0C-E125AA400D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5009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F4BDA1-A362-4B10-9360-46554900F78F}" type="datetime1">
              <a:rPr lang="en-US" smtClean="0"/>
              <a:t>11/1/2020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409FEA-A9F7-4381-9B0C-E125AA400D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3083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7030A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12.xml"/><Relationship Id="rId13" Type="http://schemas.openxmlformats.org/officeDocument/2006/relationships/tags" Target="../tags/tag17.xml"/><Relationship Id="rId18" Type="http://schemas.openxmlformats.org/officeDocument/2006/relationships/tags" Target="../tags/tag22.xml"/><Relationship Id="rId3" Type="http://schemas.openxmlformats.org/officeDocument/2006/relationships/tags" Target="../tags/tag7.xml"/><Relationship Id="rId21" Type="http://schemas.openxmlformats.org/officeDocument/2006/relationships/tags" Target="../tags/tag25.xml"/><Relationship Id="rId7" Type="http://schemas.openxmlformats.org/officeDocument/2006/relationships/tags" Target="../tags/tag11.xml"/><Relationship Id="rId12" Type="http://schemas.openxmlformats.org/officeDocument/2006/relationships/tags" Target="../tags/tag16.xml"/><Relationship Id="rId17" Type="http://schemas.openxmlformats.org/officeDocument/2006/relationships/tags" Target="../tags/tag21.xml"/><Relationship Id="rId2" Type="http://schemas.openxmlformats.org/officeDocument/2006/relationships/tags" Target="../tags/tag6.xml"/><Relationship Id="rId16" Type="http://schemas.openxmlformats.org/officeDocument/2006/relationships/tags" Target="../tags/tag20.xml"/><Relationship Id="rId20" Type="http://schemas.openxmlformats.org/officeDocument/2006/relationships/tags" Target="../tags/tag24.xml"/><Relationship Id="rId1" Type="http://schemas.openxmlformats.org/officeDocument/2006/relationships/tags" Target="../tags/tag5.xml"/><Relationship Id="rId6" Type="http://schemas.openxmlformats.org/officeDocument/2006/relationships/tags" Target="../tags/tag10.xml"/><Relationship Id="rId11" Type="http://schemas.openxmlformats.org/officeDocument/2006/relationships/tags" Target="../tags/tag15.xml"/><Relationship Id="rId5" Type="http://schemas.openxmlformats.org/officeDocument/2006/relationships/tags" Target="../tags/tag9.xml"/><Relationship Id="rId15" Type="http://schemas.openxmlformats.org/officeDocument/2006/relationships/tags" Target="../tags/tag19.xml"/><Relationship Id="rId23" Type="http://schemas.openxmlformats.org/officeDocument/2006/relationships/notesSlide" Target="../notesSlides/notesSlide1.xml"/><Relationship Id="rId10" Type="http://schemas.openxmlformats.org/officeDocument/2006/relationships/tags" Target="../tags/tag14.xml"/><Relationship Id="rId19" Type="http://schemas.openxmlformats.org/officeDocument/2006/relationships/tags" Target="../tags/tag23.xml"/><Relationship Id="rId4" Type="http://schemas.openxmlformats.org/officeDocument/2006/relationships/tags" Target="../tags/tag8.xml"/><Relationship Id="rId9" Type="http://schemas.openxmlformats.org/officeDocument/2006/relationships/tags" Target="../tags/tag13.xml"/><Relationship Id="rId14" Type="http://schemas.openxmlformats.org/officeDocument/2006/relationships/tags" Target="../tags/tag18.xml"/><Relationship Id="rId22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7.xml"/><Relationship Id="rId1" Type="http://schemas.openxmlformats.org/officeDocument/2006/relationships/tags" Target="../tags/tag26.xml"/><Relationship Id="rId4" Type="http://schemas.openxmlformats.org/officeDocument/2006/relationships/image" Target="../media/image1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30.xml"/><Relationship Id="rId2" Type="http://schemas.openxmlformats.org/officeDocument/2006/relationships/tags" Target="../tags/tag29.xml"/><Relationship Id="rId1" Type="http://schemas.openxmlformats.org/officeDocument/2006/relationships/tags" Target="../tags/tag28.xml"/><Relationship Id="rId6" Type="http://schemas.openxmlformats.org/officeDocument/2006/relationships/image" Target="../media/image2.jpeg"/><Relationship Id="rId5" Type="http://schemas.openxmlformats.org/officeDocument/2006/relationships/notesSlide" Target="../notesSlides/notesSlide2.xml"/><Relationship Id="rId4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33.xml"/><Relationship Id="rId2" Type="http://schemas.openxmlformats.org/officeDocument/2006/relationships/tags" Target="../tags/tag32.xml"/><Relationship Id="rId1" Type="http://schemas.openxmlformats.org/officeDocument/2006/relationships/tags" Target="../tags/tag31.xml"/><Relationship Id="rId4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36.xml"/><Relationship Id="rId2" Type="http://schemas.openxmlformats.org/officeDocument/2006/relationships/tags" Target="../tags/tag35.xml"/><Relationship Id="rId1" Type="http://schemas.openxmlformats.org/officeDocument/2006/relationships/tags" Target="../tags/tag34.xml"/><Relationship Id="rId4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39.xml"/><Relationship Id="rId2" Type="http://schemas.openxmlformats.org/officeDocument/2006/relationships/tags" Target="../tags/tag38.xml"/><Relationship Id="rId1" Type="http://schemas.openxmlformats.org/officeDocument/2006/relationships/tags" Target="../tags/tag37.xml"/><Relationship Id="rId6" Type="http://schemas.openxmlformats.org/officeDocument/2006/relationships/hyperlink" Target="https://networkx.github.io/documentation/stable/tutorial.html" TargetMode="Externa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40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2.xml"/><Relationship Id="rId1" Type="http://schemas.openxmlformats.org/officeDocument/2006/relationships/tags" Target="../tags/tag4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Graphs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Ruth Anderson</a:t>
            </a:r>
          </a:p>
          <a:p>
            <a:r>
              <a:rPr lang="en-US" dirty="0">
                <a:solidFill>
                  <a:schemeClr val="tx1"/>
                </a:solidFill>
              </a:rPr>
              <a:t>UW CSE 160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Autumn </a:t>
            </a:r>
            <a:r>
              <a:rPr lang="en-US" dirty="0">
                <a:solidFill>
                  <a:schemeClr val="tx1"/>
                </a:solidFill>
              </a:rPr>
              <a:t>2020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91409FEA-A9F7-4381-9B0C-E125AA400DB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043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A graph contains nodes and edges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/>
        <p:txBody>
          <a:bodyPr/>
          <a:lstStyle/>
          <a:p>
            <a:fld id="{91409FEA-A9F7-4381-9B0C-E125AA400DBF}" type="slidenum">
              <a:rPr lang="en-US" smtClean="0"/>
              <a:t>2</a:t>
            </a:fld>
            <a:endParaRPr lang="en-US"/>
          </a:p>
        </p:txBody>
      </p:sp>
      <p:grpSp>
        <p:nvGrpSpPr>
          <p:cNvPr id="5" name="Group 6"/>
          <p:cNvGrpSpPr>
            <a:grpSpLocks/>
          </p:cNvGrpSpPr>
          <p:nvPr>
            <p:custDataLst>
              <p:tags r:id="rId3"/>
            </p:custDataLst>
          </p:nvPr>
        </p:nvGrpSpPr>
        <p:grpSpPr bwMode="auto">
          <a:xfrm>
            <a:off x="1708479" y="2385683"/>
            <a:ext cx="5181600" cy="2714625"/>
            <a:chOff x="801510" y="2357027"/>
            <a:chExt cx="6926136" cy="3875047"/>
          </a:xfrm>
        </p:grpSpPr>
        <p:sp>
          <p:nvSpPr>
            <p:cNvPr id="6" name="Oval 4"/>
            <p:cNvSpPr>
              <a:spLocks noChangeAspect="1"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2362200" y="5029200"/>
              <a:ext cx="381000" cy="38100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000"/>
            </a:p>
          </p:txBody>
        </p:sp>
        <p:sp>
          <p:nvSpPr>
            <p:cNvPr id="7" name="Oval 5"/>
            <p:cNvSpPr>
              <a:spLocks noChangeAspect="1"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2133600" y="2590800"/>
              <a:ext cx="381000" cy="38100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000"/>
            </a:p>
          </p:txBody>
        </p:sp>
        <p:cxnSp>
          <p:nvCxnSpPr>
            <p:cNvPr id="8" name="AutoShape 6"/>
            <p:cNvCxnSpPr>
              <a:cxnSpLocks noChangeShapeType="1"/>
              <a:stCxn id="6" idx="0"/>
              <a:endCxn id="7" idx="4"/>
            </p:cNvCxnSpPr>
            <p:nvPr>
              <p:custDataLst>
                <p:tags r:id="rId6"/>
              </p:custDataLst>
            </p:nvPr>
          </p:nvCxnSpPr>
          <p:spPr bwMode="auto">
            <a:xfrm flipH="1" flipV="1">
              <a:off x="2324100" y="2986088"/>
              <a:ext cx="228600" cy="202882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9" name="Oval 7"/>
            <p:cNvSpPr>
              <a:spLocks noChangeAspect="1"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3810000" y="3733800"/>
              <a:ext cx="381000" cy="38100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000"/>
            </a:p>
          </p:txBody>
        </p:sp>
        <p:sp>
          <p:nvSpPr>
            <p:cNvPr id="10" name="Oval 8"/>
            <p:cNvSpPr>
              <a:spLocks noChangeAspect="1"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5638800" y="5334000"/>
              <a:ext cx="381000" cy="38100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000"/>
            </a:p>
          </p:txBody>
        </p:sp>
        <p:sp>
          <p:nvSpPr>
            <p:cNvPr id="11" name="Oval 9"/>
            <p:cNvSpPr>
              <a:spLocks noChangeAspect="1"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6705600" y="2895600"/>
              <a:ext cx="381000" cy="38100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000"/>
            </a:p>
          </p:txBody>
        </p:sp>
        <p:cxnSp>
          <p:nvCxnSpPr>
            <p:cNvPr id="12" name="AutoShape 10"/>
            <p:cNvCxnSpPr>
              <a:cxnSpLocks noChangeShapeType="1"/>
              <a:stCxn id="11" idx="4"/>
              <a:endCxn id="10" idx="7"/>
            </p:cNvCxnSpPr>
            <p:nvPr>
              <p:custDataLst>
                <p:tags r:id="rId10"/>
              </p:custDataLst>
            </p:nvPr>
          </p:nvCxnSpPr>
          <p:spPr bwMode="auto">
            <a:xfrm flipH="1">
              <a:off x="5964238" y="3290888"/>
              <a:ext cx="931862" cy="208438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3" name="AutoShape 11"/>
            <p:cNvCxnSpPr>
              <a:cxnSpLocks noChangeShapeType="1"/>
              <a:stCxn id="11" idx="2"/>
              <a:endCxn id="7" idx="6"/>
            </p:cNvCxnSpPr>
            <p:nvPr>
              <p:custDataLst>
                <p:tags r:id="rId11"/>
              </p:custDataLst>
            </p:nvPr>
          </p:nvCxnSpPr>
          <p:spPr bwMode="auto">
            <a:xfrm flipH="1" flipV="1">
              <a:off x="2528888" y="2781300"/>
              <a:ext cx="4162425" cy="3048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4" name="AutoShape 12"/>
            <p:cNvCxnSpPr>
              <a:cxnSpLocks noChangeShapeType="1"/>
              <a:stCxn id="7" idx="5"/>
              <a:endCxn id="9" idx="1"/>
            </p:cNvCxnSpPr>
            <p:nvPr>
              <p:custDataLst>
                <p:tags r:id="rId12"/>
              </p:custDataLst>
            </p:nvPr>
          </p:nvCxnSpPr>
          <p:spPr bwMode="auto">
            <a:xfrm>
              <a:off x="2459038" y="2930525"/>
              <a:ext cx="1406525" cy="84455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5" name="AutoShape 13"/>
            <p:cNvCxnSpPr>
              <a:cxnSpLocks noChangeShapeType="1"/>
              <a:stCxn id="6" idx="7"/>
              <a:endCxn id="9" idx="3"/>
            </p:cNvCxnSpPr>
            <p:nvPr>
              <p:custDataLst>
                <p:tags r:id="rId13"/>
              </p:custDataLst>
            </p:nvPr>
          </p:nvCxnSpPr>
          <p:spPr bwMode="auto">
            <a:xfrm flipV="1">
              <a:off x="2687638" y="4073525"/>
              <a:ext cx="1177925" cy="99695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6" name="AutoShape 14"/>
            <p:cNvCxnSpPr>
              <a:cxnSpLocks noChangeShapeType="1"/>
              <a:stCxn id="9" idx="5"/>
              <a:endCxn id="10" idx="1"/>
            </p:cNvCxnSpPr>
            <p:nvPr>
              <p:custDataLst>
                <p:tags r:id="rId14"/>
              </p:custDataLst>
            </p:nvPr>
          </p:nvCxnSpPr>
          <p:spPr bwMode="auto">
            <a:xfrm>
              <a:off x="4135438" y="4073525"/>
              <a:ext cx="1558925" cy="130175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7" name="AutoShape 15"/>
            <p:cNvCxnSpPr>
              <a:cxnSpLocks noChangeShapeType="1"/>
              <a:stCxn id="9" idx="7"/>
              <a:endCxn id="11" idx="3"/>
            </p:cNvCxnSpPr>
            <p:nvPr>
              <p:custDataLst>
                <p:tags r:id="rId15"/>
              </p:custDataLst>
            </p:nvPr>
          </p:nvCxnSpPr>
          <p:spPr bwMode="auto">
            <a:xfrm flipV="1">
              <a:off x="4135438" y="3235325"/>
              <a:ext cx="2625725" cy="53975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8" name="AutoShape 16"/>
            <p:cNvCxnSpPr>
              <a:cxnSpLocks noChangeShapeType="1"/>
              <a:stCxn id="10" idx="2"/>
              <a:endCxn id="6" idx="6"/>
            </p:cNvCxnSpPr>
            <p:nvPr>
              <p:custDataLst>
                <p:tags r:id="rId16"/>
              </p:custDataLst>
            </p:nvPr>
          </p:nvCxnSpPr>
          <p:spPr bwMode="auto">
            <a:xfrm flipH="1" flipV="1">
              <a:off x="2757488" y="5219700"/>
              <a:ext cx="2867025" cy="3048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19" name="Text Box 17"/>
            <p:cNvSpPr txBox="1"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801510" y="2817812"/>
              <a:ext cx="1197326" cy="5186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Seattle</a:t>
              </a:r>
            </a:p>
          </p:txBody>
        </p:sp>
        <p:sp>
          <p:nvSpPr>
            <p:cNvPr id="20" name="Text Box 18"/>
            <p:cNvSpPr txBox="1"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1524000" y="5332413"/>
              <a:ext cx="2242542" cy="5186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San Francisco</a:t>
              </a:r>
            </a:p>
          </p:txBody>
        </p:sp>
        <p:sp>
          <p:nvSpPr>
            <p:cNvPr id="21" name="Text Box 19"/>
            <p:cNvSpPr txBox="1"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5410201" y="5713413"/>
              <a:ext cx="1124596" cy="5186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Dallas</a:t>
              </a:r>
            </a:p>
          </p:txBody>
        </p:sp>
        <p:sp>
          <p:nvSpPr>
            <p:cNvPr id="22" name="Text Box 20"/>
            <p:cNvSpPr txBox="1">
              <a:spLocks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6324602" y="2357027"/>
              <a:ext cx="1403044" cy="5186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Chicago</a:t>
              </a:r>
            </a:p>
          </p:txBody>
        </p:sp>
        <p:sp>
          <p:nvSpPr>
            <p:cNvPr id="23" name="Text Box 21"/>
            <p:cNvSpPr txBox="1">
              <a:spLocks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4154489" y="3732213"/>
              <a:ext cx="2288258" cy="5186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Salt Lake City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63483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washingtonlandandhomes.com/files/1691414/uploaded/washington-road-map.gif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49" y="914400"/>
            <a:ext cx="9010459" cy="4781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/>
        <p:txBody>
          <a:bodyPr/>
          <a:lstStyle/>
          <a:p>
            <a:fld id="{91409FEA-A9F7-4381-9B0C-E125AA400DB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8518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m14751840.jpg (580×474)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4444" y="76200"/>
            <a:ext cx="6806556" cy="556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>
            <p:custDataLst>
              <p:tags r:id="rId2"/>
            </p:custDataLst>
          </p:nvPr>
        </p:nvSpPr>
        <p:spPr>
          <a:xfrm>
            <a:off x="152401" y="5638800"/>
            <a:ext cx="899159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+ 350 students in no romantic and/or sexual relationship</a:t>
            </a:r>
          </a:p>
          <a:p>
            <a:r>
              <a:rPr lang="en-US" dirty="0" smtClean="0"/>
              <a:t>From:  “Chains </a:t>
            </a:r>
            <a:r>
              <a:rPr lang="en-US" dirty="0"/>
              <a:t>of Affection: The Structure </a:t>
            </a:r>
            <a:r>
              <a:rPr lang="en-US" dirty="0" smtClean="0"/>
              <a:t>of Adolescent </a:t>
            </a:r>
            <a:r>
              <a:rPr lang="en-US" dirty="0"/>
              <a:t>Romantic and Sexual </a:t>
            </a:r>
            <a:r>
              <a:rPr lang="en-US" dirty="0" smtClean="0"/>
              <a:t>Networks”, </a:t>
            </a:r>
            <a:r>
              <a:rPr lang="en-US" i="1" dirty="0"/>
              <a:t>American Journal of </a:t>
            </a:r>
            <a:r>
              <a:rPr lang="en-US" i="1" dirty="0" smtClean="0"/>
              <a:t>Sociology</a:t>
            </a:r>
            <a:r>
              <a:rPr lang="en-US" dirty="0" smtClean="0"/>
              <a:t>,</a:t>
            </a:r>
            <a:r>
              <a:rPr lang="en-US" dirty="0"/>
              <a:t> </a:t>
            </a:r>
            <a:r>
              <a:rPr lang="en-US" dirty="0" smtClean="0"/>
              <a:t>by Peter </a:t>
            </a:r>
            <a:r>
              <a:rPr lang="en-US" dirty="0" err="1"/>
              <a:t>Bearman</a:t>
            </a:r>
            <a:r>
              <a:rPr lang="en-US" dirty="0"/>
              <a:t> </a:t>
            </a:r>
            <a:r>
              <a:rPr lang="en-US" dirty="0" smtClean="0"/>
              <a:t>of (Columbia), James Moody (Ohio State), </a:t>
            </a:r>
            <a:r>
              <a:rPr lang="en-US" dirty="0"/>
              <a:t>and Katherine </a:t>
            </a:r>
            <a:r>
              <a:rPr lang="en-US" dirty="0" err="1" smtClean="0"/>
              <a:t>Stovel</a:t>
            </a:r>
            <a:r>
              <a:rPr lang="en-US" dirty="0" smtClean="0"/>
              <a:t> (U. of </a:t>
            </a:r>
            <a:r>
              <a:rPr lang="en-US" dirty="0" err="1" smtClean="0"/>
              <a:t>Washngton</a:t>
            </a:r>
            <a:r>
              <a:rPr lang="en-US" dirty="0" smtClean="0"/>
              <a:t>); 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91409FEA-A9F7-4381-9B0C-E125AA400DB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4896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Graphs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dirty="0"/>
              <a:t>graph can be thought of </a:t>
            </a:r>
            <a:r>
              <a:rPr lang="en-US" dirty="0" smtClean="0"/>
              <a:t>as either of:</a:t>
            </a:r>
            <a:endParaRPr lang="en-US" dirty="0"/>
          </a:p>
          <a:p>
            <a:pPr lvl="1"/>
            <a:r>
              <a:rPr lang="en-US" dirty="0" smtClean="0"/>
              <a:t>a </a:t>
            </a:r>
            <a:r>
              <a:rPr lang="en-US" dirty="0"/>
              <a:t>collection of </a:t>
            </a:r>
            <a:r>
              <a:rPr lang="en-US" dirty="0" smtClean="0"/>
              <a:t>edges</a:t>
            </a:r>
          </a:p>
          <a:p>
            <a:pPr lvl="2"/>
            <a:r>
              <a:rPr lang="en-US" dirty="0" smtClean="0"/>
              <a:t>Each edge represents some relationship</a:t>
            </a:r>
            <a:endParaRPr lang="en-US" dirty="0"/>
          </a:p>
          <a:p>
            <a:pPr lvl="1"/>
            <a:r>
              <a:rPr lang="en-US" dirty="0" smtClean="0"/>
              <a:t>for </a:t>
            </a:r>
            <a:r>
              <a:rPr lang="en-US" dirty="0"/>
              <a:t>each </a:t>
            </a:r>
            <a:r>
              <a:rPr lang="en-US" dirty="0" smtClean="0"/>
              <a:t>node</a:t>
            </a:r>
            <a:r>
              <a:rPr lang="en-US" dirty="0"/>
              <a:t>, a collection of </a:t>
            </a:r>
            <a:r>
              <a:rPr lang="en-US" dirty="0" smtClean="0"/>
              <a:t>neighbors</a:t>
            </a:r>
          </a:p>
          <a:p>
            <a:pPr lvl="2"/>
            <a:r>
              <a:rPr lang="en-US" dirty="0" smtClean="0"/>
              <a:t>The neighbors are those connected by an edge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91409FEA-A9F7-4381-9B0C-E125AA400DB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161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Operations on a graph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 smtClean="0"/>
              <a:t>Creation:</a:t>
            </a:r>
          </a:p>
          <a:p>
            <a:r>
              <a:rPr lang="en-US" dirty="0" smtClean="0"/>
              <a:t>Create an empty graph</a:t>
            </a:r>
          </a:p>
          <a:p>
            <a:pPr marL="0" indent="0">
              <a:buNone/>
            </a:pPr>
            <a:r>
              <a:rPr lang="en-US" dirty="0" smtClean="0"/>
              <a:t>Querying:</a:t>
            </a:r>
          </a:p>
          <a:p>
            <a:r>
              <a:rPr lang="en-US" dirty="0" smtClean="0"/>
              <a:t>Look </a:t>
            </a:r>
            <a:r>
              <a:rPr lang="en-US" dirty="0"/>
              <a:t>up a node:  </a:t>
            </a:r>
            <a:r>
              <a:rPr lang="en-US" dirty="0" smtClean="0"/>
              <a:t>Does </a:t>
            </a:r>
            <a:r>
              <a:rPr lang="en-US" dirty="0"/>
              <a:t>it exist?  What are its neighbors?</a:t>
            </a:r>
          </a:p>
          <a:p>
            <a:r>
              <a:rPr lang="en-US" dirty="0" smtClean="0"/>
              <a:t>Look up an edge (= a pair of nodes):  does it exist?  (You know the nodes it connects.)</a:t>
            </a:r>
          </a:p>
          <a:p>
            <a:r>
              <a:rPr lang="en-US" dirty="0" smtClean="0"/>
              <a:t>Iterate through the nodes or edges</a:t>
            </a:r>
          </a:p>
          <a:p>
            <a:pPr marL="0" indent="0">
              <a:buNone/>
            </a:pPr>
            <a:r>
              <a:rPr lang="en-US" dirty="0" smtClean="0"/>
              <a:t>Modification:</a:t>
            </a:r>
          </a:p>
          <a:p>
            <a:r>
              <a:rPr lang="en-US" dirty="0" smtClean="0"/>
              <a:t>Add/remove a node</a:t>
            </a:r>
          </a:p>
          <a:p>
            <a:r>
              <a:rPr lang="en-US" dirty="0" smtClean="0"/>
              <a:t>Add/remove an edge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91409FEA-A9F7-4381-9B0C-E125AA400DB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085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err="1" smtClean="0"/>
              <a:t>networkx</a:t>
            </a:r>
            <a:r>
              <a:rPr lang="en-US" dirty="0" smtClean="0"/>
              <a:t> Graph Library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326497"/>
            <a:ext cx="8229600" cy="4708525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Used in Homework 4</a:t>
            </a:r>
          </a:p>
          <a:p>
            <a:r>
              <a:rPr lang="en-US" dirty="0" smtClean="0"/>
              <a:t>Included in the Anaconda Distribution</a:t>
            </a:r>
          </a:p>
          <a:p>
            <a:r>
              <a:rPr lang="en-US" sz="2000" dirty="0" smtClean="0">
                <a:hlinkClick r:id="rId6"/>
              </a:rPr>
              <a:t>https://networkx.github.io/documentation/stable/tutorial.html</a:t>
            </a:r>
            <a:endParaRPr lang="en-US" sz="2000" dirty="0" smtClean="0"/>
          </a:p>
          <a:p>
            <a:endParaRPr lang="en-US" sz="2000" dirty="0" smtClean="0"/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import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networkx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as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nx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g =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nx.Graph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0" indent="0">
              <a:buNone/>
            </a:pP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g.add_node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(1)</a:t>
            </a:r>
          </a:p>
          <a:p>
            <a:pPr marL="0" indent="0">
              <a:buNone/>
            </a:pP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g.add_node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(2)</a:t>
            </a:r>
          </a:p>
          <a:p>
            <a:pPr marL="0" indent="0">
              <a:buNone/>
            </a:pP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g.add_edge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(1, 2)</a:t>
            </a:r>
          </a:p>
          <a:p>
            <a:pPr marL="0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g.nodes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())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g.edges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())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91409FEA-A9F7-4381-9B0C-E125AA400DBF}" type="slidenum">
              <a:rPr lang="en-US" smtClean="0"/>
              <a:t>7</a:t>
            </a:fld>
            <a:endParaRPr lang="en-US"/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457200" y="6125002"/>
            <a:ext cx="72544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Note: It is also o.k. to just add an edge before you add the individual nodes;</a:t>
            </a:r>
            <a:br>
              <a:rPr lang="en-US" dirty="0" smtClean="0"/>
            </a:br>
            <a:r>
              <a:rPr lang="en-US" dirty="0" smtClean="0"/>
              <a:t>the nodes will be added for you in that case.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6885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  <p:custDataLst>
              <p:tags r:id="rId1"/>
            </p:custDataLst>
          </p:nvPr>
        </p:nvSpPr>
        <p:spPr>
          <a:xfrm>
            <a:off x="457200" y="304800"/>
            <a:ext cx="8458200" cy="6248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import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networkx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as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nx</a:t>
            </a:r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import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matplotlib.pyplot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as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plt</a:t>
            </a:r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g =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nx.Graph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 	# Creates a graph</a:t>
            </a:r>
          </a:p>
          <a:p>
            <a:pPr marL="0" indent="0">
              <a:buNone/>
            </a:pPr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g.add_edge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(1, 2) 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# Adds edge from node 1 to node 2</a:t>
            </a:r>
          </a:p>
          <a:p>
            <a:pPr marL="0" indent="0">
              <a:buNone/>
            </a:pP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g.add_edge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(1, 3)</a:t>
            </a:r>
          </a:p>
          <a:p>
            <a:pPr marL="0" indent="0">
              <a:buNone/>
            </a:pP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g.add_node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(4)	  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# 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Adds node 4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print("Edges:",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g.edges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())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print("Nodes:",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g.nodes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())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print("Neighbors of node 1:", list(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g.neighbors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(1)))</a:t>
            </a:r>
          </a:p>
          <a:p>
            <a:pPr marL="0" indent="0">
              <a:buNone/>
            </a:pPr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assert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g.nodes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()) == 4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assert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g.edges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()) == 2</a:t>
            </a:r>
          </a:p>
          <a:p>
            <a:pPr marL="0" indent="0">
              <a:buNone/>
            </a:pPr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nx.draw_networkx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(g)  # Draw the graph</a:t>
            </a:r>
          </a:p>
          <a:p>
            <a:pPr marL="0" indent="0">
              <a:buNone/>
            </a:pP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plt.show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		 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 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Show the graph</a:t>
            </a:r>
          </a:p>
          <a:p>
            <a:pPr marL="0" indent="0">
              <a:buNone/>
            </a:pP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/>
        <p:txBody>
          <a:bodyPr/>
          <a:lstStyle/>
          <a:p>
            <a:fld id="{91409FEA-A9F7-4381-9B0C-E125AA400DB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080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1458</TotalTime>
  <Words>460</Words>
  <Application>Microsoft Office PowerPoint</Application>
  <PresentationFormat>On-screen Show (4:3)</PresentationFormat>
  <Paragraphs>70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Courier New</vt:lpstr>
      <vt:lpstr>Office Theme</vt:lpstr>
      <vt:lpstr>Graphs</vt:lpstr>
      <vt:lpstr>A graph contains nodes and edges</vt:lpstr>
      <vt:lpstr>PowerPoint Presentation</vt:lpstr>
      <vt:lpstr>PowerPoint Presentation</vt:lpstr>
      <vt:lpstr>Graphs</vt:lpstr>
      <vt:lpstr>Operations on a graph</vt:lpstr>
      <vt:lpstr>networkx Graph Library</vt:lpstr>
      <vt:lpstr>PowerPoint Presentation</vt:lpstr>
    </vt:vector>
  </TitlesOfParts>
  <Company>UW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Graphs</dc:title>
  <dc:creator>CSE</dc:creator>
  <cp:lastModifiedBy>Ruth Anderson</cp:lastModifiedBy>
  <cp:revision>47</cp:revision>
  <cp:lastPrinted>2020-02-07T21:54:16Z</cp:lastPrinted>
  <dcterms:created xsi:type="dcterms:W3CDTF">2012-11-24T22:23:59Z</dcterms:created>
  <dcterms:modified xsi:type="dcterms:W3CDTF">2020-11-02T07:34:59Z</dcterms:modified>
</cp:coreProperties>
</file>