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1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2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3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4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5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6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7" r:id="rId2"/>
    <p:sldId id="263" r:id="rId3"/>
    <p:sldId id="265" r:id="rId4"/>
    <p:sldId id="286" r:id="rId5"/>
    <p:sldId id="288" r:id="rId6"/>
    <p:sldId id="291" r:id="rId7"/>
    <p:sldId id="267" r:id="rId8"/>
    <p:sldId id="293" r:id="rId9"/>
    <p:sldId id="290" r:id="rId10"/>
    <p:sldId id="294" r:id="rId11"/>
    <p:sldId id="292" r:id="rId12"/>
    <p:sldId id="289" r:id="rId13"/>
    <p:sldId id="283" r:id="rId14"/>
    <p:sldId id="295" r:id="rId15"/>
    <p:sldId id="297" r:id="rId16"/>
    <p:sldId id="296" r:id="rId17"/>
  </p:sldIdLst>
  <p:sldSz cx="9144000" cy="6858000" type="screen4x3"/>
  <p:notesSz cx="7010400" cy="92964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9"/>
  </p:normalViewPr>
  <p:slideViewPr>
    <p:cSldViewPr>
      <p:cViewPr varScale="1">
        <p:scale>
          <a:sx n="69" d="100"/>
          <a:sy n="69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10/26/2020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</a:t>
            </a:r>
            <a:r>
              <a:rPr lang="en-US" dirty="0" err="1" smtClean="0"/>
              <a:t>Jupyter</a:t>
            </a:r>
            <a:r>
              <a:rPr lang="en-US" dirty="0" smtClean="0"/>
              <a:t> notebook through copying files from the command 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638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notebook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978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see notebook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79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Comment on how the file should be closed after each opening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741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 to notebook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441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num_words</a:t>
            </a:r>
            <a:r>
              <a:rPr lang="en-US" dirty="0" smtClean="0"/>
              <a:t> = 0</a:t>
            </a:r>
          </a:p>
          <a:p>
            <a:r>
              <a:rPr lang="en-US" dirty="0" err="1" smtClean="0"/>
              <a:t>silly_file</a:t>
            </a:r>
            <a:r>
              <a:rPr lang="en-US" dirty="0" smtClean="0"/>
              <a:t> = open("</a:t>
            </a:r>
            <a:r>
              <a:rPr lang="en-US" dirty="0" err="1" smtClean="0"/>
              <a:t>silly.txt</a:t>
            </a:r>
            <a:r>
              <a:rPr lang="en-US" dirty="0" smtClean="0"/>
              <a:t>", "r")</a:t>
            </a:r>
          </a:p>
          <a:p>
            <a:r>
              <a:rPr lang="en-US" dirty="0" smtClean="0"/>
              <a:t>wordlist = []for line in </a:t>
            </a:r>
            <a:r>
              <a:rPr lang="en-US" dirty="0" err="1" smtClean="0"/>
              <a:t>silly_file</a:t>
            </a:r>
            <a:r>
              <a:rPr lang="en-US" dirty="0" smtClean="0"/>
              <a:t>:    print(line,)    </a:t>
            </a:r>
          </a:p>
          <a:p>
            <a:r>
              <a:rPr lang="en-US" dirty="0" smtClean="0"/>
              <a:t># for word in line: (this won't work - try it and see)    </a:t>
            </a:r>
          </a:p>
          <a:p>
            <a:r>
              <a:rPr lang="en-US" dirty="0" smtClean="0"/>
              <a:t>for word in </a:t>
            </a:r>
            <a:r>
              <a:rPr lang="en-US" dirty="0" err="1" smtClean="0"/>
              <a:t>line.split</a:t>
            </a:r>
            <a:r>
              <a:rPr lang="en-US" dirty="0" smtClean="0"/>
              <a:t>():        </a:t>
            </a:r>
          </a:p>
          <a:p>
            <a:r>
              <a:rPr lang="en-US" dirty="0" err="1" smtClean="0"/>
              <a:t>wordlist.append</a:t>
            </a:r>
            <a:r>
              <a:rPr lang="en-US" dirty="0" smtClean="0"/>
              <a:t>(word)       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num_words</a:t>
            </a:r>
            <a:r>
              <a:rPr lang="en-US" dirty="0" smtClean="0"/>
              <a:t> = </a:t>
            </a:r>
            <a:r>
              <a:rPr lang="en-US" dirty="0" err="1" smtClean="0"/>
              <a:t>num_words</a:t>
            </a:r>
            <a:r>
              <a:rPr lang="en-US" dirty="0" smtClean="0"/>
              <a:t> + 1</a:t>
            </a:r>
          </a:p>
          <a:p>
            <a:r>
              <a:rPr lang="en-US" dirty="0" err="1" smtClean="0"/>
              <a:t>silly_file.close</a:t>
            </a:r>
            <a:r>
              <a:rPr lang="en-US" dirty="0" smtClean="0"/>
              <a:t>()</a:t>
            </a:r>
          </a:p>
          <a:p>
            <a:r>
              <a:rPr lang="en-US" dirty="0" smtClean="0"/>
              <a:t>print("Total words in file: ", </a:t>
            </a:r>
            <a:r>
              <a:rPr lang="en-US" dirty="0" err="1" smtClean="0"/>
              <a:t>num_words</a:t>
            </a:r>
            <a:r>
              <a:rPr lang="en-US" dirty="0" smtClean="0"/>
              <a:t>)print(wordlist)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265537-8977-4085-8470-8324F5D5ADD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1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A1A54E9-E1CF-4067-A50D-22D62E4192E5}" type="datetime1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038C555-429E-4C3A-B2C1-D77883EB1031}" type="datetime1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FB9C4E3-9DFC-4E74-BDDD-B64F453DFCC3}" type="datetime1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81FD5F3-6737-47C3-B3E7-6B1E286FF4A6}" type="datetime1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AAFF29-5F37-409D-851C-42B4F58EB459}" type="datetime1">
              <a:rPr lang="en-US" smtClean="0"/>
              <a:t>10/26/2020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88C51D-DF24-41B1-A134-B278AF9FFC76}" type="datetime1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F58D48-AD59-4E43-9E5B-5ED592B46AA9}" type="datetime1">
              <a:rPr lang="en-US" smtClean="0"/>
              <a:t>10/26/2020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6A96F8-7CC8-46A2-85EC-9E20A9C1E42A}" type="datetime1">
              <a:rPr lang="en-US" smtClean="0"/>
              <a:t>10/26/2020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E6E28A5-DE26-45D5-9D9A-107DC81074B5}" type="datetime1">
              <a:rPr lang="en-US" smtClean="0"/>
              <a:t>10/26/2020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9EA2834-ED8E-4D6D-BCF3-53E4BA0A5959}" type="datetime1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6C5D88-8C0F-41C5-9604-F7302628D2C6}" type="datetime1">
              <a:rPr lang="en-US" smtClean="0"/>
              <a:t>10/26/2020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4.xml"/><Relationship Id="rId3" Type="http://schemas.openxmlformats.org/officeDocument/2006/relationships/tags" Target="../tags/tag43.xml"/><Relationship Id="rId7" Type="http://schemas.openxmlformats.org/officeDocument/2006/relationships/slideLayout" Target="../slideLayouts/slideLayout4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6" Type="http://schemas.openxmlformats.org/officeDocument/2006/relationships/tags" Target="../tags/tag46.xml"/><Relationship Id="rId5" Type="http://schemas.openxmlformats.org/officeDocument/2006/relationships/tags" Target="../tags/tag45.xml"/><Relationship Id="rId4" Type="http://schemas.openxmlformats.org/officeDocument/2006/relationships/tags" Target="../tags/tag4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54.xml"/><Relationship Id="rId3" Type="http://schemas.openxmlformats.org/officeDocument/2006/relationships/tags" Target="../tags/tag49.xml"/><Relationship Id="rId7" Type="http://schemas.openxmlformats.org/officeDocument/2006/relationships/tags" Target="../tags/tag53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6" Type="http://schemas.openxmlformats.org/officeDocument/2006/relationships/tags" Target="../tags/tag52.xml"/><Relationship Id="rId5" Type="http://schemas.openxmlformats.org/officeDocument/2006/relationships/tags" Target="../tags/tag51.xml"/><Relationship Id="rId10" Type="http://schemas.openxmlformats.org/officeDocument/2006/relationships/notesSlide" Target="../notesSlides/notesSlide5.xml"/><Relationship Id="rId4" Type="http://schemas.openxmlformats.org/officeDocument/2006/relationships/tags" Target="../tags/tag50.xml"/><Relationship Id="rId9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4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8.xml"/><Relationship Id="rId1" Type="http://schemas.openxmlformats.org/officeDocument/2006/relationships/tags" Target="../tags/tag5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12" Type="http://schemas.openxmlformats.org/officeDocument/2006/relationships/image" Target="../media/image4.png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11" Type="http://schemas.openxmlformats.org/officeDocument/2006/relationships/image" Target="../media/image3.png"/><Relationship Id="rId5" Type="http://schemas.openxmlformats.org/officeDocument/2006/relationships/tags" Target="../tags/tag12.xml"/><Relationship Id="rId10" Type="http://schemas.openxmlformats.org/officeDocument/2006/relationships/image" Target="../media/image2.png"/><Relationship Id="rId4" Type="http://schemas.openxmlformats.org/officeDocument/2006/relationships/tags" Target="../tags/tag11.xm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File I/O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Autumn 2020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2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Simple </a:t>
            </a:r>
            <a:r>
              <a:rPr lang="en-US" u="sng" dirty="0" smtClean="0"/>
              <a:t>Reading</a:t>
            </a:r>
            <a:r>
              <a:rPr lang="en-US" dirty="0" smtClean="0"/>
              <a:t> </a:t>
            </a:r>
            <a:r>
              <a:rPr lang="en-US" dirty="0"/>
              <a:t>a file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Reads in file one line at a time and 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prints the contents of the file.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"student_info.txt"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open(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line_of_text </a:t>
            </a: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myfile: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print(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myfile.close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19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u="sng" dirty="0" smtClean="0"/>
              <a:t>Reading</a:t>
            </a:r>
            <a:r>
              <a:rPr lang="en-US" dirty="0" smtClean="0"/>
              <a:t> </a:t>
            </a:r>
            <a:r>
              <a:rPr lang="en-US" dirty="0"/>
              <a:t>a file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Count the number of words in a text file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"thesis.txt"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open(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in_file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0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line_of_text </a:t>
            </a: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myfile: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line_of_text.split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+=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myfile.close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Total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words in file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: 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9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Reading a file multiple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371600"/>
            <a:ext cx="4038600" cy="4754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cs typeface="Courier New" pitchFamily="49" charset="0"/>
              </a:rPr>
              <a:t>You can iterate over a </a:t>
            </a:r>
            <a:r>
              <a:rPr lang="en-US" sz="1600" b="1" u="sng" dirty="0" smtClean="0">
                <a:solidFill>
                  <a:srgbClr val="FF0000"/>
                </a:solidFill>
                <a:cs typeface="Courier New" pitchFamily="49" charset="0"/>
              </a:rPr>
              <a:t>list</a:t>
            </a:r>
            <a:r>
              <a:rPr lang="en-US" sz="1600" dirty="0" smtClean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US" sz="1600" dirty="0" smtClean="0">
                <a:cs typeface="Courier New" pitchFamily="49" charset="0"/>
              </a:rPr>
              <a:t>as many times as you like:</a:t>
            </a: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[ 3, 1, 4, 1, 5, 9 ]</a:t>
            </a:r>
          </a:p>
          <a:p>
            <a:pPr marL="0" indent="0">
              <a:buNone/>
            </a:pP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elt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mylist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elt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smtClean="0">
                <a:cs typeface="Courier New" pitchFamily="49" charset="0"/>
              </a:rPr>
              <a:t>Iterating </a:t>
            </a:r>
            <a:r>
              <a:rPr lang="en-US" sz="1600" dirty="0">
                <a:cs typeface="Courier New" pitchFamily="49" charset="0"/>
              </a:rPr>
              <a:t>over a </a:t>
            </a:r>
            <a:r>
              <a:rPr lang="en-US" sz="1600" b="1" u="sng" dirty="0" smtClean="0">
                <a:solidFill>
                  <a:srgbClr val="FF0000"/>
                </a:solidFill>
                <a:cs typeface="Courier New" pitchFamily="49" charset="0"/>
              </a:rPr>
              <a:t>file</a:t>
            </a:r>
            <a:r>
              <a:rPr lang="en-US" sz="1600" dirty="0" smtClean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US" sz="1600" dirty="0" smtClean="0">
                <a:cs typeface="Courier New" pitchFamily="49" charset="0"/>
              </a:rPr>
              <a:t>uses it up:</a:t>
            </a:r>
            <a:endParaRPr lang="en-US" sz="16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= open("</a:t>
            </a:r>
            <a:r>
              <a:rPr lang="en-US" sz="16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1600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16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1600" dirty="0">
              <a:solidFill>
                <a:srgbClr val="FF0000"/>
              </a:solidFill>
              <a:cs typeface="Courier New" pitchFamily="49" charset="0"/>
            </a:endParaRPr>
          </a:p>
          <a:p>
            <a:endParaRPr lang="en-US" sz="16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0" y="1220274"/>
            <a:ext cx="4038600" cy="5334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8000" b="1" dirty="0" smtClean="0">
                <a:cs typeface="Courier New" pitchFamily="49" charset="0"/>
              </a:rPr>
              <a:t>How to read a </a:t>
            </a:r>
            <a:r>
              <a:rPr lang="en-US" sz="8000" u="sng" dirty="0" smtClean="0">
                <a:solidFill>
                  <a:srgbClr val="FF0000"/>
                </a:solidFill>
                <a:cs typeface="Courier New" pitchFamily="49" charset="0"/>
              </a:rPr>
              <a:t>file</a:t>
            </a:r>
            <a:r>
              <a:rPr lang="en-US" sz="8000" b="1" dirty="0" smtClean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US" sz="8000" b="1" dirty="0" smtClean="0">
                <a:cs typeface="Courier New" pitchFamily="49" charset="0"/>
              </a:rPr>
              <a:t>multiple times?</a:t>
            </a:r>
          </a:p>
          <a:p>
            <a:pPr marL="0" indent="0">
              <a:buNone/>
            </a:pPr>
            <a:endParaRPr lang="en-US" b="1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6400" b="1" dirty="0" smtClean="0">
                <a:cs typeface="Courier New" pitchFamily="49" charset="0"/>
              </a:rPr>
              <a:t>Solution </a:t>
            </a:r>
            <a:r>
              <a:rPr lang="en-US" sz="6400" b="1" dirty="0">
                <a:cs typeface="Courier New" pitchFamily="49" charset="0"/>
              </a:rPr>
              <a:t>1:  </a:t>
            </a:r>
            <a:r>
              <a:rPr lang="en-US" sz="6400" dirty="0">
                <a:cs typeface="Courier New" pitchFamily="49" charset="0"/>
              </a:rPr>
              <a:t>Read into a list, then iterate over it</a:t>
            </a:r>
          </a:p>
          <a:p>
            <a:pPr marL="0" indent="0">
              <a:buNone/>
            </a:pP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6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mylines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pPr marL="0" indent="0">
              <a:buNone/>
            </a:pP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mylines.append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64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 in </a:t>
            </a:r>
            <a:r>
              <a:rPr lang="en-US" sz="6400" b="1" dirty="0" err="1" smtClean="0">
                <a:latin typeface="Courier New" pitchFamily="49" charset="0"/>
                <a:cs typeface="Courier New" pitchFamily="49" charset="0"/>
              </a:rPr>
              <a:t>mylines</a:t>
            </a: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…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6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for </a:t>
            </a:r>
            <a:r>
              <a:rPr lang="en-US" sz="64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in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mylines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  …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6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6400" dirty="0"/>
          </a:p>
          <a:p>
            <a:pPr marL="0" indent="0">
              <a:buNone/>
            </a:pPr>
            <a:r>
              <a:rPr lang="en-US" sz="6400" b="1" dirty="0">
                <a:cs typeface="Courier New" pitchFamily="49" charset="0"/>
              </a:rPr>
              <a:t>Solution 2:</a:t>
            </a:r>
            <a:r>
              <a:rPr lang="en-US" sz="6400" dirty="0">
                <a:cs typeface="Courier New" pitchFamily="49" charset="0"/>
              </a:rPr>
              <a:t>  Re-create the file object </a:t>
            </a:r>
            <a:br>
              <a:rPr lang="en-US" sz="6400" dirty="0">
                <a:cs typeface="Courier New" pitchFamily="49" charset="0"/>
              </a:rPr>
            </a:br>
            <a:r>
              <a:rPr lang="en-US" sz="6400" dirty="0">
                <a:cs typeface="Courier New" pitchFamily="49" charset="0"/>
              </a:rPr>
              <a:t>(slower, but a better choice if the file does not fit in memory)</a:t>
            </a:r>
          </a:p>
          <a:p>
            <a:pPr marL="0" indent="0">
              <a:buNone/>
            </a:pP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6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6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6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line_of_text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 … </a:t>
            </a:r>
            <a:r>
              <a:rPr lang="en-US" sz="6400" b="1" dirty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6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64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6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12</a:t>
            </a:fld>
            <a:endParaRPr lang="en-US"/>
          </a:p>
        </p:txBody>
      </p:sp>
      <p:sp>
        <p:nvSpPr>
          <p:cNvPr id="6" name="Rectangular Callout 5"/>
          <p:cNvSpPr/>
          <p:nvPr>
            <p:custDataLst>
              <p:tags r:id="rId5"/>
            </p:custDataLst>
          </p:nvPr>
        </p:nvSpPr>
        <p:spPr>
          <a:xfrm>
            <a:off x="304800" y="5943600"/>
            <a:ext cx="2362200" cy="685800"/>
          </a:xfrm>
          <a:prstGeom prst="wedgeRectCallout">
            <a:avLst>
              <a:gd name="adj1" fmla="val -42319"/>
              <a:gd name="adj2" fmla="val -17502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This loop body will never be executed!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>
            <p:custDataLst>
              <p:tags r:id="rId6"/>
            </p:custDataLst>
          </p:nvPr>
        </p:nvSpPr>
        <p:spPr>
          <a:xfrm>
            <a:off x="609599" y="128582"/>
            <a:ext cx="740875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In general, try to </a:t>
            </a:r>
            <a:r>
              <a:rPr lang="en-US" dirty="0" smtClean="0">
                <a:solidFill>
                  <a:srgbClr val="FF0000"/>
                </a:solidFill>
              </a:rPr>
              <a:t>avoid</a:t>
            </a:r>
            <a:r>
              <a:rPr lang="en-US" dirty="0" smtClean="0"/>
              <a:t> reading a file more than on time.  Reading files is slow.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50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u="sng" dirty="0" smtClean="0"/>
              <a:t>Writing</a:t>
            </a:r>
            <a:r>
              <a:rPr lang="en-US" dirty="0" smtClean="0"/>
              <a:t> </a:t>
            </a:r>
            <a:r>
              <a:rPr lang="en-US" dirty="0"/>
              <a:t>to a file in python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6497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400" dirty="0" smtClean="0">
                <a:cs typeface="Courier New" pitchFamily="49" charset="0"/>
              </a:rPr>
              <a:t>Replaces any existing file of this name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open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output.dat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", "</a:t>
            </a:r>
            <a:r>
              <a:rPr lang="en-US" sz="2400" b="1" dirty="0" smtClean="0">
                <a:solidFill>
                  <a:srgbClr val="953735"/>
                </a:solidFill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400" dirty="0"/>
              <a:t>Just like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2400" dirty="0"/>
              <a:t>ing </a:t>
            </a:r>
            <a:r>
              <a:rPr lang="en-US" sz="2400" dirty="0" smtClean="0"/>
              <a:t>output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bunch of 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a line of text\n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")</a:t>
            </a:r>
            <a:endParaRPr lang="en-US" sz="2400" dirty="0"/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(4)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myfile.write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(4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myfile.close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 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Rectangular Callout 2"/>
          <p:cNvSpPr/>
          <p:nvPr>
            <p:custDataLst>
              <p:tags r:id="rId3"/>
            </p:custDataLst>
          </p:nvPr>
        </p:nvSpPr>
        <p:spPr>
          <a:xfrm>
            <a:off x="6934200" y="1295400"/>
            <a:ext cx="1866900" cy="838200"/>
          </a:xfrm>
          <a:prstGeom prst="wedgeRectCallout">
            <a:avLst>
              <a:gd name="adj1" fmla="val -79436"/>
              <a:gd name="adj2" fmla="val 6262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open for </a:t>
            </a:r>
            <a:r>
              <a:rPr lang="en-US" b="1" dirty="0" smtClean="0">
                <a:solidFill>
                  <a:schemeClr val="tx1"/>
                </a:solidFill>
              </a:rPr>
              <a:t>W</a:t>
            </a:r>
            <a:r>
              <a:rPr lang="en-US" dirty="0" smtClean="0">
                <a:solidFill>
                  <a:schemeClr val="tx1"/>
                </a:solidFill>
              </a:rPr>
              <a:t>riting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(no argument, or 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"r"</a:t>
            </a:r>
            <a:r>
              <a:rPr lang="en-US" dirty="0" smtClean="0">
                <a:solidFill>
                  <a:schemeClr val="tx1"/>
                </a:solidFill>
              </a:rPr>
              <a:t>, for </a:t>
            </a:r>
            <a:r>
              <a:rPr lang="en-US" b="1" dirty="0" smtClean="0">
                <a:solidFill>
                  <a:schemeClr val="tx1"/>
                </a:solidFill>
              </a:rPr>
              <a:t>R</a:t>
            </a:r>
            <a:r>
              <a:rPr lang="en-US" dirty="0" smtClean="0">
                <a:solidFill>
                  <a:schemeClr val="tx1"/>
                </a:solidFill>
              </a:rPr>
              <a:t>eading)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ular Callout 5"/>
          <p:cNvSpPr/>
          <p:nvPr>
            <p:custDataLst>
              <p:tags r:id="rId4"/>
            </p:custDataLst>
          </p:nvPr>
        </p:nvSpPr>
        <p:spPr>
          <a:xfrm>
            <a:off x="7749209" y="2968752"/>
            <a:ext cx="1295400" cy="838200"/>
          </a:xfrm>
          <a:prstGeom prst="wedgeRectCallout">
            <a:avLst>
              <a:gd name="adj1" fmla="val -155608"/>
              <a:gd name="adj2" fmla="val 5060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“\n” means end of line (</a:t>
            </a:r>
            <a:r>
              <a:rPr lang="en-US" b="1" dirty="0" smtClean="0">
                <a:solidFill>
                  <a:schemeClr val="tx1"/>
                </a:solidFill>
              </a:rPr>
              <a:t>N</a:t>
            </a:r>
            <a:r>
              <a:rPr lang="en-US" dirty="0" smtClean="0">
                <a:solidFill>
                  <a:schemeClr val="tx1"/>
                </a:solidFill>
              </a:rPr>
              <a:t>ewline)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ular Callout 6"/>
          <p:cNvSpPr/>
          <p:nvPr>
            <p:custDataLst>
              <p:tags r:id="rId5"/>
            </p:custDataLst>
          </p:nvPr>
        </p:nvSpPr>
        <p:spPr>
          <a:xfrm>
            <a:off x="4015409" y="4035552"/>
            <a:ext cx="5029200" cy="609600"/>
          </a:xfrm>
          <a:prstGeom prst="wedgeRectCallout">
            <a:avLst>
              <a:gd name="adj1" fmla="val -65392"/>
              <a:gd name="adj2" fmla="val 3736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</a:rPr>
              <a:t>Incorrect; results in:</a:t>
            </a:r>
          </a:p>
          <a:p>
            <a:r>
              <a:rPr lang="en-US" sz="1400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TypeError</a:t>
            </a:r>
            <a:r>
              <a:rPr lang="en-US" sz="14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: expected a character buffer </a:t>
            </a:r>
            <a:r>
              <a:rPr lang="en-US" sz="14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8" name="Rectangular Callout 7"/>
          <p:cNvSpPr/>
          <p:nvPr>
            <p:custDataLst>
              <p:tags r:id="rId6"/>
            </p:custDataLst>
          </p:nvPr>
        </p:nvSpPr>
        <p:spPr>
          <a:xfrm>
            <a:off x="6248399" y="4786751"/>
            <a:ext cx="2148509" cy="612648"/>
          </a:xfrm>
          <a:prstGeom prst="wedgeRectCallout">
            <a:avLst>
              <a:gd name="adj1" fmla="val -162529"/>
              <a:gd name="adj2" fmla="val -812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Correct.  Argument must be a string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13</a:t>
            </a:fld>
            <a:endParaRPr lang="en-US"/>
          </a:p>
        </p:txBody>
      </p:sp>
      <p:sp>
        <p:nvSpPr>
          <p:cNvPr id="9" name="Rectangular Callout 8"/>
          <p:cNvSpPr/>
          <p:nvPr>
            <p:custDataLst>
              <p:tags r:id="rId8"/>
            </p:custDataLst>
          </p:nvPr>
        </p:nvSpPr>
        <p:spPr>
          <a:xfrm>
            <a:off x="5112026" y="5943600"/>
            <a:ext cx="1828800" cy="612648"/>
          </a:xfrm>
          <a:prstGeom prst="wedgeRectCallout">
            <a:avLst>
              <a:gd name="adj1" fmla="val -162964"/>
              <a:gd name="adj2" fmla="val -6134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close when done with all writing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128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381000"/>
            <a:ext cx="86106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Count the number of words in a text file and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make a list of all the words in the file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0</a:t>
            </a: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ord_list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[]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silly_file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open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("silly.txt", "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line </a:t>
            </a: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silly_file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: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print(line,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end="")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what should come next? (Hint: use split())</a:t>
            </a:r>
          </a:p>
          <a:p>
            <a:pPr marL="0" indent="0">
              <a:buNone/>
            </a:pP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silly_file.close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print("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Total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words in file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: 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7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15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85800" y="914400"/>
            <a:ext cx="8153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0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silly_file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silly.txt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", "r")</a:t>
            </a:r>
          </a:p>
          <a:p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line </a:t>
            </a: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silly_file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new_words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line.split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word_list.extend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new_words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new_words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illy_file.close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rint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("Total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word count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:",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num_words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print(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word_list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083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381000"/>
            <a:ext cx="8610600" cy="5745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This is a silly file.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Here is some more silly text.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And even another silly line.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The fourth silly line.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49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File Input and Output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/>
              <a:t>As a programmer, when would one use a file?</a:t>
            </a:r>
          </a:p>
          <a:p>
            <a:r>
              <a:rPr lang="en-US"/>
              <a:t>As a programmer, what does one do with a file?</a:t>
            </a:r>
          </a:p>
          <a:p>
            <a:pPr marL="457200" lvl="1" indent="0">
              <a:buNone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74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Files store information</a:t>
            </a:r>
            <a:br>
              <a:rPr lang="en-US" dirty="0" smtClean="0"/>
            </a:br>
            <a:r>
              <a:rPr lang="en-US" dirty="0" smtClean="0"/>
              <a:t>when a program is not running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Important operations:</a:t>
            </a:r>
          </a:p>
          <a:p>
            <a:r>
              <a:rPr lang="en-US" dirty="0" smtClean="0"/>
              <a:t>open </a:t>
            </a:r>
            <a:r>
              <a:rPr lang="en-US" dirty="0"/>
              <a:t>a file</a:t>
            </a:r>
          </a:p>
          <a:p>
            <a:endParaRPr lang="en-US" dirty="0"/>
          </a:p>
          <a:p>
            <a:r>
              <a:rPr lang="en-US" dirty="0"/>
              <a:t>close a file</a:t>
            </a:r>
          </a:p>
          <a:p>
            <a:endParaRPr lang="en-US" dirty="0"/>
          </a:p>
          <a:p>
            <a:r>
              <a:rPr lang="en-US" dirty="0"/>
              <a:t>read data</a:t>
            </a:r>
          </a:p>
          <a:p>
            <a:endParaRPr lang="en-US" dirty="0"/>
          </a:p>
          <a:p>
            <a:r>
              <a:rPr lang="en-US" dirty="0"/>
              <a:t>write data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9"/>
          <a:stretch>
            <a:fillRect/>
          </a:stretch>
        </p:blipFill>
        <p:spPr>
          <a:xfrm>
            <a:off x="4724400" y="1447800"/>
            <a:ext cx="1117600" cy="908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0"/>
          <a:stretch>
            <a:fillRect/>
          </a:stretch>
        </p:blipFill>
        <p:spPr>
          <a:xfrm>
            <a:off x="6629400" y="1981200"/>
            <a:ext cx="990600" cy="990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1"/>
          <a:stretch>
            <a:fillRect/>
          </a:stretch>
        </p:blipFill>
        <p:spPr>
          <a:xfrm>
            <a:off x="5181600" y="3276600"/>
            <a:ext cx="2209800" cy="19172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2"/>
          <a:stretch>
            <a:fillRect/>
          </a:stretch>
        </p:blipFill>
        <p:spPr>
          <a:xfrm>
            <a:off x="6477000" y="5181600"/>
            <a:ext cx="1676400" cy="1486253"/>
          </a:xfrm>
          <a:prstGeom prst="rect">
            <a:avLst/>
          </a:prstGeo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2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Files and filenames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371600"/>
            <a:ext cx="87630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file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object</a:t>
            </a:r>
            <a:r>
              <a:rPr lang="en-US" dirty="0" smtClean="0"/>
              <a:t> represents data on your disk drive</a:t>
            </a:r>
          </a:p>
          <a:p>
            <a:pPr lvl="1"/>
            <a:r>
              <a:rPr lang="en-US" dirty="0" smtClean="0"/>
              <a:t>It is an object in your Python program that you create</a:t>
            </a:r>
          </a:p>
          <a:p>
            <a:pPr lvl="1"/>
            <a:r>
              <a:rPr lang="en-US" dirty="0" smtClean="0"/>
              <a:t>Can read from it and write to it in your program</a:t>
            </a:r>
          </a:p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filename</a:t>
            </a:r>
            <a:r>
              <a:rPr lang="en-US" dirty="0" smtClean="0"/>
              <a:t> (usually a string) states where to find the data on your disk drive</a:t>
            </a:r>
          </a:p>
          <a:p>
            <a:pPr lvl="1"/>
            <a:r>
              <a:rPr lang="en-US" dirty="0" smtClean="0"/>
              <a:t>Can be used to find/create a file</a:t>
            </a:r>
          </a:p>
          <a:p>
            <a:pPr lvl="1"/>
            <a:r>
              <a:rPr lang="en-US" dirty="0" smtClean="0"/>
              <a:t>Examples of filenames:</a:t>
            </a:r>
          </a:p>
          <a:p>
            <a:pPr lvl="2"/>
            <a:r>
              <a:rPr lang="en-US" sz="1800" dirty="0"/>
              <a:t>Linux/Mac:</a:t>
            </a:r>
            <a:r>
              <a:rPr lang="en-US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"/home/</a:t>
            </a:r>
            <a:r>
              <a:rPr lang="en-US" sz="1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efg</a:t>
            </a:r>
            <a:r>
              <a:rPr lang="en-US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/class/160/lectures/</a:t>
            </a:r>
            <a:r>
              <a:rPr lang="en-US" sz="1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file_io.pptx</a:t>
            </a:r>
            <a:r>
              <a:rPr lang="en-US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lvl="2"/>
            <a:r>
              <a:rPr lang="en-US" sz="1800" dirty="0" err="1"/>
              <a:t>Windows:</a:t>
            </a:r>
            <a:r>
              <a:rPr lang="en-US" sz="1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"C</a:t>
            </a:r>
            <a:r>
              <a:rPr lang="en-US" sz="16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:\</a:t>
            </a:r>
            <a:r>
              <a:rPr lang="en-US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Users\</a:t>
            </a:r>
            <a:r>
              <a:rPr lang="en-US" sz="16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efg</a:t>
            </a:r>
            <a:r>
              <a:rPr lang="en-US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\My Documents\cute_dog.jpg"</a:t>
            </a:r>
          </a:p>
          <a:p>
            <a:pPr lvl="2"/>
            <a:r>
              <a:rPr lang="en-US" sz="1600" dirty="0"/>
              <a:t>Linux/Mac</a:t>
            </a:r>
            <a:r>
              <a:rPr lang="en-US" sz="1600" dirty="0" smtClean="0"/>
              <a:t>: </a:t>
            </a:r>
            <a:r>
              <a:rPr lang="en-US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homework3/images/Husky.png</a:t>
            </a:r>
            <a:r>
              <a:rPr lang="en-US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lang="en-US" sz="16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Husky.png</a:t>
            </a:r>
            <a:r>
              <a:rPr lang="en-US" sz="16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2"/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90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Two types of filenames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305800" cy="4724400"/>
          </a:xfrm>
        </p:spPr>
        <p:txBody>
          <a:bodyPr>
            <a:normAutofit fontScale="70000" lnSpcReduction="20000"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en-US" dirty="0" smtClean="0"/>
              <a:t>An</a:t>
            </a:r>
            <a:r>
              <a:rPr lang="en-US" dirty="0" smtClean="0">
                <a:solidFill>
                  <a:srgbClr val="FF0000"/>
                </a:solidFill>
              </a:rPr>
              <a:t> Absolute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filename gives a specific location on disk: </a:t>
            </a:r>
            <a:endParaRPr lang="en-US" dirty="0" smtClean="0">
              <a:solidFill>
                <a:prstClr val="black"/>
              </a:solidFill>
            </a:endParaRPr>
          </a:p>
          <a:p>
            <a:pPr>
              <a:buClr>
                <a:schemeClr val="tx1"/>
              </a:buClr>
            </a:pP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"/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home/</a:t>
            </a:r>
            <a:r>
              <a:rPr lang="en-US" sz="24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efg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/class/160/20au/lectures/file_io.pptx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 </a:t>
            </a:r>
          </a:p>
          <a:p>
            <a:pPr>
              <a:buClr>
                <a:schemeClr val="tx1"/>
              </a:buClr>
            </a:pP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"C:\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Users\</a:t>
            </a:r>
            <a:r>
              <a:rPr lang="en-US" sz="24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efg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\My </a:t>
            </a: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Documents\homework3\images\Husky.png"</a:t>
            </a:r>
          </a:p>
          <a:p>
            <a:pPr lvl="1"/>
            <a:r>
              <a:rPr lang="en-US" dirty="0"/>
              <a:t>Starts with “/” (Unix) or “C:\” (Windows)</a:t>
            </a:r>
          </a:p>
          <a:p>
            <a:pPr lvl="1"/>
            <a:r>
              <a:rPr lang="en-US" dirty="0"/>
              <a:t>Warning:  code will fail to find the file if you </a:t>
            </a:r>
            <a:r>
              <a:rPr lang="en-US" dirty="0" smtClean="0"/>
              <a:t>move or rename </a:t>
            </a:r>
            <a:r>
              <a:rPr lang="en-US" dirty="0"/>
              <a:t>files or run your program on a different </a:t>
            </a:r>
            <a:r>
              <a:rPr lang="en-US" dirty="0" smtClean="0"/>
              <a:t>computer</a:t>
            </a:r>
          </a:p>
          <a:p>
            <a:pPr lvl="1"/>
            <a:endParaRPr lang="en-US" sz="1100" dirty="0"/>
          </a:p>
          <a:p>
            <a:pPr marL="0" indent="0">
              <a:buClr>
                <a:schemeClr val="tx1"/>
              </a:buClr>
              <a:buNone/>
            </a:pPr>
            <a:r>
              <a:rPr lang="en-US" dirty="0" smtClean="0"/>
              <a:t>A</a:t>
            </a:r>
            <a:r>
              <a:rPr lang="en-US" dirty="0" smtClean="0">
                <a:solidFill>
                  <a:srgbClr val="FF0000"/>
                </a:solidFill>
              </a:rPr>
              <a:t> Relative</a:t>
            </a:r>
            <a:r>
              <a:rPr lang="en-US" dirty="0" smtClean="0"/>
              <a:t> </a:t>
            </a:r>
            <a:r>
              <a:rPr lang="en-US" dirty="0"/>
              <a:t>filename gives a location relative to the </a:t>
            </a:r>
            <a:r>
              <a:rPr lang="en-US" i="1" dirty="0"/>
              <a:t>current working directory</a:t>
            </a:r>
            <a:r>
              <a:rPr lang="en-US" dirty="0" smtClean="0"/>
              <a:t>:</a:t>
            </a:r>
          </a:p>
          <a:p>
            <a:pPr>
              <a:buClr>
                <a:schemeClr val="tx1"/>
              </a:buClr>
            </a:pPr>
            <a:r>
              <a:rPr lang="en-US" sz="24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lectures/file_io.pptx"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Clr>
                <a:schemeClr val="tx1"/>
              </a:buClr>
            </a:pP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images\Husky.png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>
              <a:buClr>
                <a:schemeClr val="tx1"/>
              </a:buClr>
            </a:pP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"data\test-</a:t>
            </a:r>
            <a:r>
              <a:rPr lang="en-US" sz="24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small.fastq</a:t>
            </a:r>
            <a:r>
              <a:rPr lang="en-US" sz="24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 </a:t>
            </a:r>
          </a:p>
          <a:p>
            <a:pPr lvl="1"/>
            <a:r>
              <a:rPr lang="en-US" dirty="0" smtClean="0"/>
              <a:t>Warning</a:t>
            </a:r>
            <a:r>
              <a:rPr lang="en-US" dirty="0"/>
              <a:t>:  code will fail to find the file unless you run your program from a directory that contains the given </a:t>
            </a:r>
            <a:r>
              <a:rPr lang="en-US" dirty="0" smtClean="0"/>
              <a:t>contents</a:t>
            </a:r>
          </a:p>
          <a:p>
            <a:pPr lvl="1"/>
            <a:endParaRPr lang="en-US" dirty="0"/>
          </a:p>
          <a:p>
            <a:r>
              <a:rPr lang="en-US" i="1" dirty="0" smtClean="0">
                <a:solidFill>
                  <a:srgbClr val="FF0000"/>
                </a:solidFill>
              </a:rPr>
              <a:t>A relative </a:t>
            </a:r>
            <a:r>
              <a:rPr lang="en-US" i="1" dirty="0">
                <a:solidFill>
                  <a:srgbClr val="FF0000"/>
                </a:solidFill>
              </a:rPr>
              <a:t>filename is usually a better </a:t>
            </a:r>
            <a:r>
              <a:rPr lang="en-US" i="1" dirty="0" smtClean="0">
                <a:solidFill>
                  <a:srgbClr val="FF0000"/>
                </a:solidFill>
              </a:rPr>
              <a:t>choice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3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6200" y="1600200"/>
            <a:ext cx="9296400" cy="4525963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Linux/Mac</a:t>
            </a:r>
            <a:r>
              <a:rPr lang="en-US" sz="2800" dirty="0" smtClean="0"/>
              <a:t>: </a:t>
            </a:r>
            <a:r>
              <a:rPr lang="en-US" sz="2000" dirty="0" smtClean="0"/>
              <a:t>These </a:t>
            </a:r>
            <a:r>
              <a:rPr lang="en-US" sz="2000" i="1" u="sng" dirty="0" smtClean="0"/>
              <a:t>could</a:t>
            </a:r>
            <a:r>
              <a:rPr lang="en-US" sz="2000" dirty="0" smtClean="0"/>
              <a:t> all refer to the same file:</a:t>
            </a:r>
          </a:p>
          <a:p>
            <a:pPr marL="114300" indent="0">
              <a:buNone/>
            </a:pPr>
            <a:r>
              <a:rPr lang="en-US" sz="20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"/home/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efg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/class/160/homework3/images/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Husky.png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  <a:endParaRPr lang="en-US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"homework3/images/Husky.png"</a:t>
            </a:r>
          </a:p>
          <a:p>
            <a:pPr marL="11430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"images/Husky.png"</a:t>
            </a:r>
          </a:p>
          <a:p>
            <a:pPr marL="114300" indent="0">
              <a:buNone/>
            </a:pP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"Husky.png“</a:t>
            </a:r>
          </a:p>
          <a:p>
            <a:pPr marL="114300" indent="0">
              <a:buNone/>
            </a:pPr>
            <a:endParaRPr lang="en-US" sz="1800" b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r>
              <a:rPr lang="en-US" sz="2800" dirty="0"/>
              <a:t>Windows:  </a:t>
            </a:r>
            <a:r>
              <a:rPr lang="en-US" sz="2000" dirty="0"/>
              <a:t>These </a:t>
            </a:r>
            <a:r>
              <a:rPr lang="en-US" sz="2000" i="1" u="sng" dirty="0"/>
              <a:t>could</a:t>
            </a:r>
            <a:r>
              <a:rPr lang="en-US" sz="2000" dirty="0"/>
              <a:t> all refer to the same file</a:t>
            </a:r>
            <a:r>
              <a:rPr lang="en-US" sz="2000" dirty="0" smtClean="0"/>
              <a:t>:</a:t>
            </a:r>
          </a:p>
          <a:p>
            <a:pPr marL="11430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"C:\Users\</a:t>
            </a:r>
            <a:r>
              <a:rPr lang="en-US" sz="1800" b="1" dirty="0" err="1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efg</a:t>
            </a: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\My Documents\class\160\homework3\images\Husky.png"</a:t>
            </a:r>
            <a:b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"homework3\images\Husky.png"</a:t>
            </a:r>
          </a:p>
          <a:p>
            <a:pPr marL="11430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"images\Husky.png"</a:t>
            </a:r>
          </a:p>
          <a:p>
            <a:pPr marL="114300" indent="0">
              <a:buNone/>
            </a:pPr>
            <a:r>
              <a:rPr lang="en-US" sz="1800" b="1" dirty="0" smtClean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 "Husky.png</a:t>
            </a:r>
            <a:r>
              <a:rPr lang="en-US" sz="1800" b="1" dirty="0">
                <a:solidFill>
                  <a:prstClr val="black"/>
                </a:solidFill>
                <a:latin typeface="Courier New" pitchFamily="49" charset="0"/>
                <a:cs typeface="Courier New" pitchFamily="49" charset="0"/>
              </a:rPr>
              <a:t>"</a:t>
            </a:r>
          </a:p>
          <a:p>
            <a:pPr marL="114300" indent="0">
              <a:buNone/>
            </a:pPr>
            <a:endParaRPr lang="en-US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114300" indent="0">
              <a:buNone/>
            </a:pPr>
            <a:endParaRPr lang="en-US" sz="16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marL="914400" lvl="2" indent="0">
              <a:buNone/>
            </a:pPr>
            <a:endParaRPr lang="en-US" sz="1800" b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36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Aside: “Current </a:t>
            </a:r>
            <a:r>
              <a:rPr lang="en-US" sz="3600" dirty="0"/>
              <a:t>Working Directory” in Python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28600" y="1600200"/>
            <a:ext cx="8763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Current </a:t>
            </a:r>
            <a:r>
              <a:rPr lang="en-US" sz="2400" dirty="0"/>
              <a:t>Working </a:t>
            </a:r>
            <a:r>
              <a:rPr lang="en-US" sz="2400" dirty="0" smtClean="0"/>
              <a:t>Directory  - the directory from which you ran Python</a:t>
            </a:r>
          </a:p>
          <a:p>
            <a:pPr marL="0" indent="0">
              <a:buNone/>
            </a:pPr>
            <a:r>
              <a:rPr lang="en-US" sz="2400" dirty="0" smtClean="0"/>
              <a:t>To determine it from a Python program:</a:t>
            </a:r>
          </a:p>
          <a:p>
            <a:pPr marL="0" indent="0">
              <a:buNone/>
            </a:pPr>
            <a:endParaRPr lang="en-US" sz="2400" b="1" dirty="0" smtClean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os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rint("The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current working directory is",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os.getcwd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/>
              <a:t>Might print: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'/Users/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johndoe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/Documents’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096000" y="2895600"/>
            <a:ext cx="2362200" cy="685800"/>
          </a:xfrm>
          <a:prstGeom prst="wedgeRectCallout">
            <a:avLst>
              <a:gd name="adj1" fmla="val -222783"/>
              <a:gd name="adj2" fmla="val 5408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o</a:t>
            </a:r>
            <a:r>
              <a:rPr lang="en-US" dirty="0" err="1" smtClean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 stands for “operating system”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52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u="sng" dirty="0" smtClean="0"/>
              <a:t>Opening </a:t>
            </a:r>
            <a:r>
              <a:rPr lang="en-US" dirty="0" smtClean="0"/>
              <a:t>a </a:t>
            </a:r>
            <a:r>
              <a:rPr lang="en-US" dirty="0"/>
              <a:t>file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/>
              <a:t>To open a file for </a:t>
            </a:r>
            <a:r>
              <a:rPr lang="en-US" sz="2000" dirty="0" smtClean="0"/>
              <a:t>reading</a:t>
            </a:r>
            <a:r>
              <a:rPr lang="en-US" sz="2000" dirty="0"/>
              <a:t>: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Open takes a filename and returns a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file object.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This fails if the file cannot be found &amp; opened.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r>
              <a:rPr lang="en-US" sz="2000" dirty="0" smtClean="0"/>
              <a:t>Or equivalently: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r")</a:t>
            </a: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/>
              <a:t>To open a file for writing</a:t>
            </a:r>
            <a:r>
              <a:rPr lang="en-US" sz="2000" dirty="0" smtClean="0"/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Will create datafile.dat if it does not already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exist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if datafile.dat already exists, then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it</a:t>
            </a:r>
            <a:br>
              <a:rPr lang="en-US" sz="2000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will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be OVERWRITTEN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open("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"w")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# If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datafile.dat already exists, then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we will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/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append what we write to the end of that file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open("</a:t>
            </a: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",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"a")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ular Callout 4"/>
          <p:cNvSpPr/>
          <p:nvPr>
            <p:custDataLst>
              <p:tags r:id="rId4"/>
            </p:custDataLst>
          </p:nvPr>
        </p:nvSpPr>
        <p:spPr>
          <a:xfrm>
            <a:off x="6357334" y="2438400"/>
            <a:ext cx="2362200" cy="685800"/>
          </a:xfrm>
          <a:prstGeom prst="wedgeRectCallout">
            <a:avLst>
              <a:gd name="adj1" fmla="val -109380"/>
              <a:gd name="adj2" fmla="val -3041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By default, file is opened for reading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49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u="sng" dirty="0" smtClean="0"/>
              <a:t>Reading</a:t>
            </a:r>
            <a:r>
              <a:rPr lang="en-US" dirty="0" smtClean="0"/>
              <a:t> </a:t>
            </a:r>
            <a:r>
              <a:rPr lang="en-US" dirty="0"/>
              <a:t>a file in python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610600" cy="48006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Open takes a filename and returns a file object.</a:t>
            </a: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This fails if the file cannot be found &amp; opened.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open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datafile.dat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Approach 1: Process one line at a time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line_of_text </a:t>
            </a:r>
            <a:r>
              <a:rPr lang="en-US" sz="2400" b="1" dirty="0">
                <a:solidFill>
                  <a:srgbClr val="000090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myfile:</a:t>
            </a:r>
          </a:p>
          <a:p>
            <a:pPr marL="0" indent="0">
              <a:buNone/>
            </a:pPr>
            <a:r>
              <a:rPr lang="en-US" sz="24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process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line_of_text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# Approach 2: Process entire file at once</a:t>
            </a: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all_data_as_a_big_string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myfile.read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myfile.close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 # close the file when done reading</a:t>
            </a: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rgbClr val="FF0000"/>
                </a:solidFill>
              </a:rPr>
              <a:t>Assumption: file is a sequence of </a:t>
            </a:r>
            <a:r>
              <a:rPr lang="en-US" sz="2400" i="1" dirty="0" smtClean="0">
                <a:solidFill>
                  <a:srgbClr val="FF0000"/>
                </a:solidFill>
              </a:rPr>
              <a:t>lines</a:t>
            </a:r>
          </a:p>
          <a:p>
            <a:pPr marL="0" indent="0">
              <a:buNone/>
            </a:pPr>
            <a:r>
              <a:rPr lang="en-US" sz="2400" i="1" dirty="0" smtClean="0">
                <a:solidFill>
                  <a:srgbClr val="FF0000"/>
                </a:solidFill>
              </a:rPr>
              <a:t>Where </a:t>
            </a:r>
            <a:r>
              <a:rPr lang="en-US" sz="2400" i="1" dirty="0">
                <a:solidFill>
                  <a:srgbClr val="FF0000"/>
                </a:solidFill>
              </a:rPr>
              <a:t>does Python expect to find this </a:t>
            </a:r>
            <a:r>
              <a:rPr lang="en-US" sz="2400" i="1" dirty="0" smtClean="0">
                <a:solidFill>
                  <a:srgbClr val="FF0000"/>
                </a:solidFill>
              </a:rPr>
              <a:t>file (note the relative pathname)?</a:t>
            </a:r>
            <a:endParaRPr lang="en-US" sz="2400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3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3402</TotalTime>
  <Words>1259</Words>
  <Application>Microsoft Office PowerPoint</Application>
  <PresentationFormat>On-screen Show (4:3)</PresentationFormat>
  <Paragraphs>233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Courier New</vt:lpstr>
      <vt:lpstr>Times New Roman</vt:lpstr>
      <vt:lpstr>Office Theme</vt:lpstr>
      <vt:lpstr>File I/O</vt:lpstr>
      <vt:lpstr>File Input and Output</vt:lpstr>
      <vt:lpstr>Files store information when a program is not running</vt:lpstr>
      <vt:lpstr>Files and filenames</vt:lpstr>
      <vt:lpstr>Two types of filenames</vt:lpstr>
      <vt:lpstr>Examples</vt:lpstr>
      <vt:lpstr>Aside: “Current Working Directory” in Python</vt:lpstr>
      <vt:lpstr>Opening a file in python</vt:lpstr>
      <vt:lpstr>Reading a file in python</vt:lpstr>
      <vt:lpstr>Simple Reading a file Example</vt:lpstr>
      <vt:lpstr>Reading a file Example</vt:lpstr>
      <vt:lpstr>Reading a file multiple times</vt:lpstr>
      <vt:lpstr>Writing to a file in python</vt:lpstr>
      <vt:lpstr>PowerPoint Presentation</vt:lpstr>
      <vt:lpstr>PowerPoint Presentation</vt:lpstr>
      <vt:lpstr>PowerPoint Presentation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Ruth Anderson</cp:lastModifiedBy>
  <cp:revision>199</cp:revision>
  <cp:lastPrinted>2020-01-31T22:41:23Z</cp:lastPrinted>
  <dcterms:created xsi:type="dcterms:W3CDTF">2012-06-20T04:14:54Z</dcterms:created>
  <dcterms:modified xsi:type="dcterms:W3CDTF">2020-10-26T21:15:25Z</dcterms:modified>
</cp:coreProperties>
</file>