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69" r:id="rId15"/>
    <p:sldId id="264" r:id="rId16"/>
    <p:sldId id="271" r:id="rId17"/>
    <p:sldId id="272" r:id="rId18"/>
    <p:sldId id="273" r:id="rId19"/>
    <p:sldId id="265" r:id="rId20"/>
    <p:sldId id="274" r:id="rId21"/>
    <p:sldId id="283" r:id="rId22"/>
    <p:sldId id="282" r:id="rId23"/>
    <p:sldId id="276" r:id="rId24"/>
  </p:sldIdLst>
  <p:sldSz cx="9144000" cy="6858000" type="screen4x3"/>
  <p:notesSz cx="7010400" cy="92964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/>
    <p:restoredTop sz="78590" autoAdjust="0"/>
  </p:normalViewPr>
  <p:slideViewPr>
    <p:cSldViewPr>
      <p:cViewPr varScale="1">
        <p:scale>
          <a:sx n="57" d="100"/>
          <a:sy n="57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using  9.0</a:t>
            </a:r>
            <a:r>
              <a:rPr lang="en-US" baseline="0" dirty="0" smtClean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Note: Still using  9.0</a:t>
            </a:r>
            <a:r>
              <a:rPr lang="en-US" baseline="0" dirty="0" smtClean="0"/>
              <a:t> instead of 9 as on previous slide.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hyperlink" Target="https://goo.gl/pT4Dix" TargetMode="Externa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hyperlink" Target="http://pythontutor.com/" TargetMode="External"/><Relationship Id="rId5" Type="http://schemas.openxmlformats.org/officeDocument/2006/relationships/tags" Target="../tags/tag74.xml"/><Relationship Id="rId10" Type="http://schemas.openxmlformats.org/officeDocument/2006/relationships/hyperlink" Target="http://people.csail.mit.edu/pgbovine/python/tutor.html" TargetMode="External"/><Relationship Id="rId4" Type="http://schemas.openxmlformats.org/officeDocument/2006/relationships/tags" Target="../tags/tag73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hyperlink" Target="https://goo.gl/pT4Dix" TargetMode="Externa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hyperlink" Target="http://pythontutor.com/" TargetMode="Externa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hyperlink" Target="http://people.csail.mit.edu/pgbovine/python/tutor.html" TargetMode="Externa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hyperlink" Target="https://tinyurl.com/yyr5xne2" TargetMode="Externa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hyperlink" Target="https://tinyurl.com/y43g6nlv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hyperlink" Target="https://goo.gl/gSp423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hyperlink" Target="https://tinyurl.com/y5gjqkc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hyperlink" Target="https://tinyurl.com/yypl5by8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image" Target="../media/image4.jpeg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image" Target="../media/image3.jpeg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image" Target="../media/image2.jpeg"/><Relationship Id="rId5" Type="http://schemas.openxmlformats.org/officeDocument/2006/relationships/tags" Target="../tags/tag14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” </a:t>
            </a:r>
            <a:r>
              <a:rPr lang="en-US" dirty="0"/>
              <a:t>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</a:t>
            </a:r>
            <a:r>
              <a:rPr lang="en-US" dirty="0" smtClean="0"/>
              <a:t>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914400" lvl="1" indent="-457200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the mathematical meaning of “=”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10"/>
              </a:rPr>
              <a:t/>
            </a:r>
            <a:br>
              <a:rPr lang="en-US" dirty="0" smtClean="0">
                <a:hlinkClick r:id="rId10"/>
              </a:rPr>
            </a:br>
            <a:r>
              <a:rPr lang="en-US" dirty="0" smtClean="0">
                <a:hlinkClick r:id="rId11"/>
              </a:rPr>
              <a:t>http</a:t>
            </a:r>
            <a:r>
              <a:rPr lang="en-US" dirty="0">
                <a:hlinkClick r:id="rId11"/>
              </a:rPr>
              <a:t>://</a:t>
            </a:r>
            <a:r>
              <a:rPr lang="en-US" dirty="0" smtClean="0">
                <a:hlinkClick r:id="rId11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12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print(y)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 dirty="0"/>
          </a:p>
        </p:txBody>
      </p:sp>
      <p:sp>
        <p:nvSpPr>
          <p:cNvPr id="32" name="Rectangle 31"/>
          <p:cNvSpPr/>
          <p:nvPr>
            <p:custDataLst>
              <p:tags r:id="rId22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4"/>
              </a:rPr>
              <a:t/>
            </a:r>
            <a:br>
              <a:rPr lang="en-US" dirty="0" smtClean="0">
                <a:hlinkClick r:id="rId24"/>
              </a:rPr>
            </a:br>
            <a:r>
              <a:rPr lang="en-US" dirty="0" smtClean="0">
                <a:hlinkClick r:id="rId25"/>
              </a:rPr>
              <a:t>http</a:t>
            </a:r>
            <a:r>
              <a:rPr lang="en-US" dirty="0">
                <a:hlinkClick r:id="rId25"/>
              </a:rPr>
              <a:t>://</a:t>
            </a:r>
            <a:r>
              <a:rPr lang="en-US" dirty="0" smtClean="0">
                <a:hlinkClick r:id="rId25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26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expressions:  Conditionals</a:t>
            </a:r>
            <a:br>
              <a:rPr lang="en-US" dirty="0" smtClean="0"/>
            </a:br>
            <a:r>
              <a:rPr lang="en-US" dirty="0" smtClean="0"/>
              <a:t>(value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&lt; 4 and 5 &lt; 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 &lt; 3 or 5 &lt; 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/>
              <a:t>Mixed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5600" y="1564743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</a:t>
            </a:r>
            <a:r>
              <a:rPr lang="en-US" dirty="0">
                <a:hlinkClick r:id="rId7"/>
              </a:rPr>
              <a:t>python </a:t>
            </a:r>
            <a:r>
              <a:rPr lang="en-US" dirty="0" smtClean="0">
                <a:hlinkClick r:id="rId7"/>
              </a:rPr>
              <a:t>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 on strings: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1158" y="1541630"/>
            <a:ext cx="8686800" cy="4814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		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endParaRPr lang="en-US" sz="15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float):	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float,</a:t>
            </a:r>
            <a:r>
              <a:rPr lang="en-US" dirty="0" smtClean="0"/>
              <a:t> </a:t>
            </a:r>
            <a:r>
              <a:rPr lang="en-US" dirty="0"/>
              <a:t>for “floating point</a:t>
            </a:r>
            <a:r>
              <a:rPr lang="en-US" dirty="0" smtClean="0"/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Truth values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)</a:t>
            </a:r>
            <a:r>
              <a:rPr lang="en-US" dirty="0" smtClean="0"/>
              <a:t>: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, for “Boolean</a:t>
            </a:r>
            <a:r>
              <a:rPr lang="en-US" dirty="0" smtClean="0"/>
              <a:t>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</a:t>
            </a:r>
            <a:r>
              <a:rPr lang="en-US" dirty="0" smtClean="0"/>
              <a:t># Would have been truncated in Python 2.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("15")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loat(15) / 4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05600" y="1564743"/>
            <a:ext cx="1998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interpreter</a:t>
            </a:r>
          </a:p>
          <a:p>
            <a:r>
              <a:rPr lang="en-US" dirty="0" smtClean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= 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+ 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print(x + y)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print("The sum of", x, "and", y, "is", x + y)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342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Interlude:  The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56624" cy="51212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 always prints one line</a:t>
            </a:r>
          </a:p>
          <a:p>
            <a:pPr lvl="1"/>
            <a:r>
              <a:rPr lang="en-US" dirty="0" smtClean="0"/>
              <a:t>The next print statement prints below that one</a:t>
            </a:r>
          </a:p>
          <a:p>
            <a:pPr lvl="1"/>
            <a:r>
              <a:rPr lang="en-US" dirty="0" smtClean="0"/>
              <a:t>For Python 3 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is followed by parentheses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Write </a:t>
            </a:r>
            <a:r>
              <a:rPr lang="en-US" dirty="0" smtClean="0"/>
              <a:t>0 or more expressions 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, separated by commas</a:t>
            </a:r>
          </a:p>
          <a:p>
            <a:pPr lvl="1"/>
            <a:r>
              <a:rPr lang="en-US" dirty="0" smtClean="0"/>
              <a:t>In the output, the values are separated by spaces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print(3.1415)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print(2.718, 1.618)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print(20 + 2, 7 * 3, 4 * 5)</a:t>
            </a:r>
          </a:p>
          <a:p>
            <a:pPr marL="45720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The sum of", x, "and", y, "is",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+ y)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104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Expressions, statements,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evaluates to a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* r**2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3.14159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print(pi)</a:t>
            </a:r>
          </a:p>
          <a:p>
            <a:r>
              <a:rPr lang="en-US" dirty="0" smtClean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print(pi * r**2)</a:t>
            </a:r>
          </a:p>
          <a:p>
            <a:r>
              <a:rPr lang="en-US" dirty="0" smtClean="0"/>
              <a:t>A statement may </a:t>
            </a:r>
            <a:r>
              <a:rPr lang="en-US" i="1" dirty="0" smtClean="0"/>
              <a:t>not</a:t>
            </a:r>
            <a:r>
              <a:rPr lang="en-US" dirty="0" smtClean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print(pi)</a:t>
            </a:r>
            <a:r>
              <a:rPr lang="en-US" dirty="0" smtClean="0"/>
              <a:t>		# Error!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is made up of statements</a:t>
            </a:r>
          </a:p>
          <a:p>
            <a:pPr lvl="1"/>
            <a:r>
              <a:rPr lang="en-US" dirty="0" smtClean="0"/>
              <a:t>A program should do something or communicate information</a:t>
            </a:r>
          </a:p>
          <a:p>
            <a:pPr lvl="1"/>
            <a:r>
              <a:rPr lang="en-US" dirty="0" smtClean="0"/>
              <a:t>Just evaluating an expression does not accomplish either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160 is for beginners to programming</a:t>
            </a:r>
          </a:p>
          <a:p>
            <a:pPr lvl="1"/>
            <a:r>
              <a:rPr lang="en-US" dirty="0" smtClean="0"/>
              <a:t>(If you know how to program, you don’t belong)</a:t>
            </a:r>
          </a:p>
          <a:p>
            <a:r>
              <a:rPr lang="en-US" dirty="0" smtClean="0"/>
              <a:t>You can learn to program in 10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 + 4</a:t>
            </a:r>
            <a:endParaRPr lang="en-US" dirty="0"/>
          </a:p>
          <a:p>
            <a:r>
              <a:rPr lang="en-US" dirty="0" smtClean="0"/>
              <a:t>44 / 2</a:t>
            </a:r>
            <a:endParaRPr lang="en-US" dirty="0"/>
          </a:p>
          <a:p>
            <a:r>
              <a:rPr lang="en-US" dirty="0" smtClean="0"/>
              <a:t>2 ** 3</a:t>
            </a:r>
            <a:endParaRPr lang="en-US" dirty="0"/>
          </a:p>
          <a:p>
            <a:r>
              <a:rPr lang="en-US" dirty="0" smtClean="0"/>
              <a:t>3 * 4 + 5 * 6</a:t>
            </a:r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.888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In Python assign a variable: “</a:t>
            </a: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 * 10 ** 23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1276</Words>
  <Application>Microsoft Office PowerPoint</Application>
  <PresentationFormat>On-screen Show (4:3)</PresentationFormat>
  <Paragraphs>266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and programming</dc:title>
  <dc:creator>Ruth Anderson</dc:creator>
  <cp:lastModifiedBy>Ruth Anderson</cp:lastModifiedBy>
  <cp:revision>109</cp:revision>
  <cp:lastPrinted>2020-01-06T21:01:16Z</cp:lastPrinted>
  <dcterms:created xsi:type="dcterms:W3CDTF">2012-06-20T04:14:54Z</dcterms:created>
  <dcterms:modified xsi:type="dcterms:W3CDTF">2020-10-02T08:08:44Z</dcterms:modified>
</cp:coreProperties>
</file>