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3" r:id="rId17"/>
    <p:sldId id="271" r:id="rId18"/>
    <p:sldId id="272" r:id="rId19"/>
    <p:sldId id="274" r:id="rId20"/>
    <p:sldId id="275" r:id="rId21"/>
    <p:sldId id="276" r:id="rId22"/>
    <p:sldId id="278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9"/>
  </p:normalViewPr>
  <p:slideViewPr>
    <p:cSldViewPr snapToGrid="0" snapToObjects="1">
      <p:cViewPr varScale="1">
        <p:scale>
          <a:sx n="84" d="100"/>
          <a:sy n="84" d="100"/>
        </p:scale>
        <p:origin x="216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9B61-636B-8049-A00D-12B9C543E2D4}" type="datetimeFigureOut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6EFA-6792-C544-B2A8-CA1CD66E8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18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9B61-636B-8049-A00D-12B9C543E2D4}" type="datetimeFigureOut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6EFA-6792-C544-B2A8-CA1CD66E8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46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9B61-636B-8049-A00D-12B9C543E2D4}" type="datetimeFigureOut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6EFA-6792-C544-B2A8-CA1CD66E8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20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9B61-636B-8049-A00D-12B9C543E2D4}" type="datetimeFigureOut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6EFA-6792-C544-B2A8-CA1CD66E8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33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9B61-636B-8049-A00D-12B9C543E2D4}" type="datetimeFigureOut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6EFA-6792-C544-B2A8-CA1CD66E8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7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9B61-636B-8049-A00D-12B9C543E2D4}" type="datetimeFigureOut">
              <a:rPr lang="en-US" smtClean="0"/>
              <a:t>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6EFA-6792-C544-B2A8-CA1CD66E8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47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9B61-636B-8049-A00D-12B9C543E2D4}" type="datetimeFigureOut">
              <a:rPr lang="en-US" smtClean="0"/>
              <a:t>1/8/19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6EFA-6792-C544-B2A8-CA1CD66E8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62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9B61-636B-8049-A00D-12B9C543E2D4}" type="datetimeFigureOut">
              <a:rPr lang="en-US" smtClean="0"/>
              <a:t>1/8/19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6EFA-6792-C544-B2A8-CA1CD66E8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16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9B61-636B-8049-A00D-12B9C543E2D4}" type="datetimeFigureOut">
              <a:rPr lang="en-US" smtClean="0"/>
              <a:t>1/8/19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6EFA-6792-C544-B2A8-CA1CD66E8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71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9B61-636B-8049-A00D-12B9C543E2D4}" type="datetimeFigureOut">
              <a:rPr lang="en-US" smtClean="0"/>
              <a:t>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6EFA-6792-C544-B2A8-CA1CD66E8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85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9B61-636B-8049-A00D-12B9C543E2D4}" type="datetimeFigureOut">
              <a:rPr lang="en-US" smtClean="0"/>
              <a:t>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86EFA-6792-C544-B2A8-CA1CD66E8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03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69B61-636B-8049-A00D-12B9C543E2D4}" type="datetimeFigureOut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86EFA-6792-C544-B2A8-CA1CD66E8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4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jupyter.readthedocs.io/en/latest/running.html#starting-the-notebook-server" TargetMode="External"/><Relationship Id="rId4" Type="http://schemas.openxmlformats.org/officeDocument/2006/relationships/image" Target="../media/image1.tiff"/><Relationship Id="rId5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anaconda.com/download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9720" y="2057400"/>
            <a:ext cx="9144000" cy="3200400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rgbClr val="0070C0"/>
                </a:solidFill>
              </a:rPr>
              <a:t>UW CSE 160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Section </a:t>
            </a:r>
            <a:r>
              <a:rPr lang="en-US" b="1" dirty="0"/>
              <a:t>1 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88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Command Line Intro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 smtClean="0"/>
              <a:t>Command </a:t>
            </a:r>
            <a:r>
              <a:rPr lang="en-US" dirty="0"/>
              <a:t>Prompt in Windows (</a:t>
            </a:r>
            <a:r>
              <a:rPr lang="en-US" dirty="0" err="1"/>
              <a:t>cmd</a:t>
            </a:r>
            <a:r>
              <a:rPr lang="en-US" dirty="0"/>
              <a:t>) </a:t>
            </a:r>
          </a:p>
          <a:p>
            <a:r>
              <a:rPr lang="en-US" dirty="0" smtClean="0"/>
              <a:t>Terminal </a:t>
            </a:r>
            <a:r>
              <a:rPr lang="en-US" dirty="0"/>
              <a:t>in Mac/Linux </a:t>
            </a:r>
            <a:endParaRPr lang="en-US" dirty="0" smtClean="0"/>
          </a:p>
          <a:p>
            <a:endParaRPr lang="en-US" dirty="0">
              <a:effectLst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OBJECTIVES:</a:t>
            </a:r>
          </a:p>
          <a:p>
            <a:pPr>
              <a:buFont typeface="Arial" charset="0"/>
              <a:buChar char="•"/>
            </a:pPr>
            <a:r>
              <a:rPr lang="en-US" dirty="0"/>
              <a:t>Navigate file </a:t>
            </a:r>
            <a:r>
              <a:rPr lang="en-US" dirty="0" smtClean="0"/>
              <a:t>system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Run </a:t>
            </a:r>
            <a:r>
              <a:rPr lang="en-US" dirty="0"/>
              <a:t>Python (interactive and programs</a:t>
            </a:r>
            <a:r>
              <a:rPr lang="en-US" dirty="0" smtClean="0"/>
              <a:t>)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NOTE: </a:t>
            </a:r>
            <a:r>
              <a:rPr lang="en-US" dirty="0" smtClean="0"/>
              <a:t>It is possible to do most (all?) the classwork without using the command line much (beyond launching your notebooks page), however, at some point, this information is bound to come in handy </a:t>
            </a:r>
            <a:endParaRPr lang="en-US" dirty="0" smtClean="0">
              <a:effectLst/>
            </a:endParaRPr>
          </a:p>
          <a:p>
            <a:pPr>
              <a:buFont typeface="Arial" charset="0"/>
              <a:buChar char="•"/>
            </a:pP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548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915" y="0"/>
            <a:ext cx="9420645" cy="653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55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928" y="0"/>
            <a:ext cx="9416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62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379" y="0"/>
            <a:ext cx="10011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37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037" y="0"/>
            <a:ext cx="961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77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Python with Command Line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Starting </a:t>
            </a:r>
            <a:r>
              <a:rPr lang="en-US" dirty="0"/>
              <a:t>the Python interpreter (REPL): </a:t>
            </a:r>
            <a:r>
              <a:rPr lang="en-US" dirty="0" smtClean="0"/>
              <a:t>python </a:t>
            </a:r>
            <a:endParaRPr lang="en-US" dirty="0" smtClean="0">
              <a:effectLst/>
            </a:endParaRPr>
          </a:p>
          <a:p>
            <a:r>
              <a:rPr lang="en-US" dirty="0" smtClean="0"/>
              <a:t>How </a:t>
            </a:r>
            <a:r>
              <a:rPr lang="en-US" dirty="0"/>
              <a:t>to exit the interpreter: exit() </a:t>
            </a:r>
            <a:r>
              <a:rPr lang="en-US" dirty="0" err="1"/>
              <a:t>ctr</a:t>
            </a:r>
            <a:r>
              <a:rPr lang="en-US" dirty="0"/>
              <a:t>-D </a:t>
            </a:r>
            <a:endParaRPr lang="en-US" dirty="0" smtClean="0">
              <a:effectLst/>
            </a:endParaRPr>
          </a:p>
          <a:p>
            <a:pPr marL="241300" indent="-241300"/>
            <a:r>
              <a:rPr lang="en-US" dirty="0" smtClean="0"/>
              <a:t>Running </a:t>
            </a:r>
            <a:r>
              <a:rPr lang="en-US" dirty="0"/>
              <a:t>a python </a:t>
            </a:r>
            <a:r>
              <a:rPr lang="en-US" dirty="0" smtClean="0"/>
              <a:t>program:</a:t>
            </a:r>
          </a:p>
          <a:p>
            <a:pPr marL="860425" indent="0">
              <a:buNone/>
            </a:pPr>
            <a:r>
              <a:rPr lang="en-US" dirty="0" smtClean="0"/>
              <a:t>python </a:t>
            </a:r>
            <a:r>
              <a:rPr lang="en-US" dirty="0" err="1"/>
              <a:t>myprogram.py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python </a:t>
            </a:r>
            <a:r>
              <a:rPr lang="en-US" dirty="0" err="1"/>
              <a:t>myprogram.py</a:t>
            </a:r>
            <a:r>
              <a:rPr lang="en-US" dirty="0"/>
              <a:t> </a:t>
            </a:r>
            <a:r>
              <a:rPr lang="en-US" i="1" dirty="0"/>
              <a:t>argument1 argument2 </a:t>
            </a:r>
            <a:endParaRPr lang="en-US" dirty="0" smtClean="0">
              <a:effectLst/>
            </a:endParaRPr>
          </a:p>
          <a:p>
            <a:r>
              <a:rPr lang="en-US" dirty="0" smtClean="0"/>
              <a:t>The </a:t>
            </a:r>
            <a:r>
              <a:rPr lang="en-US" dirty="0"/>
              <a:t>operating system command shell/prompt is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i="1" dirty="0">
                <a:solidFill>
                  <a:srgbClr val="C00000"/>
                </a:solidFill>
              </a:rPr>
              <a:t>not </a:t>
            </a:r>
            <a:r>
              <a:rPr lang="en-US" dirty="0"/>
              <a:t>the same as the Python interpreter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653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900" b="1" dirty="0">
                <a:solidFill>
                  <a:srgbClr val="FF0000"/>
                </a:solidFill>
              </a:rPr>
              <a:t>Python Tips: Be Careful! 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 DON’T FORGET THE COLON!</a:t>
            </a:r>
          </a:p>
          <a:p>
            <a:endParaRPr lang="en-US" sz="4800" dirty="0"/>
          </a:p>
          <a:p>
            <a:r>
              <a:rPr lang="en-US" sz="4800" dirty="0" smtClean="0"/>
              <a:t> INDENTATION MATTERS!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57017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Loop Basics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sz="4000" dirty="0"/>
              <a:t>Use loops to reduce code repetition! </a:t>
            </a:r>
            <a:endParaRPr lang="en-US" sz="4000" dirty="0" smtClean="0"/>
          </a:p>
          <a:p>
            <a:r>
              <a:rPr lang="en-US" sz="4000" dirty="0" smtClean="0"/>
              <a:t>For </a:t>
            </a:r>
            <a:r>
              <a:rPr lang="en-US" sz="4000" dirty="0"/>
              <a:t>loop: </a:t>
            </a:r>
            <a:endParaRPr lang="en-US" sz="4000" dirty="0" smtClean="0"/>
          </a:p>
          <a:p>
            <a:endParaRPr lang="en-US" sz="4000" dirty="0">
              <a:effectLst/>
            </a:endParaRPr>
          </a:p>
          <a:p>
            <a:endParaRPr lang="en-US" sz="4000" dirty="0" smtClean="0"/>
          </a:p>
          <a:p>
            <a:r>
              <a:rPr lang="en-US" sz="4000" dirty="0" smtClean="0">
                <a:effectLst/>
              </a:rPr>
              <a:t>Example: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40" y="2965891"/>
            <a:ext cx="7178040" cy="1245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5098"/>
            <a:ext cx="12192000" cy="182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90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Range Basics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The built-in range() function can be used to quickly create sequential lists. </a:t>
            </a:r>
            <a:endParaRPr lang="en-US" sz="4000" dirty="0" smtClean="0">
              <a:effectLst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3164988"/>
            <a:ext cx="8366760" cy="36306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4609677"/>
            <a:ext cx="5295900" cy="18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59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Output: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921" y="1825625"/>
            <a:ext cx="812615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50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Plan for Today </a:t>
            </a:r>
            <a:endParaRPr lang="en-US" b="1" dirty="0" smtClean="0">
              <a:solidFill>
                <a:srgbClr val="0070C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</a:p>
          <a:p>
            <a:r>
              <a:rPr lang="en-US" dirty="0" smtClean="0"/>
              <a:t>Does </a:t>
            </a:r>
            <a:r>
              <a:rPr lang="en-US" dirty="0"/>
              <a:t>everyone have </a:t>
            </a:r>
            <a:r>
              <a:rPr lang="en-US" dirty="0" smtClean="0"/>
              <a:t>Python/</a:t>
            </a:r>
            <a:r>
              <a:rPr lang="en-US" dirty="0" err="1" smtClean="0"/>
              <a:t>Jupyter</a:t>
            </a:r>
            <a:r>
              <a:rPr lang="en-US" dirty="0" smtClean="0"/>
              <a:t> Notebook </a:t>
            </a:r>
            <a:r>
              <a:rPr lang="en-US" dirty="0"/>
              <a:t>installed and running? </a:t>
            </a:r>
            <a:r>
              <a:rPr lang="en-US" dirty="0" smtClean="0"/>
              <a:t> </a:t>
            </a:r>
          </a:p>
          <a:p>
            <a:r>
              <a:rPr lang="en-US" dirty="0" smtClean="0"/>
              <a:t>Navigating </a:t>
            </a:r>
            <a:r>
              <a:rPr lang="en-US" dirty="0"/>
              <a:t>around the Command </a:t>
            </a:r>
            <a:r>
              <a:rPr lang="en-US" dirty="0" smtClean="0"/>
              <a:t>Line</a:t>
            </a:r>
          </a:p>
          <a:p>
            <a:r>
              <a:rPr lang="en-US" dirty="0" smtClean="0"/>
              <a:t>Quick intro to </a:t>
            </a:r>
            <a:r>
              <a:rPr lang="en-US" dirty="0" err="1" smtClean="0"/>
              <a:t>Jupyter</a:t>
            </a:r>
            <a:r>
              <a:rPr lang="en-US" dirty="0" smtClean="0"/>
              <a:t> Notebooks</a:t>
            </a:r>
          </a:p>
          <a:p>
            <a:r>
              <a:rPr lang="en-US" dirty="0" smtClean="0"/>
              <a:t>Running </a:t>
            </a:r>
            <a:r>
              <a:rPr lang="en-US" dirty="0"/>
              <a:t>python programs from the command </a:t>
            </a:r>
            <a:r>
              <a:rPr lang="en-US" dirty="0" smtClean="0"/>
              <a:t>line</a:t>
            </a:r>
          </a:p>
          <a:p>
            <a:r>
              <a:rPr lang="en-US" dirty="0" smtClean="0"/>
              <a:t>For </a:t>
            </a:r>
            <a:r>
              <a:rPr lang="en-US" dirty="0"/>
              <a:t>loops &amp; range </a:t>
            </a:r>
            <a:r>
              <a:rPr lang="en-US" dirty="0" smtClean="0"/>
              <a:t>review</a:t>
            </a:r>
          </a:p>
          <a:p>
            <a:r>
              <a:rPr lang="en-US" dirty="0" smtClean="0"/>
              <a:t>Practice </a:t>
            </a:r>
            <a:r>
              <a:rPr lang="en-US" dirty="0"/>
              <a:t>Problems!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330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Now it’s time to team up!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Find partners! Group can be 2-4 people. </a:t>
            </a:r>
            <a:endParaRPr lang="en-US" sz="4000" dirty="0" smtClean="0">
              <a:effectLst/>
            </a:endParaRPr>
          </a:p>
          <a:p>
            <a:r>
              <a:rPr lang="en-US" sz="4000" dirty="0" smtClean="0"/>
              <a:t>Try </a:t>
            </a:r>
            <a:r>
              <a:rPr lang="en-US" sz="4000" dirty="0"/>
              <a:t>to share as much as possible about what you are thinking with your teammates! </a:t>
            </a:r>
            <a:endParaRPr lang="en-US" sz="4000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54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Exercise: Sum consecutive numbers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6615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Format: </a:t>
            </a:r>
            <a:endParaRPr lang="en-US" b="1" dirty="0" smtClean="0"/>
          </a:p>
          <a:p>
            <a:pPr marL="920750" indent="0">
              <a:buNone/>
            </a:pPr>
            <a:r>
              <a:rPr lang="en-US" dirty="0" smtClean="0"/>
              <a:t>1 </a:t>
            </a:r>
            <a:endParaRPr lang="en-US" dirty="0" smtClean="0">
              <a:effectLst/>
            </a:endParaRPr>
          </a:p>
          <a:p>
            <a:pPr marL="920750" indent="0">
              <a:buNone/>
            </a:pPr>
            <a:r>
              <a:rPr lang="en-US" dirty="0"/>
              <a:t>2</a:t>
            </a:r>
            <a:br>
              <a:rPr lang="en-US" dirty="0"/>
            </a:br>
            <a:r>
              <a:rPr lang="en-US" dirty="0"/>
              <a:t>...</a:t>
            </a:r>
            <a:br>
              <a:rPr lang="en-US" dirty="0"/>
            </a:br>
            <a:r>
              <a:rPr lang="en-US" dirty="0"/>
              <a:t>10</a:t>
            </a:r>
            <a:br>
              <a:rPr lang="en-US" dirty="0"/>
            </a:br>
            <a:r>
              <a:rPr lang="en-US" dirty="0"/>
              <a:t>sum: 55 </a:t>
            </a:r>
            <a:endParaRPr lang="en-US" dirty="0" smtClean="0">
              <a:effectLst/>
            </a:endParaRPr>
          </a:p>
          <a:p>
            <a:r>
              <a:rPr lang="en-US" b="1" dirty="0" smtClean="0"/>
              <a:t>Requirements</a:t>
            </a:r>
            <a:endParaRPr lang="en-US" dirty="0"/>
          </a:p>
          <a:p>
            <a:pPr marL="0" indent="635000">
              <a:buNone/>
            </a:pPr>
            <a:r>
              <a:rPr lang="en-US" dirty="0" smtClean="0"/>
              <a:t>Use a for loop, range, and only one print statement outside the loop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Hints:</a:t>
            </a:r>
            <a:endParaRPr lang="en-US" dirty="0" smtClean="0"/>
          </a:p>
          <a:p>
            <a:pPr marL="573088" indent="0">
              <a:buNone/>
            </a:pPr>
            <a:r>
              <a:rPr lang="en-US" dirty="0" smtClean="0"/>
              <a:t>Careful </a:t>
            </a:r>
            <a:r>
              <a:rPr lang="en-US" dirty="0"/>
              <a:t>about the conversion between number and string </a:t>
            </a:r>
          </a:p>
          <a:p>
            <a:pPr marL="573088" indent="0">
              <a:buNone/>
            </a:pPr>
            <a:r>
              <a:rPr lang="en-US" dirty="0" smtClean="0"/>
              <a:t>Use </a:t>
            </a:r>
            <a:r>
              <a:rPr lang="en-US" dirty="0" err="1"/>
              <a:t>str</a:t>
            </a:r>
            <a:r>
              <a:rPr lang="en-US" dirty="0"/>
              <a:t>(some number)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305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Solution: Sum consecutive numbers </a:t>
            </a:r>
            <a:endParaRPr lang="en-US" b="1" dirty="0">
              <a:solidFill>
                <a:srgbClr val="0070C0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63420"/>
            <a:ext cx="96012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24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Today’s takeaway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Installing and Using </a:t>
            </a:r>
            <a:r>
              <a:rPr lang="en-US" dirty="0" smtClean="0"/>
              <a:t>Python and </a:t>
            </a:r>
            <a:r>
              <a:rPr lang="en-US" dirty="0" err="1" smtClean="0"/>
              <a:t>Jupyter</a:t>
            </a:r>
            <a:r>
              <a:rPr lang="en-US" dirty="0" smtClean="0"/>
              <a:t> Notebooks</a:t>
            </a:r>
          </a:p>
          <a:p>
            <a:r>
              <a:rPr lang="en-US" dirty="0" smtClean="0"/>
              <a:t>Command </a:t>
            </a:r>
            <a:r>
              <a:rPr lang="en-US" dirty="0"/>
              <a:t>line </a:t>
            </a:r>
            <a:r>
              <a:rPr lang="en-US" dirty="0" smtClean="0"/>
              <a:t>environment</a:t>
            </a:r>
          </a:p>
          <a:p>
            <a:r>
              <a:rPr lang="en-US" dirty="0" smtClean="0"/>
              <a:t>Expressions</a:t>
            </a:r>
            <a:r>
              <a:rPr lang="en-US" dirty="0"/>
              <a:t>, Variables and Print </a:t>
            </a:r>
          </a:p>
          <a:p>
            <a:r>
              <a:rPr lang="en-US" dirty="0" smtClean="0"/>
              <a:t>Loops </a:t>
            </a:r>
            <a:r>
              <a:rPr lang="en-US" dirty="0"/>
              <a:t>and Range </a:t>
            </a:r>
            <a:endParaRPr lang="en-US" dirty="0" smtClean="0">
              <a:effectLst/>
            </a:endParaRPr>
          </a:p>
          <a:p>
            <a:endParaRPr lang="en-US" dirty="0"/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C00000"/>
                </a:solidFill>
              </a:rPr>
              <a:t>GO </a:t>
            </a:r>
            <a:r>
              <a:rPr lang="en-US" sz="3600" b="1" dirty="0">
                <a:solidFill>
                  <a:srgbClr val="C00000"/>
                </a:solidFill>
              </a:rPr>
              <a:t>TO OFFICE HOURS IF YOU NEED MORE HELP GETTING UP AND RUNNING OR WITH HW #1! </a:t>
            </a:r>
            <a:endParaRPr lang="en-US" sz="3600" b="1" dirty="0" smtClean="0">
              <a:solidFill>
                <a:srgbClr val="C00000"/>
              </a:solidFill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850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Icebreakers/Intros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Name</a:t>
            </a:r>
          </a:p>
          <a:p>
            <a:r>
              <a:rPr lang="en-US" dirty="0" smtClean="0"/>
              <a:t>Year</a:t>
            </a:r>
          </a:p>
          <a:p>
            <a:r>
              <a:rPr lang="en-US" dirty="0" smtClean="0"/>
              <a:t>Major</a:t>
            </a:r>
          </a:p>
          <a:p>
            <a:r>
              <a:rPr lang="en-US" dirty="0" smtClean="0"/>
              <a:t>Lecture topic you might like to go over today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376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6575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Does everyone have python installed and working? 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230879"/>
            <a:ext cx="10515600" cy="2946083"/>
          </a:xfrm>
        </p:spPr>
        <p:txBody>
          <a:bodyPr/>
          <a:lstStyle/>
          <a:p>
            <a:r>
              <a:rPr lang="en-US" dirty="0" smtClean="0"/>
              <a:t>If not raise your hand and we will work on getting you set-up (neighbors can help!)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562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Intro to </a:t>
            </a:r>
            <a:r>
              <a:rPr lang="en-US" b="1" dirty="0" err="1" smtClean="0">
                <a:solidFill>
                  <a:srgbClr val="0070C0"/>
                </a:solidFill>
              </a:rPr>
              <a:t>Jupyter</a:t>
            </a:r>
            <a:r>
              <a:rPr lang="en-US" b="1" dirty="0" smtClean="0">
                <a:solidFill>
                  <a:srgbClr val="0070C0"/>
                </a:solidFill>
              </a:rPr>
              <a:t> Notebooks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5201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Once the </a:t>
            </a:r>
            <a:r>
              <a:rPr lang="en-US" dirty="0" smtClean="0">
                <a:hlinkClick r:id="rId2"/>
              </a:rPr>
              <a:t>Anaconda Distribution </a:t>
            </a:r>
            <a:r>
              <a:rPr lang="en-US" dirty="0" smtClean="0"/>
              <a:t>is downloaded, you should be set.</a:t>
            </a:r>
          </a:p>
          <a:p>
            <a:r>
              <a:rPr lang="en-US" dirty="0" smtClean="0"/>
              <a:t>To </a:t>
            </a:r>
            <a:r>
              <a:rPr lang="en-US" dirty="0" smtClean="0">
                <a:hlinkClick r:id="rId3"/>
              </a:rPr>
              <a:t>run the notebooks</a:t>
            </a:r>
            <a:r>
              <a:rPr lang="en-US" dirty="0" smtClean="0"/>
              <a:t>, open a terminal window.</a:t>
            </a:r>
          </a:p>
          <a:p>
            <a:pPr lvl="1"/>
            <a:r>
              <a:rPr lang="en-US" dirty="0" smtClean="0"/>
              <a:t>Mac: Can search in </a:t>
            </a:r>
            <a:r>
              <a:rPr lang="en-US" dirty="0" err="1" smtClean="0"/>
              <a:t>launchpad</a:t>
            </a:r>
            <a:endParaRPr lang="en-US" dirty="0" smtClean="0"/>
          </a:p>
          <a:p>
            <a:pPr lvl="1"/>
            <a:r>
              <a:rPr lang="en-US" dirty="0" smtClean="0"/>
              <a:t>Might be worth making a convenient link for yourself</a:t>
            </a:r>
          </a:p>
          <a:p>
            <a:r>
              <a:rPr lang="en-US" dirty="0" smtClean="0"/>
              <a:t>Type </a:t>
            </a:r>
            <a:r>
              <a:rPr lang="en-US" dirty="0" err="1" smtClean="0"/>
              <a:t>jupyter</a:t>
            </a:r>
            <a:r>
              <a:rPr lang="en-US" dirty="0" smtClean="0"/>
              <a:t> notebook at the prompt in the terminal window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" y="4158314"/>
            <a:ext cx="10774680" cy="1727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1640" y="4519318"/>
            <a:ext cx="3754120" cy="197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Now what happens?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9720"/>
            <a:ext cx="6614160" cy="5137271"/>
          </a:xfrm>
        </p:spPr>
        <p:txBody>
          <a:bodyPr>
            <a:normAutofit/>
          </a:bodyPr>
          <a:lstStyle/>
          <a:p>
            <a:r>
              <a:rPr lang="en-US" dirty="0" smtClean="0"/>
              <a:t>Some text (similar to below) will appear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 new window will open</a:t>
            </a:r>
          </a:p>
          <a:p>
            <a:r>
              <a:rPr lang="en-US" dirty="0" smtClean="0"/>
              <a:t>It has the following URL: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C00000"/>
                </a:solidFill>
              </a:rPr>
              <a:t>http://localhost:8888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It typically by default stores </a:t>
            </a:r>
          </a:p>
          <a:p>
            <a:pPr marL="0" indent="0">
              <a:buNone/>
            </a:pPr>
            <a:r>
              <a:rPr lang="en-US" dirty="0" smtClean="0"/>
              <a:t>files in your home directory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5465"/>
            <a:ext cx="12192000" cy="1861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080" y="3124200"/>
            <a:ext cx="6366716" cy="358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52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Opening a NEW notebook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smtClean="0">
                <a:sym typeface="Wingdings"/>
              </a:rPr>
              <a:t> Python 3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6544467" y="1177575"/>
            <a:ext cx="5829300" cy="4671291"/>
            <a:chOff x="6463344" y="1413394"/>
            <a:chExt cx="5829300" cy="467129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3344" y="1413394"/>
              <a:ext cx="5829300" cy="4671291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8580120" y="1774017"/>
              <a:ext cx="3611880" cy="1156652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8393431" y="2966820"/>
              <a:ext cx="1431273" cy="631158"/>
            </a:xfrm>
            <a:prstGeom prst="roundRect">
              <a:avLst/>
            </a:prstGeom>
            <a:solidFill>
              <a:srgbClr val="FFFF00">
                <a:alpha val="25000"/>
              </a:srgb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08" y="2589330"/>
            <a:ext cx="7084026" cy="398644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096000" y="3513221"/>
            <a:ext cx="1036320" cy="40185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urved Connector 24"/>
          <p:cNvCxnSpPr/>
          <p:nvPr/>
        </p:nvCxnSpPr>
        <p:spPr>
          <a:xfrm flipV="1">
            <a:off x="6383334" y="2116524"/>
            <a:ext cx="2091220" cy="1396696"/>
          </a:xfrm>
          <a:prstGeom prst="curvedConnector3">
            <a:avLst>
              <a:gd name="adj1" fmla="val -28246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014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RENAME your notebook!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Double click on the current title (“Untitled1”)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60" y="2879486"/>
            <a:ext cx="9387840" cy="274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26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Your notebook </a:t>
            </a:r>
            <a:r>
              <a:rPr lang="mr-IN" b="1" dirty="0" smtClean="0">
                <a:solidFill>
                  <a:srgbClr val="0070C0"/>
                </a:solidFill>
              </a:rPr>
              <a:t>…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64735"/>
          </a:xfrm>
        </p:spPr>
        <p:txBody>
          <a:bodyPr/>
          <a:lstStyle/>
          <a:p>
            <a:r>
              <a:rPr lang="en-US" dirty="0" smtClean="0"/>
              <a:t>Has CODE cells (default type) where you can write python code</a:t>
            </a:r>
          </a:p>
          <a:p>
            <a:r>
              <a:rPr lang="en-US" dirty="0" smtClean="0"/>
              <a:t>RUN code cells by:</a:t>
            </a:r>
          </a:p>
          <a:p>
            <a:pPr lvl="1"/>
            <a:r>
              <a:rPr lang="en-US" dirty="0" smtClean="0"/>
              <a:t>Clicking the little run arrow at the top of the page</a:t>
            </a:r>
          </a:p>
          <a:p>
            <a:pPr lvl="1"/>
            <a:r>
              <a:rPr lang="en-US" dirty="0" smtClean="0"/>
              <a:t>Shift-Enter, Control-Enter, Alt-Enter (try them out!)</a:t>
            </a:r>
          </a:p>
          <a:p>
            <a:r>
              <a:rPr lang="en-US" dirty="0" smtClean="0"/>
              <a:t>You also can change a cell type to MARKDOWN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See </a:t>
            </a:r>
            <a:r>
              <a:rPr lang="en-US" dirty="0" err="1" smtClean="0"/>
              <a:t>Jupyter</a:t>
            </a:r>
            <a:r>
              <a:rPr lang="en-US" dirty="0" smtClean="0"/>
              <a:t> </a:t>
            </a:r>
            <a:r>
              <a:rPr lang="en-US" dirty="0" err="1" smtClean="0"/>
              <a:t>Cheatsheet</a:t>
            </a:r>
            <a:r>
              <a:rPr lang="en-US" dirty="0" smtClean="0"/>
              <a:t> for more useful tips!</a:t>
            </a:r>
          </a:p>
          <a:p>
            <a:pPr lvl="2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920" y="2245360"/>
            <a:ext cx="1524000" cy="111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080" y="4193137"/>
            <a:ext cx="8940701" cy="162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85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474</Words>
  <Application>Microsoft Macintosh PowerPoint</Application>
  <PresentationFormat>Widescreen</PresentationFormat>
  <Paragraphs>96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</vt:lpstr>
      <vt:lpstr>Calibri Light</vt:lpstr>
      <vt:lpstr>Mangal</vt:lpstr>
      <vt:lpstr>Wingdings</vt:lpstr>
      <vt:lpstr>Arial</vt:lpstr>
      <vt:lpstr>Office Theme</vt:lpstr>
      <vt:lpstr>UW CSE 160  Section 1  </vt:lpstr>
      <vt:lpstr>Plan for Today </vt:lpstr>
      <vt:lpstr>Icebreakers/Intros</vt:lpstr>
      <vt:lpstr>Does everyone have python installed and working?  </vt:lpstr>
      <vt:lpstr>Intro to Jupyter Notebooks</vt:lpstr>
      <vt:lpstr>Now what happens?</vt:lpstr>
      <vt:lpstr>Opening a NEW notebook</vt:lpstr>
      <vt:lpstr>RENAME your notebook!</vt:lpstr>
      <vt:lpstr>Your notebook …</vt:lpstr>
      <vt:lpstr>Command Line Intro</vt:lpstr>
      <vt:lpstr>PowerPoint Presentation</vt:lpstr>
      <vt:lpstr>PowerPoint Presentation</vt:lpstr>
      <vt:lpstr>PowerPoint Presentation</vt:lpstr>
      <vt:lpstr>PowerPoint Presentation</vt:lpstr>
      <vt:lpstr>Python with Command Line</vt:lpstr>
      <vt:lpstr>Python Tips: Be Careful!  </vt:lpstr>
      <vt:lpstr>Loop Basics</vt:lpstr>
      <vt:lpstr>Range Basics</vt:lpstr>
      <vt:lpstr>Output:</vt:lpstr>
      <vt:lpstr>Now it’s time to team up! </vt:lpstr>
      <vt:lpstr>Exercise: Sum consecutive numbers </vt:lpstr>
      <vt:lpstr>Solution: Sum consecutive numbers </vt:lpstr>
      <vt:lpstr>Today’s takeaway 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UW CSE 160  Section 1  </dc:title>
  <dc:creator>Microsoft Office User</dc:creator>
  <cp:lastModifiedBy>Microsoft Office User</cp:lastModifiedBy>
  <cp:revision>13</cp:revision>
  <dcterms:created xsi:type="dcterms:W3CDTF">2019-01-08T16:27:50Z</dcterms:created>
  <dcterms:modified xsi:type="dcterms:W3CDTF">2019-01-09T03:40:37Z</dcterms:modified>
</cp:coreProperties>
</file>