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9" r:id="rId6"/>
    <p:sldId id="259" r:id="rId7"/>
    <p:sldId id="265" r:id="rId8"/>
    <p:sldId id="266" r:id="rId9"/>
    <p:sldId id="267" r:id="rId10"/>
    <p:sldId id="270" r:id="rId11"/>
    <p:sldId id="260" r:id="rId12"/>
  </p:sldIdLst>
  <p:sldSz cx="9144000" cy="6858000" type="screen4x3"/>
  <p:notesSz cx="69977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83" d="100"/>
          <a:sy n="83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tags" Target="../tags/tag15.xml"/><Relationship Id="rId12" Type="http://schemas.openxmlformats.org/officeDocument/2006/relationships/tags" Target="../tags/tag16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.xml"/><Relationship Id="rId15" Type="http://schemas.openxmlformats.org/officeDocument/2006/relationships/hyperlink" Target="http://docs.python.org/2/library/stdtypes.html#set" TargetMode="External"/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tags" Target="../tags/tag11.xml"/><Relationship Id="rId8" Type="http://schemas.openxmlformats.org/officeDocument/2006/relationships/tags" Target="../tags/tag12.xml"/><Relationship Id="rId9" Type="http://schemas.openxmlformats.org/officeDocument/2006/relationships/tags" Target="../tags/tag13.xml"/><Relationship Id="rId10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7" Type="http://schemas.openxmlformats.org/officeDocument/2006/relationships/hyperlink" Target="https://goo.gl/Q4Rdv1" TargetMode="Externa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 smtClean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docs.python.org/2/library/stdtypes.html#set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Note: Cannot </a:t>
            </a:r>
            <a:r>
              <a:rPr lang="en-US" dirty="0">
                <a:cs typeface="Courier New" pitchFamily="49" charset="0"/>
              </a:rPr>
              <a:t>use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</a:t>
            </a:r>
            <a:r>
              <a:rPr lang="en-US" dirty="0" smtClean="0">
                <a:cs typeface="Courier New" pitchFamily="49" charset="0"/>
              </a:rPr>
              <a:t> to express empty </a:t>
            </a:r>
            <a:r>
              <a:rPr lang="en-US" dirty="0">
                <a:cs typeface="Courier New" pitchFamily="49" charset="0"/>
              </a:rPr>
              <a:t>set: </a:t>
            </a:r>
            <a:r>
              <a:rPr lang="en-US" dirty="0" smtClean="0">
                <a:cs typeface="Courier New" pitchFamily="49" charset="0"/>
              </a:rPr>
              <a:t>it means </a:t>
            </a:r>
            <a:r>
              <a:rPr lang="en-US" dirty="0">
                <a:cs typeface="Courier New" pitchFamily="49" charset="0"/>
              </a:rPr>
              <a:t>something else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 smtClean="0"/>
              <a:t>list: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[] ) # or set( 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Python always </a:t>
            </a:r>
            <a:r>
              <a:rPr lang="en-US" b="1" u="sng" dirty="0">
                <a:solidFill>
                  <a:srgbClr val="FF0000"/>
                </a:solidFill>
              </a:rPr>
              <a:t>prints</a:t>
            </a:r>
            <a:r>
              <a:rPr lang="en-US" dirty="0">
                <a:solidFill>
                  <a:srgbClr val="FF0000"/>
                </a:solidFill>
              </a:rPr>
              <a:t> using this </a:t>
            </a:r>
            <a:r>
              <a:rPr lang="en-US" dirty="0" smtClean="0">
                <a:solidFill>
                  <a:srgbClr val="FF0000"/>
                </a:solidFill>
              </a:rPr>
              <a:t>syntax above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</a:t>
            </a:r>
            <a:r>
              <a:rPr lang="en-US" dirty="0" smtClean="0"/>
              <a:t>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Remove and return an arbitrary element </a:t>
            </a:r>
            <a:r>
              <a:rPr lang="en-US" dirty="0"/>
              <a:t>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 smtClean="0"/>
              <a:t>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1,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z – y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set(z)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sz="7200" dirty="0" smtClean="0"/>
              <a:t>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list2: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out1 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558ED5"/>
                </a:solidFill>
              </a:rPr>
              <a:t># Aside: We will learn about list comprehensions later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558ED5"/>
                </a:solidFill>
              </a:rPr>
              <a:t>out1 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[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 smtClean="0">
                <a:solidFill>
                  <a:srgbClr val="FF0000"/>
                </a:solidFill>
              </a:rPr>
              <a:t>set1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set1 &amp;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</a:t>
            </a:r>
            <a:r>
              <a:rPr lang="en-US" dirty="0" smtClean="0"/>
              <a:t>write with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 (without duplicates):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out2 = </a:t>
            </a:r>
            <a:r>
              <a:rPr lang="en-US" sz="2400" dirty="0" smtClean="0">
                <a:solidFill>
                  <a:srgbClr val="558ED5"/>
                </a:solidFill>
              </a:rPr>
              <a:t>list(list1)		# make a copy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</a:t>
            </a:r>
            <a:r>
              <a:rPr lang="en-US" sz="2400" dirty="0" smtClean="0">
                <a:solidFill>
                  <a:srgbClr val="558ED5"/>
                </a:solidFill>
              </a:rPr>
              <a:t>list2</a:t>
            </a:r>
            <a:r>
              <a:rPr lang="en-US" sz="2400" dirty="0">
                <a:solidFill>
                  <a:srgbClr val="558ED5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  </a:t>
            </a:r>
            <a:r>
              <a:rPr lang="en-US" sz="2400" dirty="0">
                <a:solidFill>
                  <a:srgbClr val="558ED5"/>
                </a:solidFill>
              </a:rPr>
              <a:t>if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</a:t>
            </a:r>
            <a:r>
              <a:rPr lang="en-US" sz="2400" dirty="0" smtClean="0">
                <a:solidFill>
                  <a:srgbClr val="558ED5"/>
                </a:solidFill>
              </a:rPr>
              <a:t>list1:	# don’t append elements already in out2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  </a:t>
            </a:r>
            <a:r>
              <a:rPr lang="en-US" sz="2400" dirty="0" smtClean="0">
                <a:solidFill>
                  <a:srgbClr val="558ED5"/>
                </a:solidFill>
              </a:rPr>
              <a:t>     </a:t>
            </a:r>
            <a:r>
              <a:rPr lang="en-US" sz="2400" dirty="0">
                <a:solidFill>
                  <a:srgbClr val="558ED5"/>
                </a:solidFill>
              </a:rPr>
              <a:t>out2.append(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out2 </a:t>
            </a:r>
            <a:r>
              <a:rPr lang="en-US" sz="2000" dirty="0">
                <a:solidFill>
                  <a:srgbClr val="558ED5"/>
                </a:solidFill>
              </a:rPr>
              <a:t>= list1+list2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58ED5"/>
                </a:solidFill>
              </a:rPr>
              <a:t>for </a:t>
            </a:r>
            <a:r>
              <a:rPr lang="en-US" sz="2000" dirty="0" err="1">
                <a:solidFill>
                  <a:srgbClr val="558ED5"/>
                </a:solidFill>
              </a:rPr>
              <a:t>i</a:t>
            </a:r>
            <a:r>
              <a:rPr lang="en-US" sz="2000" dirty="0">
                <a:solidFill>
                  <a:srgbClr val="558ED5"/>
                </a:solidFill>
              </a:rPr>
              <a:t> in </a:t>
            </a:r>
            <a:r>
              <a:rPr lang="en-US" sz="2000" dirty="0" smtClean="0">
                <a:solidFill>
                  <a:srgbClr val="558ED5"/>
                </a:solidFill>
              </a:rPr>
              <a:t>out1:                  # out1 = common elements in both lists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    out2.remove(</a:t>
            </a:r>
            <a:r>
              <a:rPr lang="en-US" sz="2000" dirty="0" err="1" smtClean="0">
                <a:solidFill>
                  <a:srgbClr val="558ED5"/>
                </a:solidFill>
              </a:rPr>
              <a:t>i</a:t>
            </a:r>
            <a:r>
              <a:rPr lang="en-US" sz="2000" dirty="0" smtClean="0">
                <a:solidFill>
                  <a:srgbClr val="558ED5"/>
                </a:solidFill>
              </a:rPr>
              <a:t>)         # Remove common elements</a:t>
            </a:r>
            <a:endParaRPr lang="en-US" sz="20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set2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set1 |</a:t>
            </a:r>
            <a:r>
              <a:rPr lang="en-US" sz="2400" dirty="0" smtClean="0">
                <a:solidFill>
                  <a:srgbClr val="FF0000"/>
                </a:solidFill>
              </a:rPr>
              <a:t>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 smtClean="0">
                <a:solidFill>
                  <a:srgbClr val="000000"/>
                </a:solidFill>
              </a:rPr>
              <a:t>not</a:t>
            </a:r>
            <a:r>
              <a:rPr lang="en-US" sz="2500" b="1" dirty="0" smtClean="0">
                <a:solidFill>
                  <a:srgbClr val="000000"/>
                </a:solidFill>
              </a:rPr>
              <a:t> in both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500" dirty="0" smtClean="0">
                <a:solidFill>
                  <a:srgbClr val="558ED5"/>
                </a:solidFill>
              </a:rPr>
              <a:t>out3 </a:t>
            </a:r>
            <a:r>
              <a:rPr lang="en-US" sz="2500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for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in list1+list2: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</a:t>
            </a:r>
            <a:r>
              <a:rPr lang="en-US" sz="2500" dirty="0" smtClean="0">
                <a:solidFill>
                  <a:srgbClr val="558ED5"/>
                </a:solidFill>
              </a:rPr>
              <a:t>   </a:t>
            </a:r>
            <a:r>
              <a:rPr lang="en-US" sz="2500" dirty="0">
                <a:solidFill>
                  <a:srgbClr val="558ED5"/>
                </a:solidFill>
              </a:rPr>
              <a:t>if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list1 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  </a:t>
            </a:r>
            <a:r>
              <a:rPr lang="en-US" sz="2500" dirty="0" smtClean="0">
                <a:solidFill>
                  <a:srgbClr val="558ED5"/>
                </a:solidFill>
              </a:rPr>
              <a:t>     </a:t>
            </a:r>
            <a:r>
              <a:rPr lang="en-US" sz="2500" dirty="0">
                <a:solidFill>
                  <a:srgbClr val="558ED5"/>
                </a:solidFill>
              </a:rPr>
              <a:t>out3.append(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 smtClean="0">
                <a:solidFill>
                  <a:srgbClr val="558ED5"/>
                </a:solidFill>
              </a:rPr>
              <a:t>)</a:t>
            </a:r>
            <a:endParaRPr lang="en-US" sz="25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</a:t>
            </a:r>
            <a:r>
              <a:rPr lang="en-US" sz="2500" dirty="0">
                <a:solidFill>
                  <a:srgbClr val="000000"/>
                </a:solidFill>
              </a:rPr>
              <a:t>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rgbClr val="FF0000"/>
                </a:solidFill>
              </a:rPr>
              <a:t>set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802</Words>
  <Application>Microsoft Macintosh PowerPoint</Application>
  <PresentationFormat>On-screen Show (4:3)</PresentationFormat>
  <Paragraphs>157</Paragraphs>
  <Slides>11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Courier New</vt:lpstr>
      <vt:lpstr>Symbol</vt:lpstr>
      <vt:lpstr>Wingdings</vt:lpstr>
      <vt:lpstr>Arial</vt:lpstr>
      <vt:lpstr>Office Theme</vt:lpstr>
      <vt:lpstr>Sets</vt:lpstr>
      <vt:lpstr>Sets</vt:lpstr>
      <vt:lpstr>Two ways to create a set</vt:lpstr>
      <vt:lpstr>Set operations</vt:lpstr>
      <vt:lpstr>Modifying a set</vt:lpstr>
      <vt:lpstr>Practice with sets</vt:lpstr>
      <vt:lpstr>List vs. set operations (1)</vt:lpstr>
      <vt:lpstr>List vs. set operations(2)</vt:lpstr>
      <vt:lpstr>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Microsoft Office User</cp:lastModifiedBy>
  <cp:revision>60</cp:revision>
  <cp:lastPrinted>2015-04-11T01:13:11Z</cp:lastPrinted>
  <dcterms:created xsi:type="dcterms:W3CDTF">2012-11-24T16:40:42Z</dcterms:created>
  <dcterms:modified xsi:type="dcterms:W3CDTF">2018-12-30T18:25:58Z</dcterms:modified>
</cp:coreProperties>
</file>