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3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4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5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13" r:id="rId3"/>
    <p:sldId id="311" r:id="rId4"/>
    <p:sldId id="312" r:id="rId5"/>
    <p:sldId id="284" r:id="rId6"/>
    <p:sldId id="314" r:id="rId7"/>
    <p:sldId id="285" r:id="rId8"/>
    <p:sldId id="315" r:id="rId9"/>
    <p:sldId id="316" r:id="rId10"/>
    <p:sldId id="290" r:id="rId11"/>
    <p:sldId id="318" r:id="rId12"/>
    <p:sldId id="299" r:id="rId13"/>
    <p:sldId id="289" r:id="rId14"/>
    <p:sldId id="319" r:id="rId15"/>
    <p:sldId id="296" r:id="rId16"/>
    <p:sldId id="320" r:id="rId17"/>
    <p:sldId id="322" r:id="rId18"/>
    <p:sldId id="298" r:id="rId19"/>
    <p:sldId id="321" r:id="rId20"/>
    <p:sldId id="305" r:id="rId21"/>
    <p:sldId id="300" r:id="rId22"/>
    <p:sldId id="309" r:id="rId23"/>
    <p:sldId id="301" r:id="rId24"/>
    <p:sldId id="308" r:id="rId25"/>
    <p:sldId id="306" r:id="rId26"/>
    <p:sldId id="307" r:id="rId27"/>
    <p:sldId id="317" r:id="rId28"/>
    <p:sldId id="323" r:id="rId29"/>
    <p:sldId id="324" r:id="rId30"/>
  </p:sldIdLst>
  <p:sldSz cx="9144000" cy="6858000" type="screen4x3"/>
  <p:notesSz cx="7010400" cy="92964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2569" autoAdjust="0"/>
  </p:normalViewPr>
  <p:slideViewPr>
    <p:cSldViewPr>
      <p:cViewPr varScale="1">
        <p:scale>
          <a:sx n="71" d="100"/>
          <a:sy n="71" d="100"/>
        </p:scale>
        <p:origin x="137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6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&gt;&gt;&gt; a = [ 3, 1, 2*2, 1, 10/2, 10-1 ]</a:t>
            </a:r>
          </a:p>
          <a:p>
            <a:endParaRPr lang="pt-BR" dirty="0" smtClean="0"/>
          </a:p>
          <a:p>
            <a:r>
              <a:rPr lang="pt-BR" dirty="0" smtClean="0"/>
              <a:t>&gt;&gt;&gt; a</a:t>
            </a:r>
          </a:p>
          <a:p>
            <a:r>
              <a:rPr lang="pt-BR" dirty="0" smtClean="0"/>
              <a:t>[3, 1, 4, 1, 5, 9]</a:t>
            </a:r>
          </a:p>
          <a:p>
            <a:endParaRPr lang="pt-BR" dirty="0" smtClean="0"/>
          </a:p>
          <a:p>
            <a:r>
              <a:rPr lang="pt-BR" dirty="0" smtClean="0"/>
              <a:t>&gt;&gt;&gt; b = [ 5, 3, 'hi' ]</a:t>
            </a:r>
          </a:p>
          <a:p>
            <a:endParaRPr lang="pt-BR" dirty="0" smtClean="0"/>
          </a:p>
          <a:p>
            <a:r>
              <a:rPr lang="pt-BR" dirty="0" smtClean="0"/>
              <a:t>&gt;&gt;&gt; b</a:t>
            </a:r>
          </a:p>
          <a:p>
            <a:r>
              <a:rPr lang="pt-BR" dirty="0" smtClean="0"/>
              <a:t>[5, 3, 'hi']</a:t>
            </a:r>
          </a:p>
          <a:p>
            <a:endParaRPr lang="pt-BR" dirty="0" smtClean="0"/>
          </a:p>
          <a:p>
            <a:r>
              <a:rPr lang="en-US" dirty="0" smtClean="0"/>
              <a:t>&gt;&gt;&gt; c = [4, 'a', a]</a:t>
            </a:r>
          </a:p>
          <a:p>
            <a:r>
              <a:rPr lang="en-US" dirty="0" smtClean="0"/>
              <a:t>&gt;&gt;&gt; c</a:t>
            </a:r>
          </a:p>
          <a:p>
            <a:r>
              <a:rPr lang="en-US" dirty="0" smtClean="0"/>
              <a:t>[4, 'a', [3, 1, 4, 1, 5, 9]]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have to memorize these.  I’m just listing them to familiarize</a:t>
            </a:r>
            <a:r>
              <a:rPr lang="en-US" baseline="0" dirty="0" smtClean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&gt;&gt;&gt; ["four", "score", "and", "seven", "years"][2]</a:t>
            </a:r>
          </a:p>
          <a:p>
            <a:r>
              <a:rPr lang="en-US" dirty="0" smtClean="0"/>
              <a:t>'and'</a:t>
            </a:r>
          </a:p>
          <a:p>
            <a:r>
              <a:rPr lang="en-US" dirty="0" smtClean="0"/>
              <a:t>&gt;&gt;&gt; ["four", "score", "and", "seven", "years"][0,2,3]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"&lt;pyshell#81&gt;", line 1, in &lt;module&gt;</a:t>
            </a:r>
          </a:p>
          <a:p>
            <a:r>
              <a:rPr lang="en-US" dirty="0" smtClean="0"/>
              <a:t>    ["four", "score", "and", "seven", "years"][0,2,3]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tuple</a:t>
            </a:r>
          </a:p>
          <a:p>
            <a:r>
              <a:rPr lang="en-US" dirty="0" smtClean="0"/>
              <a:t>&gt;&gt;&gt; ["four", "score", "and", "seven", "years"][[0,2,3]]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"&lt;pyshell#82&gt;", line 1, in &lt;module&gt;</a:t>
            </a:r>
          </a:p>
          <a:p>
            <a:r>
              <a:rPr lang="en-US" dirty="0" smtClean="0"/>
              <a:t>    ["four", "score", "and", "seven", "years"][[0,2,3]]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list</a:t>
            </a:r>
          </a:p>
          <a:p>
            <a:r>
              <a:rPr lang="en-US" dirty="0" smtClean="0"/>
              <a:t>&gt;&gt;&gt; [0,2,3][1]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&gt;&gt;&gt; ["four", "score", "and", "seven", "years"][[0,2,3][1]]</a:t>
            </a:r>
          </a:p>
          <a:p>
            <a:r>
              <a:rPr lang="en-US" dirty="0" smtClean="0"/>
              <a:t>'and'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4" Type="http://schemas.openxmlformats.org/officeDocument/2006/relationships/tags" Target="../tags/tag60.xml"/><Relationship Id="rId5" Type="http://schemas.openxmlformats.org/officeDocument/2006/relationships/tags" Target="../tags/tag61.xml"/><Relationship Id="rId6" Type="http://schemas.openxmlformats.org/officeDocument/2006/relationships/tags" Target="../tags/tag62.xml"/><Relationship Id="rId7" Type="http://schemas.openxmlformats.org/officeDocument/2006/relationships/tags" Target="../tags/tag63.xml"/><Relationship Id="rId8" Type="http://schemas.openxmlformats.org/officeDocument/2006/relationships/tags" Target="../tags/tag64.xml"/><Relationship Id="rId9" Type="http://schemas.openxmlformats.org/officeDocument/2006/relationships/tags" Target="../tags/tag65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2" Type="http://schemas.openxmlformats.org/officeDocument/2006/relationships/tags" Target="../tags/tag5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4" Type="http://schemas.openxmlformats.org/officeDocument/2006/relationships/tags" Target="../tags/tag69.xml"/><Relationship Id="rId5" Type="http://schemas.openxmlformats.org/officeDocument/2006/relationships/tags" Target="../tags/tag70.xml"/><Relationship Id="rId6" Type="http://schemas.openxmlformats.org/officeDocument/2006/relationships/tags" Target="../tags/tag71.xml"/><Relationship Id="rId7" Type="http://schemas.openxmlformats.org/officeDocument/2006/relationships/tags" Target="../tags/tag72.xml"/><Relationship Id="rId8" Type="http://schemas.openxmlformats.org/officeDocument/2006/relationships/slideLayout" Target="../slideLayouts/slideLayout2.xml"/><Relationship Id="rId9" Type="http://schemas.openxmlformats.org/officeDocument/2006/relationships/hyperlink" Target="https://goo.gl/GSrY59" TargetMode="External"/><Relationship Id="rId1" Type="http://schemas.openxmlformats.org/officeDocument/2006/relationships/tags" Target="../tags/tag66.xml"/><Relationship Id="rId2" Type="http://schemas.openxmlformats.org/officeDocument/2006/relationships/tags" Target="../tags/tag6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2" Type="http://schemas.openxmlformats.org/officeDocument/2006/relationships/tags" Target="../tags/tag74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3.xml"/><Relationship Id="rId1" Type="http://schemas.openxmlformats.org/officeDocument/2006/relationships/tags" Target="../tags/tag76.xml"/><Relationship Id="rId2" Type="http://schemas.openxmlformats.org/officeDocument/2006/relationships/tags" Target="../tags/tag77.xml"/><Relationship Id="rId3" Type="http://schemas.openxmlformats.org/officeDocument/2006/relationships/tags" Target="../tags/tag78.xml"/><Relationship Id="rId4" Type="http://schemas.openxmlformats.org/officeDocument/2006/relationships/tags" Target="../tags/tag79.xml"/><Relationship Id="rId5" Type="http://schemas.openxmlformats.org/officeDocument/2006/relationships/tags" Target="../tags/tag80.xml"/><Relationship Id="rId6" Type="http://schemas.openxmlformats.org/officeDocument/2006/relationships/tags" Target="../tags/tag81.xml"/><Relationship Id="rId7" Type="http://schemas.openxmlformats.org/officeDocument/2006/relationships/tags" Target="../tags/tag82.xml"/><Relationship Id="rId8" Type="http://schemas.openxmlformats.org/officeDocument/2006/relationships/tags" Target="../tags/tag83.xml"/><Relationship Id="rId9" Type="http://schemas.openxmlformats.org/officeDocument/2006/relationships/tags" Target="../tags/tag84.xml"/><Relationship Id="rId10" Type="http://schemas.openxmlformats.org/officeDocument/2006/relationships/tags" Target="../tags/tag8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86.xml"/><Relationship Id="rId2" Type="http://schemas.openxmlformats.org/officeDocument/2006/relationships/slideLayout" Target="../slideLayouts/slideLayout2.xml"/><Relationship Id="rId3" Type="http://schemas.openxmlformats.org/officeDocument/2006/relationships/hyperlink" Target="https://goo.gl/3bdKA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tags" Target="../tags/tag91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92.xml"/><Relationship Id="rId2" Type="http://schemas.openxmlformats.org/officeDocument/2006/relationships/tags" Target="../tags/tag9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95.xml"/><Relationship Id="rId2" Type="http://schemas.openxmlformats.org/officeDocument/2006/relationships/slideLayout" Target="../slideLayouts/slideLayout2.xml"/><Relationship Id="rId3" Type="http://schemas.openxmlformats.org/officeDocument/2006/relationships/hyperlink" Target="https://goo.gl/dkQGH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96.xml"/><Relationship Id="rId2" Type="http://schemas.openxmlformats.org/officeDocument/2006/relationships/tags" Target="../tags/tag9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0.xml"/><Relationship Id="rId2" Type="http://schemas.openxmlformats.org/officeDocument/2006/relationships/slideLayout" Target="../slideLayouts/slideLayout2.xml"/><Relationship Id="rId3" Type="http://schemas.openxmlformats.org/officeDocument/2006/relationships/hyperlink" Target="https://goo.gl/yhDRC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01.xml"/><Relationship Id="rId2" Type="http://schemas.openxmlformats.org/officeDocument/2006/relationships/tags" Target="../tags/tag10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4" Type="http://schemas.openxmlformats.org/officeDocument/2006/relationships/tags" Target="../tags/tag107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Hvpw8n" TargetMode="External"/><Relationship Id="rId1" Type="http://schemas.openxmlformats.org/officeDocument/2006/relationships/tags" Target="../tags/tag104.xml"/><Relationship Id="rId2" Type="http://schemas.openxmlformats.org/officeDocument/2006/relationships/tags" Target="../tags/tag10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4" Type="http://schemas.openxmlformats.org/officeDocument/2006/relationships/tags" Target="../tags/tag111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tthGmb" TargetMode="External"/><Relationship Id="rId1" Type="http://schemas.openxmlformats.org/officeDocument/2006/relationships/tags" Target="../tags/tag108.xml"/><Relationship Id="rId2" Type="http://schemas.openxmlformats.org/officeDocument/2006/relationships/tags" Target="../tags/tag10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<Relationship Id="rId1" Type="http://schemas.openxmlformats.org/officeDocument/2006/relationships/tags" Target="../tags/tag112.xml"/><Relationship Id="rId2" Type="http://schemas.openxmlformats.org/officeDocument/2006/relationships/tags" Target="../tags/tag1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.xml"/><Relationship Id="rId1" Type="http://schemas.openxmlformats.org/officeDocument/2006/relationships/tags" Target="../tags/tag115.xml"/><Relationship Id="rId2" Type="http://schemas.openxmlformats.org/officeDocument/2006/relationships/tags" Target="../tags/tag1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18.xml"/><Relationship Id="rId2" Type="http://schemas.openxmlformats.org/officeDocument/2006/relationships/tags" Target="../tags/tag1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MJ47eE" TargetMode="External"/><Relationship Id="rId1" Type="http://schemas.openxmlformats.org/officeDocument/2006/relationships/tags" Target="../tags/tag121.xml"/><Relationship Id="rId2" Type="http://schemas.openxmlformats.org/officeDocument/2006/relationships/tags" Target="../tags/tag1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4" Type="http://schemas.openxmlformats.org/officeDocument/2006/relationships/tags" Target="../tags/tag128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MJ47eE" TargetMode="External"/><Relationship Id="rId1" Type="http://schemas.openxmlformats.org/officeDocument/2006/relationships/tags" Target="../tags/tag125.xml"/><Relationship Id="rId2" Type="http://schemas.openxmlformats.org/officeDocument/2006/relationships/tags" Target="../tags/tag1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4" Type="http://schemas.openxmlformats.org/officeDocument/2006/relationships/tags" Target="../tags/tag132.xml"/><Relationship Id="rId5" Type="http://schemas.openxmlformats.org/officeDocument/2006/relationships/tags" Target="../tags/tag133.xml"/><Relationship Id="rId6" Type="http://schemas.openxmlformats.org/officeDocument/2006/relationships/tags" Target="../tags/tag134.xml"/><Relationship Id="rId7" Type="http://schemas.openxmlformats.org/officeDocument/2006/relationships/tags" Target="../tags/tag135.xml"/><Relationship Id="rId8" Type="http://schemas.openxmlformats.org/officeDocument/2006/relationships/tags" Target="../tags/tag136.xml"/><Relationship Id="rId9" Type="http://schemas.openxmlformats.org/officeDocument/2006/relationships/tags" Target="../tags/tag137.xml"/><Relationship Id="rId10" Type="http://schemas.openxmlformats.org/officeDocument/2006/relationships/tags" Target="../tags/tag138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129.xml"/><Relationship Id="rId2" Type="http://schemas.openxmlformats.org/officeDocument/2006/relationships/tags" Target="../tags/tag1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4" Type="http://schemas.openxmlformats.org/officeDocument/2006/relationships/tags" Target="../tags/tag14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6.xml"/><Relationship Id="rId7" Type="http://schemas.openxmlformats.org/officeDocument/2006/relationships/hyperlink" Target="https://goo.gl/XJSWS7" TargetMode="External"/><Relationship Id="rId1" Type="http://schemas.openxmlformats.org/officeDocument/2006/relationships/tags" Target="../tags/tag139.xml"/><Relationship Id="rId2" Type="http://schemas.openxmlformats.org/officeDocument/2006/relationships/tags" Target="../tags/tag1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slideLayout" Target="../slideLayouts/slideLayout2.xml"/><Relationship Id="rId7" Type="http://schemas.openxmlformats.org/officeDocument/2006/relationships/hyperlink" Target="https://goo.gl/gbJoFw" TargetMode="Externa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tags" Target="../tags/tag14.xml"/><Relationship Id="rId6" Type="http://schemas.openxmlformats.org/officeDocument/2006/relationships/tags" Target="../tags/tag15.xml"/><Relationship Id="rId7" Type="http://schemas.openxmlformats.org/officeDocument/2006/relationships/tags" Target="../tags/tag16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1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27.xml"/><Relationship Id="rId12" Type="http://schemas.openxmlformats.org/officeDocument/2006/relationships/tags" Target="../tags/tag28.xml"/><Relationship Id="rId13" Type="http://schemas.openxmlformats.org/officeDocument/2006/relationships/tags" Target="../tags/tag29.xml"/><Relationship Id="rId14" Type="http://schemas.openxmlformats.org/officeDocument/2006/relationships/tags" Target="../tags/tag30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2" Type="http://schemas.openxmlformats.org/officeDocument/2006/relationships/tags" Target="../tags/tag18.xml"/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tags" Target="../tags/tag21.xml"/><Relationship Id="rId6" Type="http://schemas.openxmlformats.org/officeDocument/2006/relationships/tags" Target="../tags/tag22.xml"/><Relationship Id="rId7" Type="http://schemas.openxmlformats.org/officeDocument/2006/relationships/tags" Target="../tags/tag23.xml"/><Relationship Id="rId8" Type="http://schemas.openxmlformats.org/officeDocument/2006/relationships/tags" Target="../tags/tag24.xml"/><Relationship Id="rId9" Type="http://schemas.openxmlformats.org/officeDocument/2006/relationships/tags" Target="../tags/tag25.xml"/><Relationship Id="rId10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.xml"/><Relationship Id="rId13" Type="http://schemas.openxmlformats.org/officeDocument/2006/relationships/hyperlink" Target="https://goo.gl/HfbjLx" TargetMode="External"/><Relationship Id="rId1" Type="http://schemas.openxmlformats.org/officeDocument/2006/relationships/tags" Target="../tags/tag31.xml"/><Relationship Id="rId2" Type="http://schemas.openxmlformats.org/officeDocument/2006/relationships/tags" Target="../tags/tag32.xml"/><Relationship Id="rId3" Type="http://schemas.openxmlformats.org/officeDocument/2006/relationships/tags" Target="../tags/tag33.xml"/><Relationship Id="rId4" Type="http://schemas.openxmlformats.org/officeDocument/2006/relationships/tags" Target="../tags/tag34.xml"/><Relationship Id="rId5" Type="http://schemas.openxmlformats.org/officeDocument/2006/relationships/tags" Target="../tags/tag35.xml"/><Relationship Id="rId6" Type="http://schemas.openxmlformats.org/officeDocument/2006/relationships/tags" Target="../tags/tag36.xml"/><Relationship Id="rId7" Type="http://schemas.openxmlformats.org/officeDocument/2006/relationships/tags" Target="../tags/tag37.xml"/><Relationship Id="rId8" Type="http://schemas.openxmlformats.org/officeDocument/2006/relationships/tags" Target="../tags/tag38.xml"/><Relationship Id="rId9" Type="http://schemas.openxmlformats.org/officeDocument/2006/relationships/tags" Target="../tags/tag39.xml"/><Relationship Id="rId10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4" Type="http://schemas.openxmlformats.org/officeDocument/2006/relationships/tags" Target="../tags/tag44.xml"/><Relationship Id="rId5" Type="http://schemas.openxmlformats.org/officeDocument/2006/relationships/tags" Target="../tags/tag45.xml"/><Relationship Id="rId6" Type="http://schemas.openxmlformats.org/officeDocument/2006/relationships/tags" Target="../tags/tag46.xml"/><Relationship Id="rId7" Type="http://schemas.openxmlformats.org/officeDocument/2006/relationships/tags" Target="../tags/tag47.xml"/><Relationship Id="rId8" Type="http://schemas.openxmlformats.org/officeDocument/2006/relationships/tags" Target="../tags/tag48.xml"/><Relationship Id="rId9" Type="http://schemas.openxmlformats.org/officeDocument/2006/relationships/tags" Target="../tags/tag49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4" Type="http://schemas.openxmlformats.org/officeDocument/2006/relationships/tags" Target="../tags/tag53.xml"/><Relationship Id="rId5" Type="http://schemas.openxmlformats.org/officeDocument/2006/relationships/tags" Target="../tags/tag54.xml"/><Relationship Id="rId6" Type="http://schemas.openxmlformats.org/officeDocument/2006/relationships/tags" Target="../tags/tag55.xml"/><Relationship Id="rId7" Type="http://schemas.openxmlformats.org/officeDocument/2006/relationships/tags" Target="../tags/tag56.xml"/><Relationship Id="rId8" Type="http://schemas.openxmlformats.org/officeDocument/2006/relationships/slideLayout" Target="../slideLayouts/slideLayout2.xml"/><Relationship Id="rId9" Type="http://schemas.openxmlformats.org/officeDocument/2006/relationships/hyperlink" Target="https://goo.gl/i3ZymR" TargetMode="External"/><Relationship Id="rId1" Type="http://schemas.openxmlformats.org/officeDocument/2006/relationships/tags" Target="../tags/tag50.xml"/><Relationship Id="rId2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>
                <a:solidFill>
                  <a:schemeClr val="tx1"/>
                </a:solidFill>
              </a:rPr>
              <a:t>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</a:p>
          <a:p>
            <a:r>
              <a:rPr lang="en-US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Find/lookup </a:t>
            </a:r>
            <a:r>
              <a:rPr lang="en-US" dirty="0"/>
              <a:t>in </a:t>
            </a:r>
            <a:r>
              <a:rPr lang="en-US" dirty="0" smtClean="0"/>
              <a:t>a list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 smtClean="0">
                <a:cs typeface="Courier New" pitchFamily="49" charset="0"/>
              </a:rPr>
              <a:t>Returns True if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cs typeface="Courier New" pitchFamily="49" charset="0"/>
              </a:rPr>
              <a:t> is </a:t>
            </a:r>
            <a:r>
              <a:rPr lang="en-US" sz="2800" dirty="0" smtClean="0">
                <a:cs typeface="Courier New" pitchFamily="49" charset="0"/>
              </a:rPr>
              <a:t>found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Return </a:t>
            </a:r>
            <a:r>
              <a:rPr lang="en-US" sz="2600" dirty="0"/>
              <a:t>the </a:t>
            </a:r>
            <a:r>
              <a:rPr lang="en-US" sz="2600" dirty="0" smtClean="0"/>
              <a:t>integer index </a:t>
            </a:r>
            <a:r>
              <a:rPr lang="en-US" sz="2600" dirty="0"/>
              <a:t>in the list of the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i="1" dirty="0" smtClean="0"/>
              <a:t>first </a:t>
            </a:r>
            <a:r>
              <a:rPr lang="en-US" sz="2600" i="1" dirty="0"/>
              <a:t>item </a:t>
            </a:r>
            <a:r>
              <a:rPr lang="en-US" sz="2600" dirty="0"/>
              <a:t>whose value is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.  </a:t>
            </a:r>
          </a:p>
          <a:p>
            <a:pPr lvl="2"/>
            <a:r>
              <a:rPr lang="en-US" sz="2600" dirty="0" smtClean="0"/>
              <a:t>It </a:t>
            </a:r>
            <a:r>
              <a:rPr lang="en-US" sz="2600" dirty="0"/>
              <a:t>is an error if there is no such item</a:t>
            </a:r>
            <a:r>
              <a:rPr lang="en-US" sz="2600" dirty="0" smtClean="0"/>
              <a:t>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 </a:t>
            </a:r>
            <a:r>
              <a:rPr lang="en-US" sz="2600" dirty="0"/>
              <a:t>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Querying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[3, 1, 4, 4, 5, 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(5 in a)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 in a)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(16)) 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Insertion</a:t>
            </a:r>
          </a:p>
          <a:p>
            <a:r>
              <a:rPr lang="en-US" sz="2400" dirty="0" smtClean="0"/>
              <a:t>Removal</a:t>
            </a:r>
          </a:p>
          <a:p>
            <a:r>
              <a:rPr lang="en-US" sz="2400" dirty="0" smtClean="0"/>
              <a:t>Replacement</a:t>
            </a:r>
          </a:p>
          <a:p>
            <a:r>
              <a:rPr lang="en-US" sz="2400" dirty="0" smtClean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 smtClean="0"/>
              <a:t>Extend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</a:t>
            </a:r>
            <a:r>
              <a:rPr lang="en-US" sz="2600" dirty="0" smtClean="0"/>
              <a:t>inserting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appending all the items in the argument </a:t>
            </a:r>
            <a:r>
              <a:rPr lang="en-US" sz="2600" dirty="0" smtClean="0"/>
              <a:t>list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600" dirty="0"/>
              <a:t> </a:t>
            </a:r>
            <a:r>
              <a:rPr lang="en-US" sz="2600" dirty="0" smtClean="0"/>
              <a:t>to the end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</a:t>
            </a:r>
            <a:r>
              <a:rPr lang="en-US" sz="2600" dirty="0" smtClean="0"/>
              <a:t>item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</a:t>
            </a:r>
            <a:r>
              <a:rPr lang="en-US" sz="2600" i="1" u="sng" dirty="0" smtClean="0"/>
              <a:t>before</a:t>
            </a:r>
            <a:r>
              <a:rPr lang="en-US" sz="2600" dirty="0" smtClean="0"/>
              <a:t> position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/>
              <a:t>.</a:t>
            </a:r>
            <a:endParaRPr lang="en-US" sz="2600" dirty="0"/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</a:t>
            </a:r>
            <a:r>
              <a:rPr lang="en-US" sz="2600" dirty="0" smtClean="0"/>
              <a:t>					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397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400" dirty="0" smtClean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</a:t>
            </a:r>
            <a:r>
              <a:rPr lang="en-US" sz="2400" dirty="0" smtClean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56918" y="1474123"/>
            <a:ext cx="1815050" cy="369332"/>
            <a:chOff x="6084039" y="2633365"/>
            <a:chExt cx="1815050" cy="369332"/>
          </a:xfrm>
        </p:grpSpPr>
        <p:sp>
          <p:nvSpPr>
            <p:cNvPr id="8" name="TextBox 7"/>
            <p:cNvSpPr txBox="1"/>
            <p:nvPr>
              <p:custDataLst>
                <p:tags r:id="rId5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8519" y="1126758"/>
            <a:ext cx="1810116" cy="394018"/>
            <a:chOff x="6085640" y="2286000"/>
            <a:chExt cx="1810116" cy="394018"/>
          </a:xfrm>
        </p:grpSpPr>
        <p:sp>
          <p:nvSpPr>
            <p:cNvPr id="15" name="TextBox 14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Insertion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7, 8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3.5)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first item from the list whose value is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/>
          </a:p>
          <a:p>
            <a:pPr lvl="1"/>
            <a:r>
              <a:rPr lang="en-US" sz="2600" dirty="0"/>
              <a:t>It is an error if there is no such </a:t>
            </a:r>
            <a:r>
              <a:rPr lang="en-US" sz="2600" dirty="0" smtClean="0"/>
              <a:t>item</a:t>
            </a:r>
          </a:p>
          <a:p>
            <a:pPr lvl="1"/>
            <a:r>
              <a:rPr lang="en-US" sz="2600" dirty="0" smtClean="0"/>
              <a:t>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item at the given position in the list, </a:t>
            </a:r>
            <a:r>
              <a:rPr lang="en-US" sz="2600" u="sng" dirty="0"/>
              <a:t>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Notation from </a:t>
            </a:r>
            <a:r>
              <a:rPr lang="en-US" sz="1600" dirty="0">
                <a:solidFill>
                  <a:schemeClr val="tx1"/>
                </a:solidFill>
              </a:rPr>
              <a:t>the Python Library </a:t>
            </a:r>
            <a:r>
              <a:rPr lang="en-US" sz="1600" dirty="0" smtClean="0">
                <a:solidFill>
                  <a:schemeClr val="tx1"/>
                </a:solidFill>
              </a:rPr>
              <a:t>Reference: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square brackets </a:t>
            </a:r>
            <a:r>
              <a:rPr lang="en-US" sz="1600" dirty="0" smtClean="0">
                <a:solidFill>
                  <a:schemeClr val="tx1"/>
                </a:solidFill>
              </a:rPr>
              <a:t>around the parameter,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“[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]”</a:t>
            </a:r>
            <a:r>
              <a:rPr lang="en-US" sz="1600" dirty="0" smtClean="0">
                <a:solidFill>
                  <a:schemeClr val="tx1"/>
                </a:solidFill>
              </a:rPr>
              <a:t>, means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argument is </a:t>
            </a:r>
            <a:r>
              <a:rPr lang="en-US" sz="1600" i="1" dirty="0" smtClean="0">
                <a:solidFill>
                  <a:srgbClr val="FF0000"/>
                </a:solidFill>
              </a:rPr>
              <a:t>optional</a:t>
            </a:r>
            <a:r>
              <a:rPr lang="en-US" sz="16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It does </a:t>
            </a:r>
            <a:r>
              <a:rPr lang="en-US" sz="1600" i="1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mean you should type square </a:t>
            </a:r>
            <a:r>
              <a:rPr lang="en-US" sz="1600" dirty="0">
                <a:solidFill>
                  <a:schemeClr val="tx1"/>
                </a:solidFill>
              </a:rPr>
              <a:t>brackets at that </a:t>
            </a:r>
            <a:r>
              <a:rPr lang="en-US" sz="1600" dirty="0" smtClean="0">
                <a:solidFill>
                  <a:schemeClr val="tx1"/>
                </a:solidFill>
              </a:rPr>
              <a:t>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List Removal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24464" y="6172200"/>
            <a:ext cx="4012765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newvalue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Replaces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]…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[end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– 1] </a:t>
            </a:r>
            <a:r>
              <a:rPr lang="en-US" sz="2600" dirty="0" smtClean="0"/>
              <a:t>with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dirty="0" smtClean="0"/>
          </a:p>
          <a:p>
            <a:pPr lvl="1"/>
            <a:r>
              <a:rPr lang="en-US" sz="2600" dirty="0" smtClean="0"/>
              <a:t>Can </a:t>
            </a:r>
            <a:r>
              <a:rPr lang="en-US" sz="2600" dirty="0"/>
              <a:t>change the length of the list</a:t>
            </a:r>
          </a:p>
          <a:p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= [] </a:t>
            </a:r>
            <a:endParaRPr lang="en-US" sz="3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removes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[end – 1] </a:t>
            </a:r>
            <a:endParaRPr lang="en-US" sz="2600" dirty="0"/>
          </a:p>
          <a:p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):] = L </a:t>
            </a:r>
            <a:endParaRPr lang="en-US" sz="3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is </a:t>
            </a:r>
            <a:r>
              <a:rPr lang="en-US" sz="2600" dirty="0"/>
              <a:t>equivalent to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Removal &amp; Replacement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5, 6, 7]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'blue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[10, 11, 12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“in place” means by </a:t>
            </a:r>
            <a:r>
              <a:rPr lang="en-US" sz="2600" i="1" dirty="0"/>
              <a:t>modifying the original list</a:t>
            </a:r>
            <a:r>
              <a:rPr lang="en-US" sz="2600" dirty="0"/>
              <a:t>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not </a:t>
            </a:r>
            <a:r>
              <a:rPr lang="en-US" sz="2600" dirty="0"/>
              <a:t>by creating a new list.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5703934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reverse</a:t>
            </a:r>
            <a:r>
              <a:rPr lang="en-US" sz="2400" dirty="0" smtClean="0"/>
              <a:t>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78"/>
            <a:ext cx="8229600" cy="1143000"/>
          </a:xfrm>
        </p:spPr>
        <p:txBody>
          <a:bodyPr/>
          <a:lstStyle/>
          <a:p>
            <a:r>
              <a:rPr lang="en-US" dirty="0" smtClean="0"/>
              <a:t>List Modification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4075"/>
            <a:ext cx="8229600" cy="5502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([8, 9, 3])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(2, 2.75)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[1:5]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[20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[4, 6, 8, 2, 0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lst2.sort()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lst2.reverse()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lst3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lst4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lst2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[-1]=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already know about Lists?</a:t>
            </a:r>
          </a:p>
          <a:p>
            <a:r>
              <a:rPr lang="en-US" dirty="0" smtClean="0"/>
              <a:t>List Operations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Querying</a:t>
            </a:r>
          </a:p>
          <a:p>
            <a:pPr lvl="1"/>
            <a:r>
              <a:rPr lang="en-US" dirty="0" smtClean="0"/>
              <a:t>Modification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3400" dirty="0" smtClean="0"/>
              <a:t>Examples: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["four", "score", "and", "seven", "years", "ago"]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3000" dirty="0"/>
              <a:t>=&gt; 2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3000" dirty="0"/>
              <a:t>=&gt; 4</a:t>
            </a:r>
          </a:p>
          <a:p>
            <a:pPr marL="0" indent="0">
              <a:buNone/>
            </a:pPr>
            <a:r>
              <a:rPr lang="en-US" sz="3400" dirty="0"/>
              <a:t>Fact: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==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sz="2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range(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value: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5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on 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evaluates to a </a:t>
            </a:r>
            <a:r>
              <a:rPr lang="en-US" dirty="0" err="1" smtClean="0">
                <a:solidFill>
                  <a:srgbClr val="FF0000"/>
                </a:solidFill>
              </a:rPr>
              <a:t>sublist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original list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 smtClean="0"/>
              <a:t> evaluates to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 of the original list</a:t>
            </a:r>
          </a:p>
          <a:p>
            <a:r>
              <a:rPr lang="en-US" dirty="0" smtClean="0"/>
              <a:t>Arguments are like those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/>
              <a:t> function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start index is inclusive, end index is exclusive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3 indices are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Can assign to a slice: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Answer: List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	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/>
              <a:t>e2 to the end of the 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		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/>
              <a:t>beginning</a:t>
            </a:r>
            <a:r>
              <a:rPr lang="fr-FR" dirty="0"/>
              <a:t> up to (but not </a:t>
            </a:r>
            <a:r>
              <a:rPr lang="fr-FR" dirty="0" err="1"/>
              <a:t>including</a:t>
            </a:r>
            <a:r>
              <a:rPr lang="fr-FR" dirty="0"/>
              <a:t>) </a:t>
            </a:r>
            <a:r>
              <a:rPr lang="fr-FR" dirty="0" smtClean="0"/>
              <a:t>e5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		</a:t>
            </a:r>
            <a:r>
              <a:rPr lang="fr-FR" dirty="0" smtClean="0"/>
              <a:t>Last </a:t>
            </a:r>
            <a:r>
              <a:rPr lang="fr-FR" dirty="0" err="1" smtClean="0"/>
              <a:t>element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	</a:t>
            </a:r>
            <a:r>
              <a:rPr lang="fr-FR" dirty="0"/>
              <a:t>Last four </a:t>
            </a:r>
            <a:r>
              <a:rPr lang="fr-FR" dirty="0" err="1" smtClean="0"/>
              <a:t>elements</a:t>
            </a:r>
            <a:endParaRPr lang="fr-FR" dirty="0"/>
          </a:p>
          <a:p>
            <a:pPr marL="0" indent="0">
              <a:buNone/>
            </a:pP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	</a:t>
            </a:r>
            <a:r>
              <a:rPr lang="fr-FR" dirty="0" err="1"/>
              <a:t>Everything</a:t>
            </a:r>
            <a:r>
              <a:rPr lang="fr-FR" dirty="0"/>
              <a:t> </a:t>
            </a:r>
            <a:r>
              <a:rPr lang="fr-FR" dirty="0" err="1"/>
              <a:t>except</a:t>
            </a:r>
            <a:r>
              <a:rPr lang="fr-FR" dirty="0"/>
              <a:t> last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 smtClean="0"/>
              <a:t>elements</a:t>
            </a: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		</a:t>
            </a:r>
            <a:r>
              <a:rPr lang="en-US" dirty="0" smtClean="0"/>
              <a:t>Get </a:t>
            </a:r>
            <a:r>
              <a:rPr lang="en-US" dirty="0"/>
              <a:t>a copy of the whole </a:t>
            </a:r>
            <a:r>
              <a:rPr lang="en-US" dirty="0" smtClean="0"/>
              <a:t>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	</a:t>
            </a:r>
            <a:r>
              <a:rPr lang="en-US" dirty="0" smtClean="0"/>
              <a:t>Reverse the 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a list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[a, b, c, d]</a:t>
            </a:r>
            <a:r>
              <a:rPr lang="en-US" b="1" dirty="0" smtClean="0"/>
              <a:t>	</a:t>
            </a:r>
            <a:r>
              <a:rPr lang="en-US" dirty="0" smtClean="0"/>
              <a:t>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["a", 3,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fahr_to_cent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(-40), [3 + 4, 5 * 6]]</a:t>
            </a:r>
          </a:p>
          <a:p>
            <a:endParaRPr lang="en-US" dirty="0" smtClean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a[b]</a:t>
            </a:r>
            <a:r>
              <a:rPr lang="en-US" dirty="0"/>
              <a:t>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list expression to a value</a:t>
            </a:r>
          </a:p>
          <a:p>
            <a:pPr lvl="2"/>
            <a:r>
              <a:rPr lang="en-US" dirty="0" smtClean="0"/>
              <a:t>evaluate the index expression 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 (counting 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971800" y="198525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4478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3124200" y="2137650"/>
            <a:ext cx="4038599" cy="376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tokens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” with two </a:t>
            </a:r>
            <a:r>
              <a:rPr lang="en-US" i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600200" y="3124200"/>
            <a:ext cx="5562599" cy="13379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2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this mean (or is it an error)?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][1]]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 Examples: Where’s the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("Hi there!”)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print(char)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30480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string, NOT a list</a:t>
            </a:r>
          </a:p>
        </p:txBody>
      </p:sp>
      <p:sp>
        <p:nvSpPr>
          <p:cNvPr id="18" name="Rectangular Callout 17"/>
          <p:cNvSpPr/>
          <p:nvPr>
            <p:custDataLst>
              <p:tags r:id="rId5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1426475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function: returns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produces [0, 1,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produces [1</a:t>
            </a:r>
            <a:r>
              <a:rPr lang="en-US" dirty="0" smtClean="0">
                <a:cs typeface="Courier New" pitchFamily="49" charset="0"/>
              </a:rPr>
              <a:t>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produces [</a:t>
            </a:r>
            <a:r>
              <a:rPr lang="en-US" dirty="0" smtClean="0">
                <a:cs typeface="Courier New" pitchFamily="49" charset="0"/>
              </a:rPr>
              <a:t>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 1, 2, 3, 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list is an ordered sequence </a:t>
            </a:r>
            <a:r>
              <a:rPr lang="en-US" dirty="0"/>
              <a:t>of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A list of integers: </a:t>
            </a:r>
          </a:p>
          <a:p>
            <a:pPr marL="457200" lvl="1" indent="0">
              <a:buNone/>
            </a:pP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[3, 1, 4, 4, 5, 9]</a:t>
            </a:r>
          </a:p>
          <a:p>
            <a:pPr lvl="1"/>
            <a:endParaRPr lang="en-US" sz="1000" dirty="0"/>
          </a:p>
          <a:p>
            <a:pPr lvl="1"/>
            <a:r>
              <a:rPr lang="en-US" dirty="0" smtClean="0"/>
              <a:t>A list of strings: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["Four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seven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sz="3900" dirty="0" smtClean="0"/>
          </a:p>
          <a:p>
            <a:r>
              <a:rPr lang="en-US" dirty="0" smtClean="0"/>
              <a:t>Each value has an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</a:p>
          <a:p>
            <a:pPr lvl="1"/>
            <a:r>
              <a:rPr lang="en-US" dirty="0" smtClean="0"/>
              <a:t>Indexing is zero-based (counting starts with zero)</a:t>
            </a:r>
          </a:p>
          <a:p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([3, 1, 4, 4, 5, 9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sz="2800" dirty="0"/>
              <a:t>returns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49087" y="4430471"/>
            <a:ext cx="4183582" cy="369332"/>
            <a:chOff x="3950500" y="2696542"/>
            <a:chExt cx="4183582" cy="369332"/>
          </a:xfrm>
        </p:grpSpPr>
        <p:sp>
          <p:nvSpPr>
            <p:cNvPr id="11" name="TextBox 10"/>
            <p:cNvSpPr txBox="1"/>
            <p:nvPr>
              <p:custDataLst>
                <p:tags r:id="rId10"/>
              </p:custDataLst>
            </p:nvPr>
          </p:nvSpPr>
          <p:spPr>
            <a:xfrm>
              <a:off x="3950500" y="2696542"/>
              <a:ext cx="81374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“Four”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4764249" y="2696542"/>
              <a:ext cx="868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“score”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5632756" y="2696542"/>
              <a:ext cx="7224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“and”</a:t>
              </a:r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6355198" y="2696542"/>
              <a:ext cx="91172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“seven”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7266922" y="2696542"/>
              <a:ext cx="867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“years”</a:t>
              </a:r>
              <a:endParaRPr lang="en-US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084039" y="2633365"/>
            <a:ext cx="1815050" cy="369332"/>
            <a:chOff x="6084039" y="2633365"/>
            <a:chExt cx="1815050" cy="369332"/>
          </a:xfrm>
        </p:grpSpPr>
        <p:sp>
          <p:nvSpPr>
            <p:cNvPr id="4" name="TextBox 3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5640" y="2286000"/>
            <a:ext cx="1810116" cy="394018"/>
            <a:chOff x="6085640" y="2286000"/>
            <a:chExt cx="1810116" cy="394018"/>
          </a:xfrm>
        </p:grpSpPr>
        <p:sp>
          <p:nvSpPr>
            <p:cNvPr id="12" name="TextBox 11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21157" y="4061139"/>
            <a:ext cx="3606864" cy="371436"/>
            <a:chOff x="4421157" y="4583668"/>
            <a:chExt cx="3606864" cy="371436"/>
          </a:xfrm>
        </p:grpSpPr>
        <p:sp>
          <p:nvSpPr>
            <p:cNvPr id="24" name="TextBox 23"/>
            <p:cNvSpPr txBox="1"/>
            <p:nvPr/>
          </p:nvSpPr>
          <p:spPr>
            <a:xfrm>
              <a:off x="4421157" y="45857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4557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920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2864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6335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operations should a list support efficiently and conveniently?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 [ 3, 1, 2 * 2, 1, 10 / 2, 10 - 1 ]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 = [ 5, 3, 'hi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= [ 4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'a', a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[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[1, 2], [3, 4], [5, 6]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Expressions that return parts of lists: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Single element:  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endParaRPr lang="en-US" dirty="0" smtClean="0"/>
          </a:p>
          <a:p>
            <a:pPr lvl="1"/>
            <a:r>
              <a:rPr lang="en-US" dirty="0"/>
              <a:t>The single element </a:t>
            </a:r>
            <a:r>
              <a:rPr lang="en-US" dirty="0" smtClean="0"/>
              <a:t>stored at </a:t>
            </a:r>
            <a:r>
              <a:rPr lang="en-US" dirty="0"/>
              <a:t>that location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Sublist</a:t>
            </a:r>
            <a:r>
              <a:rPr lang="en-US" dirty="0" smtClean="0"/>
              <a:t> (“slicing”): 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sublist</a:t>
            </a:r>
            <a:r>
              <a:rPr lang="en-US" dirty="0" smtClean="0"/>
              <a:t> that starts at </a:t>
            </a:r>
            <a:br>
              <a:rPr lang="en-US" dirty="0" smtClean="0"/>
            </a:br>
            <a:r>
              <a:rPr lang="en-US" dirty="0" smtClean="0"/>
              <a:t>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and ends at index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– 1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n-US" dirty="0"/>
              <a:t>is omitted: defaults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/>
              <a:t> is omitted: defaults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[:] </a:t>
            </a:r>
            <a:r>
              <a:rPr lang="en-US" dirty="0"/>
              <a:t>evaluates to the whole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[0:len(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</a:t>
            </a:r>
            <a:r>
              <a:rPr lang="en-US" dirty="0"/>
              <a:t>also does</a:t>
            </a:r>
          </a:p>
          <a:p>
            <a:pPr lvl="1"/>
            <a:endParaRPr lang="en-US" dirty="0" smtClean="0"/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80199" y="807676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1800" y="460311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5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[3, 1, 4, 4, 5, 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(a[0])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(a[5])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(a[6])	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(a[-1])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last element in list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(a[-2])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next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 last element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(a[0:2])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(a[0:-1])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1700</Words>
  <Application>Microsoft Macintosh PowerPoint</Application>
  <PresentationFormat>On-screen Show (4:3)</PresentationFormat>
  <Paragraphs>484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Courier New</vt:lpstr>
      <vt:lpstr>Arial</vt:lpstr>
      <vt:lpstr>Office Theme</vt:lpstr>
      <vt:lpstr>Lists</vt:lpstr>
      <vt:lpstr>Lists</vt:lpstr>
      <vt:lpstr>Loop Examples: Where’s the list?</vt:lpstr>
      <vt:lpstr>The range function: returns a list</vt:lpstr>
      <vt:lpstr>What is a list?</vt:lpstr>
      <vt:lpstr>List Operations</vt:lpstr>
      <vt:lpstr>List Creation</vt:lpstr>
      <vt:lpstr>List Querying</vt:lpstr>
      <vt:lpstr>Indexing and Slicing Examples</vt:lpstr>
      <vt:lpstr>More List Querying</vt:lpstr>
      <vt:lpstr>List Querying Examples</vt:lpstr>
      <vt:lpstr>List Modification</vt:lpstr>
      <vt:lpstr>List Insertion</vt:lpstr>
      <vt:lpstr>List Insertion Examples</vt:lpstr>
      <vt:lpstr>List Removal</vt:lpstr>
      <vt:lpstr>List Replacement</vt:lpstr>
      <vt:lpstr>List Removal &amp; Replacement Examples</vt:lpstr>
      <vt:lpstr>List Rearrangement</vt:lpstr>
      <vt:lpstr>List Modification Examples</vt:lpstr>
      <vt:lpstr>Exercise:  list lookup</vt:lpstr>
      <vt:lpstr>Exercise:  list lookup (Answer #1)</vt:lpstr>
      <vt:lpstr>Exercise:  list lookup (Answer #2)</vt:lpstr>
      <vt:lpstr>Exercise:  Convert Units</vt:lpstr>
      <vt:lpstr>Exercise:  Convert Units (Answer)</vt:lpstr>
      <vt:lpstr>More on List Slicing</vt:lpstr>
      <vt:lpstr>List Slicing Examples</vt:lpstr>
      <vt:lpstr>Answer: List Slicing Examples</vt:lpstr>
      <vt:lpstr>How to evaluate a list expression</vt:lpstr>
      <vt:lpstr>List expression examples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CSE</dc:creator>
  <cp:lastModifiedBy>Microsoft Office User</cp:lastModifiedBy>
  <cp:revision>108</cp:revision>
  <cp:lastPrinted>2018-04-09T20:59:35Z</cp:lastPrinted>
  <dcterms:created xsi:type="dcterms:W3CDTF">2012-11-24T16:40:47Z</dcterms:created>
  <dcterms:modified xsi:type="dcterms:W3CDTF">2018-12-30T18:25:33Z</dcterms:modified>
</cp:coreProperties>
</file>