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2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2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9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7010400" cy="9296400"/>
  <p:custDataLst>
    <p:tags r:id="rId2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35" autoAdjust="0"/>
  </p:normalViewPr>
  <p:slideViewPr>
    <p:cSldViewPr snapToGrid="0">
      <p:cViewPr varScale="1">
        <p:scale>
          <a:sx n="118" d="100"/>
          <a:sy n="118" d="100"/>
        </p:scale>
        <p:origin x="172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556" y="2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/>
          <a:lstStyle>
            <a:lvl1pPr algn="r">
              <a:defRPr sz="1100"/>
            </a:lvl1pPr>
          </a:lstStyle>
          <a:p>
            <a:fld id="{4A7EF492-9206-454E-A3C6-9161D6619A57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619" tIns="41810" rIns="83619" bIns="4181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14" y="4473600"/>
            <a:ext cx="5607175" cy="3660750"/>
          </a:xfrm>
          <a:prstGeom prst="rect">
            <a:avLst/>
          </a:prstGeom>
        </p:spPr>
        <p:txBody>
          <a:bodyPr vert="horz" lIns="83619" tIns="41810" rIns="83619" bIns="4181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556" y="8829820"/>
            <a:ext cx="3038412" cy="466580"/>
          </a:xfrm>
          <a:prstGeom prst="rect">
            <a:avLst/>
          </a:prstGeom>
        </p:spPr>
        <p:txBody>
          <a:bodyPr vert="horz" lIns="83619" tIns="41810" rIns="83619" bIns="41810" rtlCol="0" anchor="b"/>
          <a:lstStyle>
            <a:lvl1pPr algn="r">
              <a:defRPr sz="1100"/>
            </a:lvl1pPr>
          </a:lstStyle>
          <a:p>
            <a:fld id="{7888E712-30A9-4C5C-B622-E7DB60AB6B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673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965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88E712-30A9-4C5C-B622-E7DB60AB6B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979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4" name="Picture 33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35" name="Picture 34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4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0" name="Picture 69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  <p:pic>
        <p:nvPicPr>
          <p:cNvPr id="71" name="Picture 70"/>
          <p:cNvPicPr/>
          <p:nvPr/>
        </p:nvPicPr>
        <p:blipFill>
          <a:blip r:embed="rId2"/>
          <a:stretch>
            <a:fillRect/>
          </a:stretch>
        </p:blipFill>
        <p:spPr>
          <a:xfrm>
            <a:off x="2078280" y="1604520"/>
            <a:ext cx="4986720" cy="3977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n-US" sz="4400">
                <a:latin typeface="Arial"/>
              </a:rPr>
              <a:t>Click to edit the title text format</a:t>
            </a:r>
            <a:endParaRPr/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n-US" sz="3200">
                <a:latin typeface="Arial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>
                <a:latin typeface="Arial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400">
                <a:latin typeface="Arial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000">
                <a:latin typeface="Arial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Arial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61.xml"/><Relationship Id="rId2" Type="http://schemas.openxmlformats.org/officeDocument/2006/relationships/tags" Target="../tags/tag60.xml"/><Relationship Id="rId1" Type="http://schemas.openxmlformats.org/officeDocument/2006/relationships/tags" Target="../tags/tag59.xml"/><Relationship Id="rId4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64.xml"/><Relationship Id="rId2" Type="http://schemas.openxmlformats.org/officeDocument/2006/relationships/tags" Target="../tags/tag63.xml"/><Relationship Id="rId1" Type="http://schemas.openxmlformats.org/officeDocument/2006/relationships/tags" Target="../tags/tag62.xml"/><Relationship Id="rId4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67.xml"/><Relationship Id="rId2" Type="http://schemas.openxmlformats.org/officeDocument/2006/relationships/tags" Target="../tags/tag66.xml"/><Relationship Id="rId1" Type="http://schemas.openxmlformats.org/officeDocument/2006/relationships/tags" Target="../tags/tag65.xml"/><Relationship Id="rId4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70.xml"/><Relationship Id="rId2" Type="http://schemas.openxmlformats.org/officeDocument/2006/relationships/tags" Target="../tags/tag69.xml"/><Relationship Id="rId1" Type="http://schemas.openxmlformats.org/officeDocument/2006/relationships/tags" Target="../tags/tag68.xml"/><Relationship Id="rId4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73.xml"/><Relationship Id="rId2" Type="http://schemas.openxmlformats.org/officeDocument/2006/relationships/tags" Target="../tags/tag72.xml"/><Relationship Id="rId1" Type="http://schemas.openxmlformats.org/officeDocument/2006/relationships/tags" Target="../tags/tag71.xml"/><Relationship Id="rId4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76.xml"/><Relationship Id="rId2" Type="http://schemas.openxmlformats.org/officeDocument/2006/relationships/tags" Target="../tags/tag75.xml"/><Relationship Id="rId1" Type="http://schemas.openxmlformats.org/officeDocument/2006/relationships/tags" Target="../tags/tag74.xml"/><Relationship Id="rId4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tags" Target="../tags/tag7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tags" Target="../tags/tag85.xml"/><Relationship Id="rId3" Type="http://schemas.openxmlformats.org/officeDocument/2006/relationships/tags" Target="../tags/tag80.xml"/><Relationship Id="rId7" Type="http://schemas.openxmlformats.org/officeDocument/2006/relationships/tags" Target="../tags/tag84.xml"/><Relationship Id="rId2" Type="http://schemas.openxmlformats.org/officeDocument/2006/relationships/tags" Target="../tags/tag79.xml"/><Relationship Id="rId1" Type="http://schemas.openxmlformats.org/officeDocument/2006/relationships/tags" Target="../tags/tag78.xml"/><Relationship Id="rId6" Type="http://schemas.openxmlformats.org/officeDocument/2006/relationships/tags" Target="../tags/tag83.xml"/><Relationship Id="rId5" Type="http://schemas.openxmlformats.org/officeDocument/2006/relationships/tags" Target="../tags/tag82.xml"/><Relationship Id="rId10" Type="http://schemas.openxmlformats.org/officeDocument/2006/relationships/slideLayout" Target="../slideLayouts/slideLayout13.xml"/><Relationship Id="rId4" Type="http://schemas.openxmlformats.org/officeDocument/2006/relationships/tags" Target="../tags/tag81.xml"/><Relationship Id="rId9" Type="http://schemas.openxmlformats.org/officeDocument/2006/relationships/tags" Target="../tags/tag8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89.xml"/><Relationship Id="rId2" Type="http://schemas.openxmlformats.org/officeDocument/2006/relationships/tags" Target="../tags/tag88.xml"/><Relationship Id="rId1" Type="http://schemas.openxmlformats.org/officeDocument/2006/relationships/tags" Target="../tags/tag8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9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97.xml"/><Relationship Id="rId2" Type="http://schemas.openxmlformats.org/officeDocument/2006/relationships/tags" Target="../tags/tag96.xml"/><Relationship Id="rId1" Type="http://schemas.openxmlformats.org/officeDocument/2006/relationships/tags" Target="../tags/tag95.xml"/><Relationship Id="rId6" Type="http://schemas.openxmlformats.org/officeDocument/2006/relationships/slideLayout" Target="../slideLayouts/slideLayout13.xml"/><Relationship Id="rId5" Type="http://schemas.openxmlformats.org/officeDocument/2006/relationships/tags" Target="../tags/tag99.xml"/><Relationship Id="rId4" Type="http://schemas.openxmlformats.org/officeDocument/2006/relationships/tags" Target="../tags/tag98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tags" Target="../tags/tag107.xml"/><Relationship Id="rId3" Type="http://schemas.openxmlformats.org/officeDocument/2006/relationships/tags" Target="../tags/tag102.xml"/><Relationship Id="rId7" Type="http://schemas.openxmlformats.org/officeDocument/2006/relationships/tags" Target="../tags/tag106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6" Type="http://schemas.openxmlformats.org/officeDocument/2006/relationships/tags" Target="../tags/tag105.xml"/><Relationship Id="rId11" Type="http://schemas.openxmlformats.org/officeDocument/2006/relationships/slideLayout" Target="../slideLayouts/slideLayout13.xml"/><Relationship Id="rId5" Type="http://schemas.openxmlformats.org/officeDocument/2006/relationships/tags" Target="../tags/tag104.xml"/><Relationship Id="rId10" Type="http://schemas.openxmlformats.org/officeDocument/2006/relationships/tags" Target="../tags/tag109.xml"/><Relationship Id="rId4" Type="http://schemas.openxmlformats.org/officeDocument/2006/relationships/tags" Target="../tags/tag103.xml"/><Relationship Id="rId9" Type="http://schemas.openxmlformats.org/officeDocument/2006/relationships/tags" Target="../tags/tag10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116.xml"/><Relationship Id="rId2" Type="http://schemas.openxmlformats.org/officeDocument/2006/relationships/tags" Target="../tags/tag115.xml"/><Relationship Id="rId1" Type="http://schemas.openxmlformats.org/officeDocument/2006/relationships/tags" Target="../tags/tag114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11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120.xml"/><Relationship Id="rId2" Type="http://schemas.openxmlformats.org/officeDocument/2006/relationships/tags" Target="../tags/tag119.xml"/><Relationship Id="rId1" Type="http://schemas.openxmlformats.org/officeDocument/2006/relationships/tags" Target="../tags/tag118.xml"/><Relationship Id="rId4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tags" Target="../tags/tag15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Relationship Id="rId9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3.xml"/><Relationship Id="rId13" Type="http://schemas.openxmlformats.org/officeDocument/2006/relationships/tags" Target="../tags/tag28.xml"/><Relationship Id="rId3" Type="http://schemas.openxmlformats.org/officeDocument/2006/relationships/tags" Target="../tags/tag18.xml"/><Relationship Id="rId7" Type="http://schemas.openxmlformats.org/officeDocument/2006/relationships/tags" Target="../tags/tag22.xml"/><Relationship Id="rId12" Type="http://schemas.openxmlformats.org/officeDocument/2006/relationships/tags" Target="../tags/tag27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6" Type="http://schemas.openxmlformats.org/officeDocument/2006/relationships/tags" Target="../tags/tag21.xml"/><Relationship Id="rId11" Type="http://schemas.openxmlformats.org/officeDocument/2006/relationships/tags" Target="../tags/tag26.xml"/><Relationship Id="rId5" Type="http://schemas.openxmlformats.org/officeDocument/2006/relationships/tags" Target="../tags/tag20.xml"/><Relationship Id="rId10" Type="http://schemas.openxmlformats.org/officeDocument/2006/relationships/tags" Target="../tags/tag25.xml"/><Relationship Id="rId4" Type="http://schemas.openxmlformats.org/officeDocument/2006/relationships/tags" Target="../tags/tag19.xml"/><Relationship Id="rId9" Type="http://schemas.openxmlformats.org/officeDocument/2006/relationships/tags" Target="../tags/tag24.xml"/><Relationship Id="rId14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tags" Target="../tags/tag36.xml"/><Relationship Id="rId13" Type="http://schemas.openxmlformats.org/officeDocument/2006/relationships/tags" Target="../tags/tag41.xml"/><Relationship Id="rId3" Type="http://schemas.openxmlformats.org/officeDocument/2006/relationships/tags" Target="../tags/tag31.xml"/><Relationship Id="rId7" Type="http://schemas.openxmlformats.org/officeDocument/2006/relationships/tags" Target="../tags/tag35.xml"/><Relationship Id="rId12" Type="http://schemas.openxmlformats.org/officeDocument/2006/relationships/tags" Target="../tags/tag40.xml"/><Relationship Id="rId2" Type="http://schemas.openxmlformats.org/officeDocument/2006/relationships/tags" Target="../tags/tag30.xml"/><Relationship Id="rId16" Type="http://schemas.openxmlformats.org/officeDocument/2006/relationships/slideLayout" Target="../slideLayouts/slideLayout13.xml"/><Relationship Id="rId1" Type="http://schemas.openxmlformats.org/officeDocument/2006/relationships/tags" Target="../tags/tag29.xml"/><Relationship Id="rId6" Type="http://schemas.openxmlformats.org/officeDocument/2006/relationships/tags" Target="../tags/tag34.xml"/><Relationship Id="rId11" Type="http://schemas.openxmlformats.org/officeDocument/2006/relationships/tags" Target="../tags/tag39.xml"/><Relationship Id="rId5" Type="http://schemas.openxmlformats.org/officeDocument/2006/relationships/tags" Target="../tags/tag33.xml"/><Relationship Id="rId15" Type="http://schemas.openxmlformats.org/officeDocument/2006/relationships/tags" Target="../tags/tag43.xml"/><Relationship Id="rId10" Type="http://schemas.openxmlformats.org/officeDocument/2006/relationships/tags" Target="../tags/tag38.xml"/><Relationship Id="rId4" Type="http://schemas.openxmlformats.org/officeDocument/2006/relationships/tags" Target="../tags/tag32.xml"/><Relationship Id="rId9" Type="http://schemas.openxmlformats.org/officeDocument/2006/relationships/tags" Target="../tags/tag37.xml"/><Relationship Id="rId14" Type="http://schemas.openxmlformats.org/officeDocument/2006/relationships/tags" Target="../tags/tag4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tags" Target="../tags/tag51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slideLayout" Target="../slideLayouts/slideLayout13.xml"/><Relationship Id="rId4" Type="http://schemas.openxmlformats.org/officeDocument/2006/relationships/tags" Target="../tags/tag5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CustomShape 1"/>
          <p:cNvSpPr/>
          <p:nvPr>
            <p:custDataLst>
              <p:tags r:id="rId1"/>
            </p:custDataLst>
          </p:nvPr>
        </p:nvSpPr>
        <p:spPr>
          <a:xfrm>
            <a:off x="685800" y="2130480"/>
            <a:ext cx="7769520" cy="1467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List comprehensions</a:t>
            </a:r>
            <a:endParaRPr/>
          </a:p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(and other shortcuts)</a:t>
            </a:r>
            <a:endParaRPr/>
          </a:p>
        </p:txBody>
      </p:sp>
      <p:sp>
        <p:nvSpPr>
          <p:cNvPr id="73" name="CustomShape 2"/>
          <p:cNvSpPr/>
          <p:nvPr>
            <p:custDataLst>
              <p:tags r:id="rId2"/>
            </p:custDataLst>
          </p:nvPr>
        </p:nvSpPr>
        <p:spPr>
          <a:xfrm>
            <a:off x="1371600" y="3886200"/>
            <a:ext cx="6397920" cy="1749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UW CSE 160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Calibri"/>
              </a:rPr>
              <a:t>S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pring 2018</a:t>
            </a:r>
            <a:endParaRPr dirty="0"/>
          </a:p>
        </p:txBody>
      </p:sp>
      <p:sp>
        <p:nvSpPr>
          <p:cNvPr id="7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Dice Rolls</a:t>
            </a:r>
            <a:endParaRPr/>
          </a:p>
        </p:txBody>
      </p:sp>
      <p:sp>
        <p:nvSpPr>
          <p:cNvPr id="127" name="CustomShape 2"/>
          <p:cNvSpPr/>
          <p:nvPr>
            <p:custDataLst>
              <p:tags r:id="rId2"/>
            </p:custDataLst>
          </p:nvPr>
        </p:nvSpPr>
        <p:spPr>
          <a:xfrm>
            <a:off x="191069" y="1600200"/>
            <a:ext cx="895005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A list of all possible dice rolls.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for r2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rolls.append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 (r1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rolls = [ (r1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r2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for r1 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			  for r2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in range(1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)]</a:t>
            </a:r>
            <a:endParaRPr dirty="0"/>
          </a:p>
        </p:txBody>
      </p:sp>
      <p:sp>
        <p:nvSpPr>
          <p:cNvPr id="12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All above-average 2-die rolls</a:t>
            </a:r>
            <a:endParaRPr/>
          </a:p>
        </p:txBody>
      </p:sp>
      <p:sp>
        <p:nvSpPr>
          <p:cNvPr id="13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 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2-tuples: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Calibri"/>
              </a:rPr>
              <a:t>[(2, 6), (3, 5), (3, 6), (4, 4), (4, 5), (4, 6), (5, 3), (5, 4), (5, 5), (5, 6), (6, 2), (6, 3), (6, 4), (6, 5), (6, 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[1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2, 3, 4, 5, 6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[1, 2, 3, 4, 5, 6]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ourier New"/>
              </a:rPr>
              <a:t>OR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[(r1, r2) for r1 in range(1, 7)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range(8-r1, 7)]</a:t>
            </a:r>
            <a:endParaRPr dirty="0"/>
          </a:p>
        </p:txBody>
      </p:sp>
      <p:sp>
        <p:nvSpPr>
          <p:cNvPr id="13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 smtClean="0">
                <a:solidFill>
                  <a:srgbClr val="7030A0"/>
                </a:solidFill>
                <a:latin typeface="Calibri"/>
              </a:rPr>
              <a:t>Sum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 of above-average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2-die rolls</a:t>
            </a:r>
            <a:endParaRPr dirty="0"/>
          </a:p>
        </p:txBody>
      </p:sp>
      <p:sp>
        <p:nvSpPr>
          <p:cNvPr id="13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3790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alibri"/>
              </a:rPr>
              <a:t>Goal: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Result </a:t>
            </a:r>
            <a:r>
              <a:rPr lang="en-US" sz="2400" dirty="0">
                <a:solidFill>
                  <a:srgbClr val="000000"/>
                </a:solidFill>
                <a:latin typeface="Calibri"/>
              </a:rPr>
              <a:t>list should be a list of </a:t>
            </a:r>
            <a:r>
              <a:rPr lang="en-US" sz="2400" dirty="0" smtClean="0">
                <a:solidFill>
                  <a:srgbClr val="000000"/>
                </a:solidFill>
                <a:latin typeface="Calibri"/>
              </a:rPr>
              <a:t>integers: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[r1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[1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2, 3, 4, 5, 6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[1, 2, 3, 4, 5, 6]</a:t>
            </a:r>
            <a:endParaRPr lang="en-US"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 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r1 + r2 &gt; 7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]</a:t>
            </a:r>
          </a:p>
          <a:p>
            <a:pPr>
              <a:lnSpc>
                <a:spcPct val="100000"/>
              </a:lnSpc>
            </a:pPr>
            <a:r>
              <a:rPr lang="en-US" sz="24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[8, 8, 9, 8, 9, 10, 8, 9, 10, 11, 8, 9, 10, 11, 12]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FF0000"/>
                </a:solidFill>
                <a:latin typeface="Calibri"/>
              </a:rPr>
              <a:t>Remove Duplicates: Use Set Comprehensions</a:t>
            </a:r>
            <a:endParaRPr sz="2400" b="1" dirty="0">
              <a:solidFill>
                <a:srgbClr val="FF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{ r1 </a:t>
            </a: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+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r2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r1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for r2 in range(1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, 7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      if r1 + r2 &gt; 7}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000" dirty="0" smtClean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set([8, 9, 10, 11, 12])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3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Making a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Grid</a:t>
            </a:r>
            <a:endParaRPr dirty="0"/>
          </a:p>
        </p:txBody>
      </p:sp>
      <p:sp>
        <p:nvSpPr>
          <p:cNvPr id="13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alibri"/>
              </a:rPr>
              <a:t>Goal: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 A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grid were 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each element is the sum of it's row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# and column #.</a:t>
            </a: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	 (</a:t>
            </a:r>
            <a:r>
              <a:rPr lang="en-US" sz="2200" dirty="0">
                <a:solidFill>
                  <a:srgbClr val="000000"/>
                </a:solidFill>
                <a:latin typeface="Calibri"/>
              </a:rPr>
              <a:t>e.g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.  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[[0, 1, 2], [1, 2, 3]]   </a:t>
            </a:r>
            <a:r>
              <a:rPr lang="en-US" sz="2200" dirty="0" smtClean="0">
                <a:solidFill>
                  <a:srgbClr val="000000"/>
                </a:solidFill>
                <a:latin typeface="Calibri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sz="900"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  <a:p>
            <a:pPr>
              <a:lnSpc>
                <a:spcPct val="100000"/>
              </a:lnSpc>
            </a:pPr>
            <a:endParaRPr lang="en-US" sz="1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rid =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range(2):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row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for 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j in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range(3):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row.append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+ j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200" b="1" dirty="0" err="1" smtClean="0">
                <a:solidFill>
                  <a:srgbClr val="000000"/>
                </a:solidFill>
                <a:latin typeface="Courier New"/>
              </a:rPr>
              <a:t>grid.append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(row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  <a:p>
            <a:pPr>
              <a:lnSpc>
                <a:spcPct val="100000"/>
              </a:lnSpc>
            </a:pPr>
            <a:endParaRPr lang="en-US" sz="2000" b="1" dirty="0" smtClean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g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rid = [[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j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j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range(3)]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in 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range(2)]</a:t>
            </a:r>
            <a:endParaRPr dirty="0"/>
          </a:p>
        </p:txBody>
      </p:sp>
      <p:sp>
        <p:nvSpPr>
          <p:cNvPr id="13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39" name="CustomShape 2"/>
          <p:cNvSpPr/>
          <p:nvPr>
            <p:custDataLst>
              <p:tags r:id="rId2"/>
            </p:custDataLst>
          </p:nvPr>
        </p:nvSpPr>
        <p:spPr>
          <a:xfrm>
            <a:off x="311888" y="1600200"/>
            <a:ext cx="882923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    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sz="1600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n in range(100):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= sum([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(n)])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digit_sum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% 7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== 0: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		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nums.append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(n)</a:t>
            </a:r>
            <a:endParaRPr sz="2400"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0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A word of caution</a:t>
            </a:r>
            <a:endParaRPr/>
          </a:p>
        </p:txBody>
      </p:sp>
      <p:sp>
        <p:nvSpPr>
          <p:cNvPr id="142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comprehensions are great, but they can get confusing. 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Err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on the side of readability.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sum([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(j) for j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(n)]) % 7 == 0]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def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(n):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int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 for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str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(n)]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ourier New"/>
              </a:rPr>
              <a:t>	return sum(</a:t>
            </a:r>
            <a:r>
              <a:rPr lang="en-US" sz="2800" dirty="0" err="1">
                <a:solidFill>
                  <a:srgbClr val="000000"/>
                </a:solidFill>
                <a:latin typeface="Courier New"/>
              </a:rPr>
              <a:t>digit_list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n for n in range(100) if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sum_digits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(n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800" dirty="0">
                <a:solidFill>
                  <a:srgbClr val="000000"/>
                </a:solidFill>
                <a:latin typeface="Courier New"/>
              </a:rPr>
              <a:t>% 7 == 0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43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/>
            <p:custDataLst>
              <p:tags r:id="rId1"/>
            </p:custDataLst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5400" dirty="0"/>
              <a:t>More shortcuts!</a:t>
            </a:r>
          </a:p>
        </p:txBody>
      </p:sp>
    </p:spTree>
    <p:extLst>
      <p:ext uri="{BB962C8B-B14F-4D97-AF65-F5344CB8AC3E}">
        <p14:creationId xmlns:p14="http://schemas.microsoft.com/office/powerpoint/2010/main" val="425166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grpSp>
        <p:nvGrpSpPr>
          <p:cNvPr id="2" name="Group 1"/>
          <p:cNvGrpSpPr/>
          <p:nvPr>
            <p:custDataLst>
              <p:tags r:id="rId2"/>
            </p:custDataLst>
          </p:nvPr>
        </p:nvGrpSpPr>
        <p:grpSpPr>
          <a:xfrm>
            <a:off x="502634" y="1585151"/>
            <a:ext cx="8683920" cy="4523040"/>
            <a:chOff x="470170" y="1600200"/>
            <a:chExt cx="8683920" cy="4523040"/>
          </a:xfrm>
        </p:grpSpPr>
        <p:sp>
          <p:nvSpPr>
            <p:cNvPr id="145" name="CustomShape 2"/>
            <p:cNvSpPr/>
            <p:nvPr>
              <p:custDataLst>
                <p:tags r:id="rId7"/>
              </p:custDataLst>
            </p:nvPr>
          </p:nvSpPr>
          <p:spPr>
            <a:xfrm>
              <a:off x="470170" y="1600200"/>
              <a:ext cx="8683920" cy="4523040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= [</a:t>
              </a:r>
              <a:r>
                <a:rPr lang="en-US" sz="2800" dirty="0" smtClean="0">
                  <a:solidFill>
                    <a:srgbClr val="000000"/>
                  </a:solidFill>
                  <a:latin typeface="Courier New"/>
                </a:rPr>
                <a:t>10 ** </a:t>
              </a:r>
              <a:r>
                <a:rPr lang="en-US" sz="2800" dirty="0" err="1" smtClean="0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 smtClean="0">
                  <a:solidFill>
                    <a:srgbClr val="000000"/>
                  </a:solidFill>
                  <a:latin typeface="Courier New"/>
                </a:rPr>
                <a:t> 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8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800" dirty="0">
                  <a:solidFill>
                    <a:srgbClr val="000000"/>
                  </a:solidFill>
                  <a:latin typeface="Courier New"/>
                </a:rPr>
                <a:t> in range(10)]</a:t>
              </a: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for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in range(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len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    print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[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i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])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endParaRPr lang="en-US" dirty="0" smtClean="0"/>
            </a:p>
            <a:p>
              <a:pPr>
                <a:lnSpc>
                  <a:spcPct val="100000"/>
                </a:lnSpc>
              </a:pPr>
              <a:r>
                <a:rPr lang="en-US" sz="2800" dirty="0" smtClean="0"/>
                <a:t>Or:</a:t>
              </a:r>
            </a:p>
            <a:p>
              <a:pPr>
                <a:lnSpc>
                  <a:spcPct val="100000"/>
                </a:lnSpc>
              </a:pPr>
              <a:endParaRPr dirty="0"/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for index</a:t>
              </a:r>
              <a:r>
                <a:rPr lang="en-US" sz="2400" dirty="0" smtClean="0">
                  <a:solidFill>
                    <a:srgbClr val="000000"/>
                  </a:solidFill>
                  <a:latin typeface="Courier New"/>
                </a:rPr>
                <a:t>, value 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in </a:t>
              </a:r>
              <a:r>
                <a:rPr lang="en-US" sz="2400" b="1" dirty="0">
                  <a:solidFill>
                    <a:srgbClr val="000000"/>
                  </a:solidFill>
                  <a:latin typeface="Courier New"/>
                </a:rPr>
                <a:t>enumerate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the_list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):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	print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(index) + ': ' + </a:t>
              </a:r>
              <a:r>
                <a:rPr lang="en-US" sz="2400" dirty="0" err="1">
                  <a:solidFill>
                    <a:srgbClr val="000000"/>
                  </a:solidFill>
                  <a:latin typeface="Courier New"/>
                </a:rPr>
                <a:t>str</a:t>
              </a:r>
              <a:r>
                <a:rPr lang="en-US" sz="2400" dirty="0">
                  <a:solidFill>
                    <a:srgbClr val="000000"/>
                  </a:solidFill>
                  <a:latin typeface="Courier New"/>
                </a:rPr>
                <a:t>(value)</a:t>
              </a:r>
              <a:endParaRPr sz="2400" dirty="0">
                <a:solidFill>
                  <a:srgbClr val="000000"/>
                </a:solidFill>
                <a:latin typeface="Courier New"/>
              </a:endParaRPr>
            </a:p>
            <a:p>
              <a:pPr>
                <a:lnSpc>
                  <a:spcPct val="100000"/>
                </a:lnSpc>
              </a:pPr>
              <a:endParaRPr sz="2400" dirty="0">
                <a:solidFill>
                  <a:srgbClr val="000000"/>
                </a:solidFill>
                <a:latin typeface="Courier New"/>
              </a:endParaRPr>
            </a:p>
          </p:txBody>
        </p:sp>
        <p:sp>
          <p:nvSpPr>
            <p:cNvPr id="147" name="CustomShape 4"/>
            <p:cNvSpPr/>
            <p:nvPr>
              <p:custDataLst>
                <p:tags r:id="rId8"/>
              </p:custDataLst>
            </p:nvPr>
          </p:nvSpPr>
          <p:spPr>
            <a:xfrm rot="5400000">
              <a:off x="2833295" y="2435500"/>
              <a:ext cx="166092" cy="930632"/>
            </a:xfrm>
            <a:prstGeom prst="rightBrace">
              <a:avLst>
                <a:gd name="adj1" fmla="val 8333"/>
                <a:gd name="adj2" fmla="val 50000"/>
              </a:avLst>
            </a:prstGeom>
            <a:noFill/>
            <a:ln w="25560">
              <a:solidFill>
                <a:srgbClr val="4F81BD"/>
              </a:solidFill>
              <a:round/>
            </a:ln>
          </p:spPr>
        </p:sp>
        <p:sp>
          <p:nvSpPr>
            <p:cNvPr id="148" name="CustomShape 5"/>
            <p:cNvSpPr/>
            <p:nvPr>
              <p:custDataLst>
                <p:tags r:id="rId9"/>
              </p:custDataLst>
            </p:nvPr>
          </p:nvSpPr>
          <p:spPr>
            <a:xfrm>
              <a:off x="2085556" y="2889473"/>
              <a:ext cx="2534299" cy="1012567"/>
            </a:xfrm>
            <a:prstGeom prst="rect">
              <a:avLst/>
            </a:prstGeom>
            <a:noFill/>
            <a:ln>
              <a:noFill/>
            </a:ln>
          </p:spPr>
          <p:txBody>
            <a:bodyPr lIns="90000" tIns="45000" rIns="90000" bIns="45000"/>
            <a:lstStyle/>
            <a:p>
              <a:pPr>
                <a:lnSpc>
                  <a:spcPct val="100000"/>
                </a:lnSpc>
              </a:pPr>
              <a:r>
                <a:rPr lang="en-US" dirty="0" smtClean="0">
                  <a:solidFill>
                    <a:srgbClr val="000000"/>
                  </a:solidFill>
                  <a:latin typeface="Calibri"/>
                </a:rPr>
                <a:t>         index</a:t>
              </a:r>
              <a:endParaRPr dirty="0"/>
            </a:p>
          </p:txBody>
        </p:sp>
      </p:grpSp>
      <p:sp>
        <p:nvSpPr>
          <p:cNvPr id="149" name="CustomShape 6"/>
          <p:cNvSpPr/>
          <p:nvPr>
            <p:custDataLst>
              <p:tags r:id="rId3"/>
            </p:custDataLst>
          </p:nvPr>
        </p:nvSpPr>
        <p:spPr>
          <a:xfrm rot="5400000">
            <a:off x="6671026" y="1586353"/>
            <a:ext cx="178521" cy="2754663"/>
          </a:xfrm>
          <a:prstGeom prst="rightBrace">
            <a:avLst>
              <a:gd name="adj1" fmla="val 0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50" name="CustomShape 7"/>
          <p:cNvSpPr/>
          <p:nvPr>
            <p:custDataLst>
              <p:tags r:id="rId4"/>
            </p:custDataLst>
          </p:nvPr>
        </p:nvSpPr>
        <p:spPr>
          <a:xfrm>
            <a:off x="6392554" y="3052945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value</a:t>
            </a:r>
            <a:endParaRPr dirty="0"/>
          </a:p>
        </p:txBody>
      </p:sp>
      <p:sp>
        <p:nvSpPr>
          <p:cNvPr id="151" name="CustomShape 8"/>
          <p:cNvSpPr/>
          <p:nvPr>
            <p:custDataLst>
              <p:tags r:id="rId5"/>
            </p:custDataLst>
          </p:nvPr>
        </p:nvSpPr>
        <p:spPr>
          <a:xfrm>
            <a:off x="3320280" y="5710680"/>
            <a:ext cx="3172320" cy="794880"/>
          </a:xfrm>
          <a:prstGeom prst="wedgeRoundRectCallout">
            <a:avLst>
              <a:gd name="adj1" fmla="val 7049"/>
              <a:gd name="adj2" fmla="val -33102"/>
              <a:gd name="adj3" fmla="val 16667"/>
            </a:avLst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b="1" dirty="0">
                <a:latin typeface="Arial"/>
              </a:rPr>
              <a:t>Like </a:t>
            </a:r>
            <a:r>
              <a:rPr lang="en-US" sz="2200" b="1" dirty="0" err="1">
                <a:latin typeface="Arial"/>
              </a:rPr>
              <a:t>dict.items</a:t>
            </a:r>
            <a:r>
              <a:rPr lang="en-US" sz="2200" b="1" dirty="0">
                <a:latin typeface="Arial"/>
              </a:rPr>
              <a:t>()</a:t>
            </a:r>
            <a:endParaRPr dirty="0"/>
          </a:p>
        </p:txBody>
      </p:sp>
      <p:sp>
        <p:nvSpPr>
          <p:cNvPr id="146" name="CustomShape 3"/>
          <p:cNvSpPr/>
          <p:nvPr>
            <p:custDataLst>
              <p:tags r:id="rId6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chemeClr val="tx1"/>
            </a:outerShdw>
          </a:effectLst>
        </p:spPr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Enumerate a list</a:t>
            </a:r>
            <a:endParaRPr/>
          </a:p>
        </p:txBody>
      </p:sp>
      <p:sp>
        <p:nvSpPr>
          <p:cNvPr id="153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4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5" name="CustomShape 4"/>
          <p:cNvSpPr/>
          <p:nvPr>
            <p:custDataLst>
              <p:tags r:id="rId4"/>
            </p:custDataLst>
          </p:nvPr>
        </p:nvSpPr>
        <p:spPr>
          <a:xfrm>
            <a:off x="457200" y="1542549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alibri"/>
              </a:rPr>
              <a:t>Goal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add each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element’s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index itself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[]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in enumerate(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):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new_list.append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</a:t>
            </a: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range(10)</a:t>
            </a:r>
            <a:endParaRPr sz="2000" b="1" dirty="0"/>
          </a:p>
          <a:p>
            <a:pPr>
              <a:lnSpc>
                <a:spcPct val="100000"/>
              </a:lnSpc>
            </a:pP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new_list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 = [ 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 + v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0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000" b="1" dirty="0" smtClean="0">
                <a:solidFill>
                  <a:srgbClr val="000000"/>
                </a:solidFill>
                <a:latin typeface="Courier New"/>
              </a:rPr>
              <a:t>, v in enumerate(</a:t>
            </a:r>
            <a:r>
              <a:rPr lang="en-US" sz="2000" b="1" dirty="0" err="1" smtClean="0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) ] </a:t>
            </a:r>
            <a:endParaRPr sz="2000" b="1" dirty="0"/>
          </a:p>
          <a:p>
            <a:pPr>
              <a:lnSpc>
                <a:spcPct val="100000"/>
              </a:lnSpc>
            </a:pPr>
            <a:endParaRPr sz="2000"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57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58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59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  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"Over"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8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"Under"</a:t>
            </a:r>
            <a:endParaRPr b="1" dirty="0"/>
          </a:p>
          <a:p>
            <a:pPr>
              <a:lnSpc>
                <a:spcPct val="100000"/>
              </a:lnSpc>
            </a:pPr>
            <a:endParaRPr lang="en-US" b="1" dirty="0" smtClean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latin typeface="Calibri" panose="020F0502020204030204" pitchFamily="34" charset="0"/>
              </a:rPr>
              <a:t>Or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flag = "Under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b="1" dirty="0"/>
          </a:p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	flag = "Over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b="1"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Three Ways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to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Define a List</a:t>
            </a:r>
            <a:endParaRPr dirty="0"/>
          </a:p>
        </p:txBody>
      </p:sp>
      <p:sp>
        <p:nvSpPr>
          <p:cNvPr id="76" name="CustomShape 2"/>
          <p:cNvSpPr/>
          <p:nvPr>
            <p:custDataLst>
              <p:tags r:id="rId2"/>
            </p:custDataLst>
          </p:nvPr>
        </p:nvSpPr>
        <p:spPr>
          <a:xfrm>
            <a:off x="457200" y="1311134"/>
            <a:ext cx="860760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Explicitly write </a:t>
            </a: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out the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whole thing: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</a:t>
            </a:r>
            <a:r>
              <a:rPr lang="en-US" sz="2000" b="1" dirty="0">
                <a:solidFill>
                  <a:srgbClr val="000000"/>
                </a:solidFill>
                <a:latin typeface="Courier New"/>
              </a:rPr>
              <a:t>[0, 1, 4, 9, 16, 25, 36, 49, 64, 81, 100]</a:t>
            </a:r>
            <a:endParaRPr sz="16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loop to create it: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[]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range(11):</a:t>
            </a:r>
            <a:endParaRPr sz="2400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squares.append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)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Write a </a:t>
            </a:r>
            <a:r>
              <a:rPr lang="en-US" sz="2800" b="1" u="sng" dirty="0">
                <a:solidFill>
                  <a:srgbClr val="FF0000"/>
                </a:solidFill>
                <a:latin typeface="Calibri"/>
              </a:rPr>
              <a:t>list comprehension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</a:t>
            </a:r>
            <a:endParaRPr sz="1600"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squares = [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*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range(11)]</a:t>
            </a:r>
            <a:endParaRPr sz="2400" dirty="0"/>
          </a:p>
          <a:p>
            <a:pPr>
              <a:lnSpc>
                <a:spcPct val="100000"/>
              </a:lnSpc>
            </a:pP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list comprehension is a concise description of a list</a:t>
            </a:r>
            <a:endParaRPr sz="1600" dirty="0"/>
          </a:p>
          <a:p>
            <a:pPr marL="457200" indent="-4572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A 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list comprehension is shorthand for a loop</a:t>
            </a:r>
            <a:endParaRPr sz="1600" dirty="0"/>
          </a:p>
        </p:txBody>
      </p:sp>
      <p:sp>
        <p:nvSpPr>
          <p:cNvPr id="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3" name="CustomShape 4"/>
          <p:cNvSpPr/>
          <p:nvPr>
            <p:custDataLst>
              <p:tags r:id="rId4"/>
            </p:custDataLst>
          </p:nvPr>
        </p:nvSpPr>
        <p:spPr>
          <a:xfrm>
            <a:off x="300251" y="1554120"/>
            <a:ext cx="9035629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A common pattern in python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if x &gt; threshold: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    flag = "Over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else: </a:t>
            </a:r>
            <a:endParaRPr sz="2400" b="1" dirty="0">
              <a:solidFill>
                <a:srgbClr val="000000"/>
              </a:solidFill>
              <a:latin typeface="Courier New"/>
            </a:endParaRPr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	flag = "Under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</a:t>
            </a:r>
            <a:endParaRPr sz="1600" b="1" dirty="0"/>
          </a:p>
          <a:p>
            <a:pPr>
              <a:lnSpc>
                <a:spcPct val="100000"/>
              </a:lnSpc>
            </a:pPr>
            <a:endParaRPr lang="en-US" sz="1600" b="1" dirty="0" smtClean="0"/>
          </a:p>
          <a:p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With a ternary expression:</a:t>
            </a:r>
            <a:endParaRPr lang="en-US"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1600" b="1" dirty="0"/>
          </a:p>
          <a:p>
            <a:r>
              <a:rPr lang="en-US" sz="2400" b="1" dirty="0">
                <a:solidFill>
                  <a:srgbClr val="000000"/>
                </a:solidFill>
                <a:latin typeface="Courier New"/>
              </a:rPr>
              <a:t>flag = "Over" if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400" b="1"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4" name="CustomShape 5"/>
          <p:cNvSpPr/>
          <p:nvPr>
            <p:custDataLst>
              <p:tags r:id="rId5"/>
            </p:custDataLst>
          </p:nvPr>
        </p:nvSpPr>
        <p:spPr>
          <a:xfrm>
            <a:off x="2716560" y="5357520"/>
            <a:ext cx="3836520" cy="1180080"/>
          </a:xfrm>
          <a:prstGeom prst="rect">
            <a:avLst/>
          </a:prstGeom>
          <a:solidFill>
            <a:srgbClr val="729FCF"/>
          </a:solidFill>
          <a:ln>
            <a:solidFill>
              <a:srgbClr val="3465A4"/>
            </a:solidFill>
          </a:ln>
        </p:spPr>
        <p:txBody>
          <a:bodyPr wrap="none"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2200" dirty="0">
                <a:latin typeface="Arial"/>
              </a:rPr>
              <a:t>Ternary Expression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en-US" sz="2200" dirty="0" smtClean="0">
                <a:latin typeface="Arial"/>
              </a:rPr>
              <a:t>"Three elements”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6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6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68" name="CustomShape 4"/>
          <p:cNvSpPr/>
          <p:nvPr>
            <p:custDataLst>
              <p:tags r:id="rId4"/>
            </p:custDataLst>
          </p:nvPr>
        </p:nvSpPr>
        <p:spPr>
          <a:xfrm>
            <a:off x="327960" y="1446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sz="2500" b="1" dirty="0">
                <a:solidFill>
                  <a:srgbClr val="000000"/>
                </a:solidFill>
                <a:latin typeface="Courier New"/>
              </a:rPr>
              <a:t>flag = "</a:t>
            </a:r>
            <a:r>
              <a:rPr lang="en-US" sz="2500" b="1" dirty="0" smtClean="0">
                <a:solidFill>
                  <a:srgbClr val="000000"/>
                </a:solidFill>
                <a:latin typeface="Courier New"/>
              </a:rPr>
              <a:t>Over" if </a:t>
            </a:r>
            <a:r>
              <a:rPr lang="en-US" sz="2500" b="1" dirty="0">
                <a:solidFill>
                  <a:srgbClr val="000000"/>
                </a:solidFill>
                <a:latin typeface="Courier New"/>
              </a:rPr>
              <a:t>x &gt; threshold else "Under"</a:t>
            </a:r>
            <a:endParaRPr lang="en-US" sz="2500" b="1" dirty="0"/>
          </a:p>
          <a:p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single expressions as results.</a:t>
            </a:r>
            <a:endParaRPr sz="2800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00000"/>
              </a:lnSpc>
              <a:buSzPct val="45000"/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Only works for if and else (no </a:t>
            </a:r>
            <a:r>
              <a:rPr lang="en-US" sz="2800" dirty="0" err="1">
                <a:solidFill>
                  <a:srgbClr val="000000"/>
                </a:solidFill>
                <a:latin typeface="Calibri" panose="020F0502020204030204" pitchFamily="34" charset="0"/>
              </a:rPr>
              <a:t>elif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  <a:endParaRPr sz="2800"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69" name="CustomShape 5"/>
          <p:cNvSpPr/>
          <p:nvPr>
            <p:custDataLst>
              <p:tags r:id="rId5"/>
            </p:custDataLst>
          </p:nvPr>
        </p:nvSpPr>
        <p:spPr>
          <a:xfrm rot="5400000">
            <a:off x="4477680" y="571135"/>
            <a:ext cx="185760" cy="27662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0" name="CustomShape 6"/>
          <p:cNvSpPr/>
          <p:nvPr>
            <p:custDataLst>
              <p:tags r:id="rId6"/>
            </p:custDataLst>
          </p:nvPr>
        </p:nvSpPr>
        <p:spPr>
          <a:xfrm>
            <a:off x="3954600" y="2150815"/>
            <a:ext cx="1791720" cy="414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Condition</a:t>
            </a:r>
            <a:endParaRPr/>
          </a:p>
        </p:txBody>
      </p:sp>
      <p:sp>
        <p:nvSpPr>
          <p:cNvPr id="171" name="CustomShape 7"/>
          <p:cNvSpPr/>
          <p:nvPr>
            <p:custDataLst>
              <p:tags r:id="rId7"/>
            </p:custDataLst>
          </p:nvPr>
        </p:nvSpPr>
        <p:spPr>
          <a:xfrm rot="5400000">
            <a:off x="2167560" y="1707115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2" name="CustomShape 8"/>
          <p:cNvSpPr/>
          <p:nvPr>
            <p:custDataLst>
              <p:tags r:id="rId8"/>
            </p:custDataLst>
          </p:nvPr>
        </p:nvSpPr>
        <p:spPr>
          <a:xfrm>
            <a:off x="1296000" y="2054515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true</a:t>
            </a:r>
            <a:endParaRPr/>
          </a:p>
        </p:txBody>
      </p:sp>
      <p:sp>
        <p:nvSpPr>
          <p:cNvPr id="173" name="CustomShape 9"/>
          <p:cNvSpPr/>
          <p:nvPr>
            <p:custDataLst>
              <p:tags r:id="rId9"/>
            </p:custDataLst>
          </p:nvPr>
        </p:nvSpPr>
        <p:spPr>
          <a:xfrm rot="5400000">
            <a:off x="7912080" y="1594868"/>
            <a:ext cx="149400" cy="7880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174" name="CustomShape 10"/>
          <p:cNvSpPr/>
          <p:nvPr>
            <p:custDataLst>
              <p:tags r:id="rId10"/>
            </p:custDataLst>
          </p:nvPr>
        </p:nvSpPr>
        <p:spPr>
          <a:xfrm>
            <a:off x="6917040" y="2070788"/>
            <a:ext cx="20948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Result if false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76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77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CustomShape 4"/>
          <p:cNvSpPr/>
          <p:nvPr>
            <p:custDataLst>
              <p:tags r:id="rId4"/>
            </p:custDataLst>
          </p:nvPr>
        </p:nvSpPr>
        <p:spPr>
          <a:xfrm>
            <a:off x="313899" y="1554120"/>
            <a:ext cx="9021981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endParaRPr lang="en-US" dirty="0" smtClean="0"/>
          </a:p>
          <a:p>
            <a:r>
              <a:rPr lang="en-US" sz="2800" dirty="0">
                <a:solidFill>
                  <a:srgbClr val="000000"/>
                </a:solidFill>
                <a:latin typeface="Calibri"/>
              </a:rPr>
              <a:t>or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 if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 else 'odd')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Ternary Assignment  </a:t>
            </a:r>
            <a:endParaRPr/>
          </a:p>
        </p:txBody>
      </p:sp>
      <p:sp>
        <p:nvSpPr>
          <p:cNvPr id="180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181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182" name="CustomShape 4"/>
          <p:cNvSpPr/>
          <p:nvPr>
            <p:custDataLst>
              <p:tags r:id="rId4"/>
            </p:custDataLst>
          </p:nvPr>
        </p:nvSpPr>
        <p:spPr>
          <a:xfrm>
            <a:off x="651960" y="155412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dirty="0">
                <a:solidFill>
                  <a:srgbClr val="000000"/>
                </a:solidFill>
                <a:latin typeface="Calibri"/>
              </a:rPr>
              <a:t>Goal: A list of 'odd' or 'even' if that index is odd or even.</a:t>
            </a:r>
            <a:endParaRPr sz="28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</a:pP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= []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200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 in range(16):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if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== 0: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('even')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dirty="0" smtClean="0">
                <a:solidFill>
                  <a:srgbClr val="000000"/>
                </a:solidFill>
                <a:latin typeface="Courier New"/>
              </a:rPr>
              <a:t>   else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:</a:t>
            </a:r>
            <a:endParaRPr sz="2200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200" b="1" dirty="0" smtClean="0">
                <a:solidFill>
                  <a:srgbClr val="000000"/>
                </a:solidFill>
                <a:latin typeface="Courier New"/>
              </a:rPr>
              <a:t>       </a:t>
            </a:r>
            <a:r>
              <a:rPr lang="en-US" sz="2200" dirty="0" err="1" smtClean="0">
                <a:solidFill>
                  <a:srgbClr val="000000"/>
                </a:solidFill>
                <a:latin typeface="Courier New"/>
              </a:rPr>
              <a:t>the_list.append</a:t>
            </a:r>
            <a:r>
              <a:rPr lang="en-US" sz="2200" dirty="0">
                <a:solidFill>
                  <a:srgbClr val="000000"/>
                </a:solidFill>
                <a:latin typeface="Courier New"/>
              </a:rPr>
              <a:t>('odd')</a:t>
            </a:r>
            <a:endParaRPr dirty="0"/>
          </a:p>
          <a:p>
            <a:pPr>
              <a:lnSpc>
                <a:spcPct val="100000"/>
              </a:lnSpc>
            </a:pPr>
            <a:endParaRPr lang="en-US" dirty="0" smtClean="0"/>
          </a:p>
          <a:p>
            <a:pPr>
              <a:lnSpc>
                <a:spcPct val="100000"/>
              </a:lnSpc>
            </a:pPr>
            <a:endParaRPr lang="en-US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latin typeface="Calibri" panose="020F0502020204030204" pitchFamily="34" charset="0"/>
              </a:rPr>
              <a:t>Or with a list comprehension!</a:t>
            </a:r>
            <a:endParaRPr lang="en-US" sz="2800" dirty="0" smtClean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200" b="1" dirty="0" err="1">
                <a:solidFill>
                  <a:srgbClr val="000000"/>
                </a:solidFill>
                <a:latin typeface="Courier New"/>
              </a:rPr>
              <a:t>the_list</a:t>
            </a:r>
            <a:r>
              <a:rPr lang="en-US" sz="2200" b="1" dirty="0">
                <a:solidFill>
                  <a:srgbClr val="000000"/>
                </a:solidFill>
                <a:latin typeface="Courier New"/>
              </a:rPr>
              <a:t> =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['even' if </a:t>
            </a:r>
            <a:r>
              <a:rPr lang="en-US" sz="16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 smtClean="0">
                <a:solidFill>
                  <a:srgbClr val="000000"/>
                </a:solidFill>
                <a:latin typeface="Courier New"/>
              </a:rPr>
              <a:t> % 2 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== 0 else 'odd' for </a:t>
            </a:r>
            <a:r>
              <a:rPr lang="en-US" sz="16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1600" b="1" dirty="0">
                <a:solidFill>
                  <a:srgbClr val="000000"/>
                </a:solidFill>
                <a:latin typeface="Courier New"/>
              </a:rPr>
              <a:t> in range(16)]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Get more practice</a:t>
            </a:r>
            <a:endParaRPr/>
          </a:p>
        </p:txBody>
      </p:sp>
      <p:sp>
        <p:nvSpPr>
          <p:cNvPr id="184" name="CustomShape 2"/>
          <p:cNvSpPr/>
          <p:nvPr>
            <p:custDataLst>
              <p:tags r:id="rId2"/>
            </p:custDataLst>
          </p:nvPr>
        </p:nvSpPr>
        <p:spPr>
          <a:xfrm>
            <a:off x="245661" y="1600200"/>
            <a:ext cx="8801062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List </a:t>
            </a:r>
            <a:r>
              <a:rPr lang="en-US" sz="2800" b="1" dirty="0" smtClean="0">
                <a:solidFill>
                  <a:srgbClr val="660066"/>
                </a:solidFill>
                <a:latin typeface="Calibri" panose="020F0502020204030204" pitchFamily="34" charset="0"/>
              </a:rPr>
              <a:t>Comprehensions:</a:t>
            </a:r>
            <a:endParaRPr dirty="0"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  [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				       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sim(x, y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Enumerate: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 for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index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, </a:t>
            </a:r>
            <a:r>
              <a:rPr lang="en-US" sz="2600" b="1" dirty="0" smtClean="0">
                <a:solidFill>
                  <a:srgbClr val="859040"/>
                </a:solidFill>
                <a:latin typeface="Courier New"/>
              </a:rPr>
              <a:t>value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in </a:t>
            </a:r>
            <a:r>
              <a:rPr lang="en-US" sz="2600" b="1" dirty="0">
                <a:solidFill>
                  <a:srgbClr val="859040"/>
                </a:solidFill>
                <a:latin typeface="Courier New"/>
              </a:rPr>
              <a:t>enumerate</a:t>
            </a:r>
            <a:r>
              <a:rPr lang="en-US" sz="2600" b="1" dirty="0">
                <a:solidFill>
                  <a:srgbClr val="000000"/>
                </a:solidFill>
                <a:latin typeface="Courier New"/>
              </a:rPr>
              <a:t>(</a:t>
            </a:r>
            <a:r>
              <a:rPr lang="en-US" sz="2600" b="1" dirty="0" err="1">
                <a:solidFill>
                  <a:srgbClr val="000000"/>
                </a:solidFill>
                <a:latin typeface="Courier New"/>
              </a:rPr>
              <a:t>seq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):</a:t>
            </a: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	</a:t>
            </a:r>
            <a:r>
              <a:rPr lang="en-US" sz="2600" b="1" dirty="0" smtClean="0">
                <a:solidFill>
                  <a:srgbClr val="000000"/>
                </a:solidFill>
                <a:latin typeface="Courier New"/>
              </a:rPr>
              <a:t>…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660066"/>
                </a:solidFill>
                <a:latin typeface="Calibri" panose="020F0502020204030204" pitchFamily="34" charset="0"/>
              </a:rPr>
              <a:t>Ternary If Statement:</a:t>
            </a:r>
            <a:endParaRPr sz="2800" b="1" dirty="0">
              <a:solidFill>
                <a:srgbClr val="660066"/>
              </a:solidFill>
              <a:latin typeface="Calibri" panose="020F0502020204030204" pitchFamily="34" charset="0"/>
            </a:endParaRPr>
          </a:p>
          <a:p>
            <a:pPr>
              <a:lnSpc>
                <a:spcPct val="100000"/>
              </a:lnSpc>
            </a:pPr>
            <a:r>
              <a:rPr lang="en-US" sz="2600" b="1" dirty="0">
                <a:solidFill>
                  <a:srgbClr val="000000"/>
                </a:solidFill>
                <a:latin typeface="Courier New"/>
              </a:rPr>
              <a:t> </a:t>
            </a:r>
            <a:endParaRPr dirty="0"/>
          </a:p>
          <a:p>
            <a:r>
              <a:rPr lang="en-US" sz="26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flag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=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Over" if</a:t>
            </a:r>
            <a:r>
              <a:rPr lang="en-US" sz="2400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x &gt; threshold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"Under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"</a:t>
            </a:r>
            <a:endParaRPr lang="en-US" sz="2800" b="1" dirty="0">
              <a:solidFill>
                <a:srgbClr val="000000"/>
              </a:solidFill>
              <a:latin typeface="Courier New"/>
            </a:endParaRP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8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Two ways to convert Centigrade to Fahrenheit</a:t>
            </a:r>
            <a:endParaRPr/>
          </a:p>
        </p:txBody>
      </p:sp>
      <p:sp>
        <p:nvSpPr>
          <p:cNvPr id="79" name="CustomShape 2"/>
          <p:cNvSpPr/>
          <p:nvPr>
            <p:custDataLst>
              <p:tags r:id="rId2"/>
            </p:custDataLst>
          </p:nvPr>
        </p:nvSpPr>
        <p:spPr>
          <a:xfrm>
            <a:off x="533520" y="1600200"/>
            <a:ext cx="6474240" cy="1825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ctemps = [17.1, 22.3, 18.4, 19.1]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sp>
        <p:nvSpPr>
          <p:cNvPr id="80" name="CustomShape 3"/>
          <p:cNvSpPr/>
          <p:nvPr>
            <p:custDataLst>
              <p:tags r:id="rId3"/>
            </p:custDataLst>
          </p:nvPr>
        </p:nvSpPr>
        <p:spPr>
          <a:xfrm>
            <a:off x="609480" y="2743200"/>
            <a:ext cx="4569120" cy="1185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[]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ctemps: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 = celsius_to_farenheit(c)</a:t>
            </a:r>
            <a:endParaRPr/>
          </a:p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  ftemps.append(f)</a:t>
            </a:r>
            <a:endParaRPr/>
          </a:p>
        </p:txBody>
      </p:sp>
      <p:sp>
        <p:nvSpPr>
          <p:cNvPr id="81" name="CustomShape 4"/>
          <p:cNvSpPr/>
          <p:nvPr>
            <p:custDataLst>
              <p:tags r:id="rId4"/>
            </p:custDataLst>
          </p:nvPr>
        </p:nvSpPr>
        <p:spPr>
          <a:xfrm>
            <a:off x="609480" y="4876920"/>
            <a:ext cx="82267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>
                <a:solidFill>
                  <a:srgbClr val="000000"/>
                </a:solidFill>
                <a:latin typeface="Courier New"/>
              </a:rPr>
              <a:t>ftemps = [celsius_to_farenheit(c)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 </a:t>
            </a:r>
            <a:r>
              <a:rPr lang="en-US" b="1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 ctemps]</a:t>
            </a:r>
            <a:endParaRPr/>
          </a:p>
        </p:txBody>
      </p:sp>
      <p:sp>
        <p:nvSpPr>
          <p:cNvPr id="82" name="CustomShape 5"/>
          <p:cNvSpPr/>
          <p:nvPr>
            <p:custDataLst>
              <p:tags r:id="rId5"/>
            </p:custDataLst>
          </p:nvPr>
        </p:nvSpPr>
        <p:spPr>
          <a:xfrm>
            <a:off x="304920" y="2362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loop:</a:t>
            </a:r>
            <a:endParaRPr b="1" dirty="0"/>
          </a:p>
        </p:txBody>
      </p:sp>
      <p:sp>
        <p:nvSpPr>
          <p:cNvPr id="83" name="CustomShape 6"/>
          <p:cNvSpPr/>
          <p:nvPr>
            <p:custDataLst>
              <p:tags r:id="rId6"/>
            </p:custDataLst>
          </p:nvPr>
        </p:nvSpPr>
        <p:spPr>
          <a:xfrm>
            <a:off x="304920" y="4324320"/>
            <a:ext cx="4874040" cy="392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b="1" dirty="0">
                <a:solidFill>
                  <a:srgbClr val="000090"/>
                </a:solidFill>
                <a:latin typeface="Calibri"/>
              </a:rPr>
              <a:t>With a list comprehension:</a:t>
            </a:r>
            <a:endParaRPr b="1" dirty="0"/>
          </a:p>
        </p:txBody>
      </p:sp>
      <p:sp>
        <p:nvSpPr>
          <p:cNvPr id="84" name="CustomShape 7"/>
          <p:cNvSpPr/>
          <p:nvPr>
            <p:custDataLst>
              <p:tags r:id="rId7"/>
            </p:custDataLst>
          </p:nvPr>
        </p:nvSpPr>
        <p:spPr>
          <a:xfrm>
            <a:off x="304920" y="5619600"/>
            <a:ext cx="7693200" cy="696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2000" dirty="0">
                <a:solidFill>
                  <a:srgbClr val="000090"/>
                </a:solidFill>
                <a:latin typeface="Calibri"/>
              </a:rPr>
              <a:t>The comprehension is usually shorter, more readable, and more efficient</a:t>
            </a:r>
            <a:endParaRPr dirty="0"/>
          </a:p>
        </p:txBody>
      </p:sp>
      <p:sp>
        <p:nvSpPr>
          <p:cNvPr id="85" name="CustomShape 8"/>
          <p:cNvSpPr/>
          <p:nvPr>
            <p:custDataLst>
              <p:tags r:id="rId8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Syntax of a comprehension</a:t>
            </a:r>
            <a:endParaRPr/>
          </a:p>
        </p:txBody>
      </p:sp>
      <p:sp>
        <p:nvSpPr>
          <p:cNvPr id="87" name="CustomShape 2"/>
          <p:cNvSpPr/>
          <p:nvPr>
            <p:custDataLst>
              <p:tags r:id="rId2"/>
            </p:custDataLst>
          </p:nvPr>
        </p:nvSpPr>
        <p:spPr>
          <a:xfrm rot="5400000">
            <a:off x="2908080" y="3489840"/>
            <a:ext cx="149400" cy="530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88" name="CustomShape 3"/>
          <p:cNvSpPr/>
          <p:nvPr>
            <p:custDataLst>
              <p:tags r:id="rId3"/>
            </p:custDataLst>
          </p:nvPr>
        </p:nvSpPr>
        <p:spPr>
          <a:xfrm>
            <a:off x="2362320" y="3837240"/>
            <a:ext cx="1445040" cy="9108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something that can be iterated</a:t>
            </a:r>
            <a:endParaRPr/>
          </a:p>
        </p:txBody>
      </p:sp>
      <p:sp>
        <p:nvSpPr>
          <p:cNvPr id="89" name="CustomShape 4"/>
          <p:cNvSpPr/>
          <p:nvPr>
            <p:custDataLst>
              <p:tags r:id="rId4"/>
            </p:custDataLst>
          </p:nvPr>
        </p:nvSpPr>
        <p:spPr>
          <a:xfrm rot="5400000">
            <a:off x="912240" y="2139120"/>
            <a:ext cx="225720" cy="51948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0" name="CustomShape 5"/>
          <p:cNvSpPr/>
          <p:nvPr>
            <p:custDataLst>
              <p:tags r:id="rId5"/>
            </p:custDataLst>
          </p:nvPr>
        </p:nvSpPr>
        <p:spPr>
          <a:xfrm>
            <a:off x="148430" y="2535474"/>
            <a:ext cx="1192210" cy="636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en-US" dirty="0" smtClean="0">
                <a:solidFill>
                  <a:srgbClr val="000000"/>
                </a:solidFill>
                <a:latin typeface="Calibri"/>
              </a:rPr>
              <a:t>expression</a:t>
            </a:r>
            <a:endParaRPr dirty="0"/>
          </a:p>
        </p:txBody>
      </p:sp>
      <p:sp>
        <p:nvSpPr>
          <p:cNvPr id="91" name="CustomShape 6"/>
          <p:cNvSpPr/>
          <p:nvPr>
            <p:custDataLst>
              <p:tags r:id="rId6"/>
            </p:custDataLst>
          </p:nvPr>
        </p:nvSpPr>
        <p:spPr>
          <a:xfrm rot="5400000">
            <a:off x="6808320" y="813960"/>
            <a:ext cx="225720" cy="31694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2" name="CustomShape 7"/>
          <p:cNvSpPr/>
          <p:nvPr>
            <p:custDataLst>
              <p:tags r:id="rId7"/>
            </p:custDataLst>
          </p:nvPr>
        </p:nvSpPr>
        <p:spPr>
          <a:xfrm>
            <a:off x="5601240" y="2590920"/>
            <a:ext cx="2614320" cy="635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>
                <a:solidFill>
                  <a:srgbClr val="000000"/>
                </a:solidFill>
                <a:latin typeface="Calibri"/>
              </a:rPr>
              <a:t>zero or more </a:t>
            </a:r>
            <a:r>
              <a:rPr lang="en-US" b="1">
                <a:solidFill>
                  <a:srgbClr val="000000"/>
                </a:solidFill>
                <a:latin typeface="Courier New"/>
              </a:rPr>
              <a:t>if</a:t>
            </a:r>
            <a:r>
              <a:rPr lang="en-US">
                <a:solidFill>
                  <a:srgbClr val="000000"/>
                </a:solidFill>
                <a:latin typeface="Calibri"/>
              </a:rPr>
              <a:t> clauses</a:t>
            </a:r>
            <a:endParaRPr/>
          </a:p>
        </p:txBody>
      </p:sp>
      <p:sp>
        <p:nvSpPr>
          <p:cNvPr id="93" name="CustomShape 8"/>
          <p:cNvSpPr/>
          <p:nvPr>
            <p:custDataLst>
              <p:tags r:id="rId8"/>
            </p:custDataLst>
          </p:nvPr>
        </p:nvSpPr>
        <p:spPr>
          <a:xfrm rot="5400000">
            <a:off x="2298600" y="1485720"/>
            <a:ext cx="225720" cy="182592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4" name="CustomShape 9"/>
          <p:cNvSpPr/>
          <p:nvPr>
            <p:custDataLst>
              <p:tags r:id="rId9"/>
            </p:custDataLst>
          </p:nvPr>
        </p:nvSpPr>
        <p:spPr>
          <a:xfrm>
            <a:off x="1371600" y="2590920"/>
            <a:ext cx="2283120" cy="1184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 (required)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assigns value to the variable x</a:t>
            </a:r>
            <a:endParaRPr dirty="0"/>
          </a:p>
        </p:txBody>
      </p:sp>
      <p:sp>
        <p:nvSpPr>
          <p:cNvPr id="95" name="CustomShape 10"/>
          <p:cNvSpPr/>
          <p:nvPr>
            <p:custDataLst>
              <p:tags r:id="rId10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96" name="CustomShape 11"/>
          <p:cNvSpPr/>
          <p:nvPr>
            <p:custDataLst>
              <p:tags r:id="rId11"/>
            </p:custDataLst>
          </p:nvPr>
        </p:nvSpPr>
        <p:spPr>
          <a:xfrm rot="5400000">
            <a:off x="4269960" y="1591200"/>
            <a:ext cx="149400" cy="1673640"/>
          </a:xfrm>
          <a:prstGeom prst="rightBrace">
            <a:avLst>
              <a:gd name="adj1" fmla="val 8333"/>
              <a:gd name="adj2" fmla="val 50000"/>
            </a:avLst>
          </a:prstGeom>
          <a:noFill/>
          <a:ln w="25560">
            <a:solidFill>
              <a:srgbClr val="4F81BD"/>
            </a:solidFill>
            <a:round/>
          </a:ln>
        </p:spPr>
      </p:sp>
      <p:sp>
        <p:nvSpPr>
          <p:cNvPr id="97" name="CustomShape 12"/>
          <p:cNvSpPr/>
          <p:nvPr>
            <p:custDataLst>
              <p:tags r:id="rId12"/>
            </p:custDataLst>
          </p:nvPr>
        </p:nvSpPr>
        <p:spPr>
          <a:xfrm>
            <a:off x="3685680" y="2581920"/>
            <a:ext cx="1445040" cy="14587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000000"/>
                </a:solidFill>
                <a:latin typeface="Calibri"/>
              </a:rPr>
              <a:t>zero or more additional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dirty="0">
                <a:solidFill>
                  <a:srgbClr val="000000"/>
                </a:solidFill>
                <a:latin typeface="Calibri"/>
              </a:rPr>
              <a:t> clauses</a:t>
            </a:r>
            <a:endParaRPr dirty="0"/>
          </a:p>
        </p:txBody>
      </p:sp>
      <p:sp>
        <p:nvSpPr>
          <p:cNvPr id="98" name="CustomShape 13"/>
          <p:cNvSpPr/>
          <p:nvPr>
            <p:custDataLst>
              <p:tags r:id="rId1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CustomShape 1"/>
          <p:cNvSpPr/>
          <p:nvPr>
            <p:custDataLst>
              <p:tags r:id="rId1"/>
            </p:custDataLst>
          </p:nvPr>
        </p:nvSpPr>
        <p:spPr>
          <a:xfrm>
            <a:off x="4191120" y="3522600"/>
            <a:ext cx="2257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0" name="CustomShape 2"/>
          <p:cNvSpPr/>
          <p:nvPr>
            <p:custDataLst>
              <p:tags r:id="rId2"/>
            </p:custDataLst>
          </p:nvPr>
        </p:nvSpPr>
        <p:spPr>
          <a:xfrm>
            <a:off x="1295280" y="3504960"/>
            <a:ext cx="20545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1" name="CustomShape 3"/>
          <p:cNvSpPr/>
          <p:nvPr>
            <p:custDataLst>
              <p:tags r:id="rId3"/>
            </p:custDataLst>
          </p:nvPr>
        </p:nvSpPr>
        <p:spPr>
          <a:xfrm>
            <a:off x="533520" y="2385360"/>
            <a:ext cx="15210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2" name="CustomShape 4"/>
          <p:cNvSpPr/>
          <p:nvPr>
            <p:custDataLst>
              <p:tags r:id="rId4"/>
            </p:custDataLst>
          </p:nvPr>
        </p:nvSpPr>
        <p:spPr>
          <a:xfrm>
            <a:off x="3429000" y="350532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3" name="CustomShape 5"/>
          <p:cNvSpPr/>
          <p:nvPr>
            <p:custDataLst>
              <p:tags r:id="rId5"/>
            </p:custDataLst>
          </p:nvPr>
        </p:nvSpPr>
        <p:spPr>
          <a:xfrm>
            <a:off x="685800" y="1752480"/>
            <a:ext cx="68292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4" name="CustomShape 6"/>
          <p:cNvSpPr/>
          <p:nvPr>
            <p:custDataLst>
              <p:tags r:id="rId6"/>
            </p:custDataLst>
          </p:nvPr>
        </p:nvSpPr>
        <p:spPr>
          <a:xfrm>
            <a:off x="1066680" y="3200400"/>
            <a:ext cx="334980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5" name="CustomShape 7"/>
          <p:cNvSpPr/>
          <p:nvPr>
            <p:custDataLst>
              <p:tags r:id="rId7"/>
            </p:custDataLst>
          </p:nvPr>
        </p:nvSpPr>
        <p:spPr>
          <a:xfrm>
            <a:off x="5257800" y="1752480"/>
            <a:ext cx="32738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6" name="CustomShape 8"/>
          <p:cNvSpPr/>
          <p:nvPr>
            <p:custDataLst>
              <p:tags r:id="rId8"/>
            </p:custDataLst>
          </p:nvPr>
        </p:nvSpPr>
        <p:spPr>
          <a:xfrm>
            <a:off x="838080" y="29188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7" name="CustomShape 9"/>
          <p:cNvSpPr/>
          <p:nvPr>
            <p:custDataLst>
              <p:tags r:id="rId9"/>
            </p:custDataLst>
          </p:nvPr>
        </p:nvSpPr>
        <p:spPr>
          <a:xfrm>
            <a:off x="3352680" y="175248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8" name="CustomShape 10"/>
          <p:cNvSpPr/>
          <p:nvPr>
            <p:custDataLst>
              <p:tags r:id="rId10"/>
            </p:custDataLst>
          </p:nvPr>
        </p:nvSpPr>
        <p:spPr>
          <a:xfrm>
            <a:off x="533520" y="2690280"/>
            <a:ext cx="1902240" cy="27864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09" name="CustomShape 11"/>
          <p:cNvSpPr/>
          <p:nvPr>
            <p:custDataLst>
              <p:tags r:id="rId11"/>
            </p:custDataLst>
          </p:nvPr>
        </p:nvSpPr>
        <p:spPr>
          <a:xfrm>
            <a:off x="1447920" y="1764360"/>
            <a:ext cx="1902240" cy="354960"/>
          </a:xfrm>
          <a:prstGeom prst="rect">
            <a:avLst/>
          </a:prstGeom>
          <a:solidFill>
            <a:srgbClr val="FFFF00"/>
          </a:solidFill>
          <a:ln w="25560">
            <a:noFill/>
          </a:ln>
        </p:spPr>
      </p:sp>
      <p:sp>
        <p:nvSpPr>
          <p:cNvPr id="110" name="CustomShape 12"/>
          <p:cNvSpPr/>
          <p:nvPr>
            <p:custDataLst>
              <p:tags r:id="rId12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Semantics of a comprehension</a:t>
            </a:r>
            <a:endParaRPr/>
          </a:p>
        </p:txBody>
      </p:sp>
      <p:sp>
        <p:nvSpPr>
          <p:cNvPr id="111" name="CustomShape 13"/>
          <p:cNvSpPr/>
          <p:nvPr>
            <p:custDataLst>
              <p:tags r:id="rId13"/>
            </p:custDataLst>
          </p:nvPr>
        </p:nvSpPr>
        <p:spPr>
          <a:xfrm>
            <a:off x="457200" y="1752480"/>
            <a:ext cx="8683920" cy="3621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[(x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seq1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seq2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threshold]</a:t>
            </a:r>
            <a:endParaRPr dirty="0"/>
          </a:p>
        </p:txBody>
      </p:sp>
      <p:sp>
        <p:nvSpPr>
          <p:cNvPr id="112" name="CustomShape 14"/>
          <p:cNvSpPr/>
          <p:nvPr>
            <p:custDataLst>
              <p:tags r:id="rId14"/>
            </p:custDataLst>
          </p:nvPr>
        </p:nvSpPr>
        <p:spPr>
          <a:xfrm>
            <a:off x="457200" y="2373840"/>
            <a:ext cx="8683920" cy="17337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result = []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seq1: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for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y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in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seq2: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</a:t>
            </a:r>
            <a:r>
              <a:rPr lang="en-US" b="1" dirty="0">
                <a:solidFill>
                  <a:srgbClr val="859040"/>
                </a:solidFill>
                <a:latin typeface="Courier New"/>
              </a:rPr>
              <a:t>if 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sim(x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&gt; threshold: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      </a:t>
            </a:r>
            <a:r>
              <a:rPr lang="en-US" b="1" dirty="0" err="1">
                <a:solidFill>
                  <a:srgbClr val="000000"/>
                </a:solidFill>
                <a:latin typeface="Courier New"/>
              </a:rPr>
              <a:t>result.append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( (x</a:t>
            </a:r>
            <a:r>
              <a:rPr lang="en-US" b="1" dirty="0" smtClean="0">
                <a:solidFill>
                  <a:srgbClr val="000000"/>
                </a:solidFill>
                <a:latin typeface="Courier New"/>
              </a:rPr>
              <a:t>, y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) )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b="1" dirty="0">
                <a:solidFill>
                  <a:srgbClr val="000000"/>
                </a:solidFill>
                <a:latin typeface="Courier New"/>
              </a:rPr>
              <a:t>… </a:t>
            </a:r>
            <a:r>
              <a:rPr lang="en-US" b="1" i="1" dirty="0">
                <a:solidFill>
                  <a:srgbClr val="000000"/>
                </a:solidFill>
                <a:latin typeface="Times New Roman"/>
              </a:rPr>
              <a:t>use</a:t>
            </a:r>
            <a:r>
              <a:rPr lang="en-US" b="1" dirty="0">
                <a:solidFill>
                  <a:srgbClr val="000000"/>
                </a:solidFill>
                <a:latin typeface="Courier New"/>
              </a:rPr>
              <a:t> result …</a:t>
            </a:r>
            <a:endParaRPr dirty="0"/>
          </a:p>
        </p:txBody>
      </p:sp>
      <p:sp>
        <p:nvSpPr>
          <p:cNvPr id="113" name="CustomShape 15"/>
          <p:cNvSpPr/>
          <p:nvPr>
            <p:custDataLst>
              <p:tags r:id="rId15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Types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comprehensions</a:t>
            </a:r>
            <a:endParaRPr dirty="0"/>
          </a:p>
        </p:txBody>
      </p:sp>
      <p:sp>
        <p:nvSpPr>
          <p:cNvPr id="115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List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[ 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* 2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for 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 in range(3) 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Set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Calibri"/>
              </a:rPr>
              <a:t>Dictionary</a:t>
            </a:r>
          </a:p>
          <a:p>
            <a:pPr>
              <a:lnSpc>
                <a:spcPct val="100000"/>
              </a:lnSpc>
            </a:pPr>
            <a:endParaRPr b="1" dirty="0"/>
          </a:p>
          <a:p>
            <a:pPr>
              <a:lnSpc>
                <a:spcPct val="100000"/>
              </a:lnSpc>
            </a:pPr>
            <a:r>
              <a:rPr lang="en-US" sz="2800" dirty="0" smtClean="0">
                <a:solidFill>
                  <a:srgbClr val="000000"/>
                </a:solidFill>
                <a:latin typeface="Calibri"/>
              </a:rPr>
              <a:t>	{ </a:t>
            </a:r>
            <a:r>
              <a:rPr lang="en-US" sz="2800" i="1" dirty="0" smtClean="0">
                <a:solidFill>
                  <a:srgbClr val="000000"/>
                </a:solidFill>
                <a:latin typeface="Calibri"/>
              </a:rPr>
              <a:t>key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: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value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for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item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 in </a:t>
            </a:r>
            <a:r>
              <a:rPr lang="en-US" sz="2800" i="1" dirty="0">
                <a:solidFill>
                  <a:srgbClr val="000000"/>
                </a:solidFill>
                <a:latin typeface="Calibri"/>
              </a:rPr>
              <a:t>sequence …</a:t>
            </a:r>
            <a:r>
              <a:rPr lang="en-US" sz="2800" dirty="0">
                <a:solidFill>
                  <a:srgbClr val="000000"/>
                </a:solidFill>
                <a:latin typeface="Calibri"/>
              </a:rPr>
              <a:t>}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	{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i: </a:t>
            </a:r>
            <a:r>
              <a:rPr lang="en-US" sz="2400" b="1" dirty="0" err="1" smtClean="0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* 2 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for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</a:t>
            </a:r>
            <a:r>
              <a:rPr lang="en-US" sz="24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400" b="1" dirty="0">
                <a:solidFill>
                  <a:srgbClr val="000000"/>
                </a:solidFill>
                <a:latin typeface="Courier New"/>
              </a:rPr>
              <a:t> in range(3)}</a:t>
            </a:r>
            <a:endParaRPr dirty="0"/>
          </a:p>
        </p:txBody>
      </p:sp>
      <p:sp>
        <p:nvSpPr>
          <p:cNvPr id="116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>
                <a:solidFill>
                  <a:srgbClr val="7030A0"/>
                </a:solidFill>
                <a:latin typeface="Calibri"/>
              </a:rPr>
              <a:t>Cubes of the first 10 natural numbers</a:t>
            </a:r>
            <a:endParaRPr/>
          </a:p>
        </p:txBody>
      </p:sp>
      <p:sp>
        <p:nvSpPr>
          <p:cNvPr id="118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6839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</a:t>
            </a:r>
            <a:endParaRPr b="1" dirty="0"/>
          </a:p>
          <a:p>
            <a:pPr>
              <a:lnSpc>
                <a:spcPct val="100000"/>
              </a:lnSpc>
            </a:pP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  Produce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:  [0, 1, 8, 27, 64, 125, 216, 343, 512, 729]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loop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[]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for x in range(10): 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 </a:t>
            </a:r>
            <a:r>
              <a:rPr lang="en-US" sz="2800" b="1" dirty="0" err="1" smtClean="0">
                <a:solidFill>
                  <a:srgbClr val="000000"/>
                </a:solidFill>
                <a:latin typeface="Courier New"/>
              </a:rPr>
              <a:t>cubes.append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(x ** 3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) 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90"/>
                </a:solidFill>
                <a:latin typeface="Calibri"/>
              </a:rPr>
              <a:t>With a list comprehension</a:t>
            </a:r>
            <a:r>
              <a:rPr lang="en-US" sz="3200" b="1" dirty="0" smtClean="0">
                <a:solidFill>
                  <a:srgbClr val="000090"/>
                </a:solidFill>
                <a:latin typeface="Calibri"/>
              </a:rPr>
              <a:t>:</a:t>
            </a:r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19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627797" y="5891269"/>
            <a:ext cx="80561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000000"/>
                </a:solidFill>
                <a:latin typeface="Courier New"/>
              </a:rPr>
              <a:t>cubes = [x ** 3 for x in range(10</a:t>
            </a:r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)]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dirty="0">
                <a:solidFill>
                  <a:srgbClr val="7030A0"/>
                </a:solidFill>
                <a:latin typeface="Calibri"/>
              </a:rPr>
              <a:t>Powers of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2: ( 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4400" b="1" baseline="30000" dirty="0">
                <a:solidFill>
                  <a:srgbClr val="7030A0"/>
                </a:solidFill>
                <a:latin typeface="Calibri"/>
              </a:rPr>
              <a:t>0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through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2</a:t>
            </a:r>
            <a:r>
              <a:rPr lang="en-US" sz="4400" b="1" baseline="30000" dirty="0" smtClean="0">
                <a:solidFill>
                  <a:srgbClr val="7030A0"/>
                </a:solidFill>
                <a:latin typeface="Calibri"/>
              </a:rPr>
              <a:t>10 </a:t>
            </a:r>
            <a:r>
              <a:rPr lang="en-US" sz="4400" b="1" dirty="0" smtClean="0">
                <a:solidFill>
                  <a:srgbClr val="7030A0"/>
                </a:solidFill>
                <a:latin typeface="Calibri"/>
              </a:rPr>
              <a:t>)</a:t>
            </a:r>
            <a:endParaRPr dirty="0"/>
          </a:p>
        </p:txBody>
      </p:sp>
      <p:sp>
        <p:nvSpPr>
          <p:cNvPr id="121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[1, 2, 4, 8, 16, 32, 64, 128, 256, 512, 1024]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2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457200" y="2656989"/>
            <a:ext cx="892066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000000"/>
                </a:solidFill>
                <a:latin typeface="Courier New"/>
              </a:rPr>
              <a:t>powers = [2 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**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i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 in range(11)]</a:t>
            </a:r>
            <a:endParaRPr lang="en-US" sz="28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CustomShape 1"/>
          <p:cNvSpPr/>
          <p:nvPr>
            <p:custDataLst>
              <p:tags r:id="rId1"/>
            </p:custDataLst>
          </p:nvPr>
        </p:nvSpPr>
        <p:spPr>
          <a:xfrm>
            <a:off x="457200" y="274680"/>
            <a:ext cx="8226720" cy="1140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en-US" sz="4400" b="1" u="sng" dirty="0">
                <a:solidFill>
                  <a:srgbClr val="7030A0"/>
                </a:solidFill>
                <a:latin typeface="Calibri"/>
              </a:rPr>
              <a:t>Even</a:t>
            </a:r>
            <a:r>
              <a:rPr lang="en-US" sz="4400" b="1" dirty="0">
                <a:solidFill>
                  <a:srgbClr val="7030A0"/>
                </a:solidFill>
                <a:latin typeface="Calibri"/>
              </a:rPr>
              <a:t> elements of a list</a:t>
            </a:r>
            <a:endParaRPr dirty="0"/>
          </a:p>
        </p:txBody>
      </p:sp>
      <p:sp>
        <p:nvSpPr>
          <p:cNvPr id="124" name="CustomShape 2"/>
          <p:cNvSpPr/>
          <p:nvPr>
            <p:custDataLst>
              <p:tags r:id="rId2"/>
            </p:custDataLst>
          </p:nvPr>
        </p:nvSpPr>
        <p:spPr>
          <a:xfrm>
            <a:off x="457200" y="1600200"/>
            <a:ext cx="8226720" cy="45230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rgbClr val="000000"/>
                </a:solidFill>
                <a:latin typeface="Calibri"/>
              </a:rPr>
              <a:t>Goal: 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Given an input list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, </a:t>
            </a: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/>
            </a:r>
            <a:br>
              <a:rPr lang="en-US" sz="3200" dirty="0" smtClean="0">
                <a:solidFill>
                  <a:srgbClr val="000000"/>
                </a:solidFill>
                <a:latin typeface="Calibri"/>
              </a:rPr>
            </a:br>
            <a:r>
              <a:rPr lang="en-US" sz="3200" dirty="0" smtClean="0">
                <a:solidFill>
                  <a:srgbClr val="000000"/>
                </a:solidFill>
                <a:latin typeface="Calibri"/>
              </a:rPr>
              <a:t>produce 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a list of the even numbers in </a:t>
            </a: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r>
              <a:rPr lang="en-US" sz="2800" b="1" dirty="0" err="1">
                <a:solidFill>
                  <a:srgbClr val="000000"/>
                </a:solidFill>
                <a:latin typeface="Courier New"/>
              </a:rPr>
              <a:t>nums</a:t>
            </a:r>
            <a:r>
              <a:rPr lang="en-US" sz="2800" b="1" dirty="0">
                <a:solidFill>
                  <a:srgbClr val="000000"/>
                </a:solidFill>
                <a:latin typeface="Courier New"/>
              </a:rPr>
              <a:t> = [3, 1, 4, 1, 5, 9, 2, 6, 5]</a:t>
            </a:r>
            <a:endParaRPr dirty="0"/>
          </a:p>
          <a:p>
            <a:pPr>
              <a:lnSpc>
                <a:spcPct val="100000"/>
              </a:lnSpc>
            </a:pPr>
            <a:r>
              <a:rPr lang="en-US" sz="3200" dirty="0">
                <a:solidFill>
                  <a:srgbClr val="000000"/>
                </a:solidFill>
                <a:latin typeface="Symbol"/>
              </a:rPr>
              <a:t></a:t>
            </a:r>
            <a:r>
              <a:rPr lang="en-US" sz="3200" dirty="0">
                <a:solidFill>
                  <a:srgbClr val="000000"/>
                </a:solidFill>
                <a:latin typeface="Calibri"/>
              </a:rPr>
              <a:t> [4, 2, 6]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  <p:sp>
        <p:nvSpPr>
          <p:cNvPr id="125" name="CustomShape 3"/>
          <p:cNvSpPr/>
          <p:nvPr>
            <p:custDataLst>
              <p:tags r:id="rId3"/>
            </p:custDataLst>
          </p:nvPr>
        </p:nvSpPr>
        <p:spPr>
          <a:xfrm>
            <a:off x="6553080" y="6356520"/>
            <a:ext cx="2130840" cy="362160"/>
          </a:xfrm>
          <a:prstGeom prst="rect">
            <a:avLst/>
          </a:prstGeom>
          <a:noFill/>
          <a:ln>
            <a:noFill/>
          </a:ln>
        </p:spPr>
      </p:sp>
      <p:sp>
        <p:nvSpPr>
          <p:cNvPr id="2" name="TextBox 1"/>
          <p:cNvSpPr txBox="1"/>
          <p:nvPr>
            <p:custDataLst>
              <p:tags r:id="rId4"/>
            </p:custDataLst>
          </p:nvPr>
        </p:nvSpPr>
        <p:spPr>
          <a:xfrm>
            <a:off x="457200" y="4239850"/>
            <a:ext cx="85619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evens = [x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for 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in nums if 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x</a:t>
            </a:r>
            <a:r>
              <a:rPr lang="pt-BR" sz="2800" b="1" dirty="0">
                <a:solidFill>
                  <a:srgbClr val="000000"/>
                </a:solidFill>
                <a:latin typeface="Courier New"/>
              </a:rPr>
              <a:t> % 2 == 0</a:t>
            </a:r>
            <a:r>
              <a:rPr lang="pt-BR" sz="2800" b="1" dirty="0" smtClean="0">
                <a:solidFill>
                  <a:srgbClr val="000000"/>
                </a:solidFill>
                <a:latin typeface="Courier New"/>
              </a:rPr>
              <a:t>]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1219</Words>
  <Application>Microsoft Office PowerPoint</Application>
  <PresentationFormat>On-screen Show (4:3)</PresentationFormat>
  <Paragraphs>262</Paragraphs>
  <Slides>24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Courier New</vt:lpstr>
      <vt:lpstr>DejaVu Sans</vt:lpstr>
      <vt:lpstr>StarSymbol</vt:lpstr>
      <vt:lpstr>Symbol</vt:lpstr>
      <vt:lpstr>Times New Roman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</dc:creator>
  <cp:lastModifiedBy>University of Washington</cp:lastModifiedBy>
  <cp:revision>76</cp:revision>
  <cp:lastPrinted>2018-05-17T21:51:24Z</cp:lastPrinted>
  <dcterms:modified xsi:type="dcterms:W3CDTF">2018-05-25T20:21:54Z</dcterms:modified>
</cp:coreProperties>
</file>