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4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5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7" r:id="rId4"/>
    <p:sldId id="258" r:id="rId5"/>
    <p:sldId id="268" r:id="rId6"/>
    <p:sldId id="267" r:id="rId7"/>
    <p:sldId id="276" r:id="rId8"/>
    <p:sldId id="264" r:id="rId9"/>
    <p:sldId id="274" r:id="rId10"/>
    <p:sldId id="270" r:id="rId11"/>
    <p:sldId id="269" r:id="rId12"/>
    <p:sldId id="273" r:id="rId13"/>
    <p:sldId id="271" r:id="rId14"/>
    <p:sldId id="277" r:id="rId15"/>
    <p:sldId id="272" r:id="rId16"/>
    <p:sldId id="278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31" autoAdjust="0"/>
  </p:normalViewPr>
  <p:slideViewPr>
    <p:cSldViewPr>
      <p:cViewPr varScale="1">
        <p:scale>
          <a:sx n="84" d="100"/>
          <a:sy n="84" d="100"/>
        </p:scale>
        <p:origin x="8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</a:t>
            </a:r>
            <a:r>
              <a:rPr lang="en-US" smtClean="0"/>
              <a:t>lexicographic order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hyperlink" Target="http://tinyurl.com/jbfzc75" TargetMode="Externa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hyperlink" Target="http://tinyurl.com/h9dcsmz" TargetMode="Externa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jgfrsht" TargetMode="External"/><Relationship Id="rId3" Type="http://schemas.openxmlformats.org/officeDocument/2006/relationships/tags" Target="../tags/tag6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69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hyperlink" Target="http://tinyurl.com/hmwudgl" TargetMode="External"/><Relationship Id="rId5" Type="http://schemas.openxmlformats.org/officeDocument/2006/relationships/tags" Target="../tags/tag81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80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hyperlink" Target="http://tinyurl.com/zkf4bc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hyperlink" Target="http://tinyurl.com/zfn677b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hyperlink" Target="http://tinyurl.com/zpk3rwq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hyperlink" Target="https://goo.gl/YB58Q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Rk2WyF" TargetMode="External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hyperlink" Target="http://tinyurl.com/h6guhp8" TargetMode="External"/><Relationship Id="rId5" Type="http://schemas.openxmlformats.org/officeDocument/2006/relationships/tags" Target="../tags/tag38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37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</a:t>
            </a:r>
            <a:r>
              <a:rPr lang="en-US" sz="2800" dirty="0" smtClean="0">
                <a:solidFill>
                  <a:srgbClr val="FF0000"/>
                </a:solidFill>
              </a:rPr>
              <a:t>in different directions</a:t>
            </a:r>
            <a:r>
              <a:rPr lang="en-US" sz="2800" dirty="0" smtClean="0"/>
              <a:t>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reverse=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'Aaron'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'Andrew'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'Angie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withhold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withholding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Able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Charlie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20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" y="152400"/>
            <a:ext cx="873869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Use </a:t>
            </a:r>
            <a:r>
              <a:rPr lang="en-US" dirty="0" smtClean="0"/>
              <a:t>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value returned by the sort key, sort it, </a:t>
            </a:r>
            <a:br>
              <a:rPr lang="en-US" sz="1800" dirty="0" smtClean="0"/>
            </a:br>
            <a:r>
              <a:rPr lang="en-US" sz="1800" dirty="0" smtClean="0"/>
              <a:t>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770"/>
            <a:ext cx="8305800" cy="476758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- </a:t>
            </a:r>
            <a:r>
              <a:rPr lang="en-US" sz="2400" dirty="0" smtClean="0"/>
              <a:t>is a </a:t>
            </a:r>
            <a:r>
              <a:rPr lang="en-US" sz="2400" dirty="0"/>
              <a:t>function that takes an </a:t>
            </a:r>
            <a:r>
              <a:rPr lang="en-US" sz="2400" dirty="0" err="1"/>
              <a:t>iterable</a:t>
            </a:r>
            <a:r>
              <a:rPr lang="en-US" sz="2400" dirty="0"/>
              <a:t> as a parameter </a:t>
            </a:r>
            <a:r>
              <a:rPr lang="en-US" sz="2400" dirty="0" smtClean="0"/>
              <a:t>(e.g. sequence types: list</a:t>
            </a:r>
            <a:r>
              <a:rPr lang="en-US" sz="2400" dirty="0"/>
              <a:t>, string, </a:t>
            </a:r>
            <a:r>
              <a:rPr lang="en-US" sz="2400" dirty="0" smtClean="0"/>
              <a:t>tuple) and </a:t>
            </a:r>
            <a:r>
              <a:rPr lang="en-US" sz="2400" b="1" u="sng" dirty="0" smtClean="0"/>
              <a:t>returns</a:t>
            </a:r>
            <a:r>
              <a:rPr lang="en-US" sz="2400" dirty="0" smtClean="0"/>
              <a:t> a sorted version of that parameter</a:t>
            </a:r>
          </a:p>
          <a:p>
            <a:r>
              <a:rPr lang="en-US" sz="2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lst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- </a:t>
            </a:r>
            <a:r>
              <a:rPr lang="en-US" sz="2400" dirty="0"/>
              <a:t> </a:t>
            </a:r>
            <a:r>
              <a:rPr lang="en-US" sz="2400" dirty="0" smtClean="0"/>
              <a:t>is a method that sorts the </a:t>
            </a:r>
            <a:r>
              <a:rPr lang="en-US" sz="2400" b="1" u="sng" dirty="0" smtClean="0"/>
              <a:t>list</a:t>
            </a:r>
            <a:r>
              <a:rPr lang="en-US" sz="2400" dirty="0" smtClean="0"/>
              <a:t> that it is called on </a:t>
            </a:r>
            <a:r>
              <a:rPr lang="en-US" sz="2400" b="1" u="sng" dirty="0" smtClean="0"/>
              <a:t>in-place</a:t>
            </a:r>
            <a:r>
              <a:rPr lang="en-US" sz="2400" dirty="0" smtClean="0"/>
              <a:t> (and returns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 smtClean="0"/>
              <a:t>).  .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can only be called on lists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[5, 3, 4, 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[5, 3, 4, 2]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6553200" y="4065114"/>
            <a:ext cx="2133600" cy="430371"/>
          </a:xfrm>
          <a:prstGeom prst="wedgeRectCallout">
            <a:avLst>
              <a:gd name="adj1" fmla="val -54632"/>
              <a:gd name="adj2" fmla="val 654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Returns</a:t>
            </a:r>
            <a:r>
              <a:rPr lang="en-US" sz="1400" dirty="0" smtClean="0">
                <a:solidFill>
                  <a:schemeClr val="tx1"/>
                </a:solidFill>
              </a:rPr>
              <a:t> a new sorted </a:t>
            </a:r>
            <a:r>
              <a:rPr lang="en-US" sz="1400" dirty="0" smtClean="0">
                <a:solidFill>
                  <a:schemeClr val="tx1"/>
                </a:solidFill>
              </a:rPr>
              <a:t>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2"/>
            </p:custDataLst>
          </p:nvPr>
        </p:nvSpPr>
        <p:spPr>
          <a:xfrm>
            <a:off x="6553200" y="5029837"/>
            <a:ext cx="2133600" cy="430371"/>
          </a:xfrm>
          <a:prstGeom prst="wedgeRectCallout">
            <a:avLst>
              <a:gd name="adj1" fmla="val -53561"/>
              <a:gd name="adj2" fmla="val -85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Does </a:t>
            </a:r>
            <a:r>
              <a:rPr lang="en-US" sz="1400" b="1" u="sng" dirty="0" smtClean="0">
                <a:solidFill>
                  <a:schemeClr val="tx1"/>
                </a:solidFill>
              </a:rPr>
              <a:t>not</a:t>
            </a:r>
            <a:r>
              <a:rPr lang="en-US" sz="1400" dirty="0" smtClean="0">
                <a:solidFill>
                  <a:schemeClr val="tx1"/>
                </a:solidFill>
              </a:rPr>
              <a:t> modify original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2590800" y="6248399"/>
            <a:ext cx="3124200" cy="381001"/>
          </a:xfrm>
          <a:prstGeom prst="wedgeRectCallout">
            <a:avLst>
              <a:gd name="adj1" fmla="val -52863"/>
              <a:gd name="adj2" fmla="val -211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Modifies the list </a:t>
            </a:r>
            <a:r>
              <a:rPr lang="en-US" sz="1400" b="1" dirty="0" smtClean="0">
                <a:solidFill>
                  <a:schemeClr val="tx1"/>
                </a:solidFill>
              </a:rPr>
              <a:t>in place</a:t>
            </a:r>
            <a:r>
              <a:rPr lang="en-US" sz="1400" dirty="0" smtClean="0">
                <a:solidFill>
                  <a:schemeClr val="tx1"/>
                </a:solidFill>
              </a:rPr>
              <a:t>, returns 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"names:", names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"sorted(names):", sorted(names)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5494" y="1600200"/>
            <a:ext cx="86599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</a:p>
          <a:p>
            <a:endParaRPr lang="en-US" sz="3600" dirty="0" smtClean="0"/>
          </a:p>
          <a:p>
            <a:r>
              <a:rPr lang="en-US" sz="3600" dirty="0" smtClean="0"/>
              <a:t>We can use this to sort on 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</a:t>
            </a:r>
            <a:r>
              <a:rPr lang="en-US" sz="3600" dirty="0" smtClean="0"/>
              <a:t>function as a sort </a:t>
            </a:r>
            <a:r>
              <a:rPr lang="en-US" sz="3600" dirty="0" smtClean="0"/>
              <a:t>key to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 '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Ada Lovelace",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Newton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"Grace Hopper"]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sorted(names,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2868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is a function</a:t>
            </a:r>
            <a:br>
              <a:rPr lang="en-US" dirty="0"/>
            </a:br>
            <a:r>
              <a:rPr lang="en-US" dirty="0"/>
              <a:t>that returns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Useful for creating a function that will return particular elements from a sequence (e.g</a:t>
            </a:r>
            <a:r>
              <a:rPr lang="en-US" sz="2400" dirty="0"/>
              <a:t>. </a:t>
            </a:r>
            <a:r>
              <a:rPr lang="en-US" sz="2400" dirty="0" smtClean="0"/>
              <a:t>list</a:t>
            </a:r>
            <a:r>
              <a:rPr lang="en-US" sz="2400" dirty="0"/>
              <a:t>, string, tuple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 smtClean="0">
                <a:latin typeface="Courier New"/>
              </a:rPr>
              <a:t>) 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8</a:t>
            </a: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7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(0, 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	 (7, 3)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(3)(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smtClean="0"/>
              <a:t>		 </a:t>
            </a:r>
            <a:r>
              <a:rPr lang="en-US" sz="2000" dirty="0" err="1" smtClean="0">
                <a:solidFill>
                  <a:srgbClr val="FF0000"/>
                </a:solidFill>
              </a:rPr>
              <a:t>IndexError</a:t>
            </a:r>
            <a:r>
              <a:rPr lang="en-US" sz="2000" dirty="0" smtClean="0">
                <a:solidFill>
                  <a:srgbClr val="FF0000"/>
                </a:solidFill>
              </a:rPr>
              <a:t>: list index out of range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3756213" y="2514757"/>
            <a:ext cx="1806388" cy="457200"/>
          </a:xfrm>
          <a:prstGeom prst="wedgeRectCallout">
            <a:avLst>
              <a:gd name="adj1" fmla="val -137025"/>
              <a:gd name="adj2" fmla="val 17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2"/>
            </p:custDataLst>
          </p:nvPr>
        </p:nvSpPr>
        <p:spPr>
          <a:xfrm rot="5400000">
            <a:off x="1981199" y="1988822"/>
            <a:ext cx="381001" cy="3429000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>
            <p:custDataLst>
              <p:tags r:id="rId3"/>
            </p:custDataLst>
          </p:nvPr>
        </p:nvSpPr>
        <p:spPr>
          <a:xfrm rot="5400000">
            <a:off x="4551443" y="2882667"/>
            <a:ext cx="422116" cy="1600199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>
            <p:custDataLst>
              <p:tags r:id="rId4"/>
            </p:custDataLst>
          </p:nvPr>
        </p:nvSpPr>
        <p:spPr>
          <a:xfrm>
            <a:off x="6324600" y="2514756"/>
            <a:ext cx="2133600" cy="617063"/>
          </a:xfrm>
          <a:prstGeom prst="wedgeRectCallout">
            <a:avLst>
              <a:gd name="adj1" fmla="val -121489"/>
              <a:gd name="adj2" fmla="val 105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list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37070" y="4445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8067506" y="5784057"/>
            <a:ext cx="968188" cy="457200"/>
          </a:xfrm>
          <a:prstGeom prst="wedgeRectCallout">
            <a:avLst>
              <a:gd name="adj1" fmla="val -47758"/>
              <a:gd name="adj2" fmla="val -189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Itemgetter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 smtClean="0">
                <a:latin typeface="Courier New"/>
              </a:rPr>
              <a:t># Could even return elements in a different order</a:t>
            </a: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3200400" y="1702438"/>
            <a:ext cx="1806388" cy="457200"/>
          </a:xfrm>
          <a:prstGeom prst="wedgeRectCallout">
            <a:avLst>
              <a:gd name="adj1" fmla="val -63590"/>
              <a:gd name="adj2" fmla="val 15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  <p:sp>
        <p:nvSpPr>
          <p:cNvPr id="9" name="Left Brace 8"/>
          <p:cNvSpPr/>
          <p:nvPr>
            <p:custDataLst>
              <p:tags r:id="rId6"/>
            </p:custDataLst>
          </p:nvPr>
        </p:nvSpPr>
        <p:spPr>
          <a:xfrm rot="5400000">
            <a:off x="6418342" y="1617747"/>
            <a:ext cx="422116" cy="2285998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6324600" y="1702438"/>
            <a:ext cx="2362200" cy="617063"/>
          </a:xfrm>
          <a:prstGeom prst="wedgeRectCallout">
            <a:avLst>
              <a:gd name="adj1" fmla="val -37572"/>
              <a:gd name="adj2" fmla="val 866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string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>
            <p:custDataLst>
              <p:tags r:id="rId8"/>
            </p:custDataLst>
          </p:nvPr>
        </p:nvSpPr>
        <p:spPr>
          <a:xfrm rot="5400000">
            <a:off x="2796147" y="357748"/>
            <a:ext cx="351307" cy="4876801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968188" cy="457200"/>
          </a:xfrm>
          <a:prstGeom prst="wedgeRectCallout">
            <a:avLst>
              <a:gd name="adj1" fmla="val -174078"/>
              <a:gd name="adj2" fmla="val 10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4343400"/>
            <a:ext cx="2209800" cy="914400"/>
          </a:xfrm>
          <a:prstGeom prst="wedgeRectCallout">
            <a:avLst>
              <a:gd name="adj1" fmla="val -83024"/>
              <a:gd name="adj2" fmla="val 154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1694</Words>
  <Application>Microsoft Office PowerPoint</Application>
  <PresentationFormat>On-screen Show (4:3)</PresentationFormat>
  <Paragraphs>330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Wingdings</vt:lpstr>
      <vt:lpstr>Office Theme</vt:lpstr>
      <vt:lpstr>Sorting</vt:lpstr>
      <vt:lpstr>sorted vs. sort</vt:lpstr>
      <vt:lpstr>sorted vs. sort example</vt:lpstr>
      <vt:lpstr>Customizing the sort order</vt:lpstr>
      <vt:lpstr>Sort key</vt:lpstr>
      <vt:lpstr>Use a sort key as the key argument</vt:lpstr>
      <vt:lpstr>itemgetter is a function that returns a function</vt:lpstr>
      <vt:lpstr>Itemgetter Example</vt:lpstr>
      <vt:lpstr>Two ways to Import itemgetter</vt:lpstr>
      <vt:lpstr>Using itemgetter</vt:lpstr>
      <vt:lpstr>Sorting based on two criteria</vt:lpstr>
      <vt:lpstr>Sort on most important criteria LAST</vt:lpstr>
      <vt:lpstr>More sorting based on two criteria</vt:lpstr>
      <vt:lpstr>Digression: Lexicographic Order</vt:lpstr>
      <vt:lpstr>Sorting:  strings vs. numbers</vt:lpstr>
      <vt:lpstr>Aside: Use a sort key to create a new list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University of Washington</cp:lastModifiedBy>
  <cp:revision>108</cp:revision>
  <cp:lastPrinted>2018-04-20T20:43:00Z</cp:lastPrinted>
  <dcterms:created xsi:type="dcterms:W3CDTF">2012-11-24T16:44:25Z</dcterms:created>
  <dcterms:modified xsi:type="dcterms:W3CDTF">2018-04-20T20:43:52Z</dcterms:modified>
</cp:coreProperties>
</file>