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69" r:id="rId6"/>
    <p:sldId id="259" r:id="rId7"/>
    <p:sldId id="265" r:id="rId8"/>
    <p:sldId id="266" r:id="rId9"/>
    <p:sldId id="267" r:id="rId10"/>
    <p:sldId id="270" r:id="rId11"/>
    <p:sldId id="260" r:id="rId12"/>
  </p:sldIdLst>
  <p:sldSz cx="9144000" cy="6858000" type="screen4x3"/>
  <p:notesSz cx="6997700" cy="92837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ask how many people are already familiar with the notion</a:t>
            </a:r>
            <a:r>
              <a:rPr lang="en-US" baseline="0" dirty="0" smtClean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docs.python.org/2/library/stdtypes.html#set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hyperlink" Target="http://tinyurl.com/zbxu9jx" TargetMode="Externa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</a:t>
            </a:r>
            <a:r>
              <a:rPr lang="en-US" i="1" u="sng" dirty="0" smtClean="0"/>
              <a:t>elements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The set itself is </a:t>
            </a:r>
            <a:r>
              <a:rPr lang="en-US" b="1" dirty="0" smtClean="0"/>
              <a:t>mutable</a:t>
            </a:r>
            <a:r>
              <a:rPr lang="en-US" dirty="0" smtClean="0"/>
              <a:t> (e.g. we can add and remove elements)</a:t>
            </a:r>
            <a:endParaRPr lang="en-US" dirty="0"/>
          </a:p>
          <a:p>
            <a:r>
              <a:rPr lang="en-US" b="1" dirty="0" smtClean="0"/>
              <a:t>Goal</a:t>
            </a:r>
            <a:r>
              <a:rPr lang="en-US" dirty="0" smtClean="0"/>
              <a:t>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elements </a:t>
            </a:r>
            <a:r>
              <a:rPr lang="en-US" b="1" dirty="0"/>
              <a:t>can violate these </a:t>
            </a:r>
            <a:r>
              <a:rPr lang="en-US" b="1" dirty="0" smtClean="0"/>
              <a:t>goals</a:t>
            </a:r>
          </a:p>
          <a:p>
            <a:r>
              <a:rPr lang="en-US" b="1" dirty="0" smtClean="0"/>
              <a:t>Aside: </a:t>
            </a:r>
            <a:r>
              <a:rPr lang="en-US" i="1" dirty="0" err="1" smtClean="0"/>
              <a:t>frozenset</a:t>
            </a:r>
            <a:r>
              <a:rPr lang="en-US" dirty="0" smtClean="0"/>
              <a:t> must contain immutable values and is itself immutable (cannot add and remove elements)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u="sng" dirty="0" smtClean="0">
                <a:solidFill>
                  <a:srgbClr val="FF0000"/>
                </a:solidFill>
                <a:sym typeface="Symbol"/>
              </a:rPr>
              <a:t>Hypothetical; actually illegal in Python!</a:t>
            </a:r>
            <a:endParaRPr lang="en-US" sz="2600" b="1" u="sng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 smtClean="0">
                <a:sym typeface="Wingdings" panose="05000000000000000000" pitchFamily="2" charset="2"/>
              </a:rPr>
              <a:t>not </a:t>
            </a:r>
            <a:r>
              <a:rPr lang="en-US" sz="2600" dirty="0">
                <a:sym typeface="Wingdings" panose="05000000000000000000" pitchFamily="2" charset="2"/>
              </a:rPr>
              <a:t>modifying 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</a:t>
            </a:r>
            <a:r>
              <a:rPr lang="en-US" sz="2600" dirty="0">
                <a:sym typeface="Wingdings" panose="05000000000000000000" pitchFamily="2" charset="2"/>
              </a:rPr>
              <a:t>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???	  m</a:t>
            </a:r>
            <a:r>
              <a:rPr lang="en-US" sz="2600" dirty="0" smtClean="0">
                <a:sym typeface="Wingdings" panose="05000000000000000000" pitchFamily="2" charset="2"/>
              </a:rPr>
              <a:t>odifying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 smtClean="0"/>
              <a:t>For every data structure, ask:</a:t>
            </a:r>
          </a:p>
          <a:p>
            <a:pPr lvl="1"/>
            <a:r>
              <a:rPr lang="en-US" dirty="0" smtClean="0"/>
              <a:t>How to create</a:t>
            </a:r>
          </a:p>
          <a:p>
            <a:pPr lvl="1"/>
            <a:r>
              <a:rPr lang="en-US" dirty="0" smtClean="0"/>
              <a:t>How to query (look up) and perform other operations</a:t>
            </a:r>
          </a:p>
          <a:p>
            <a:pPr lvl="2"/>
            <a:r>
              <a:rPr lang="en-US" dirty="0" smtClean="0"/>
              <a:t>(Can result in a new set, or in some other </a:t>
            </a:r>
            <a:r>
              <a:rPr lang="en-US" dirty="0" err="1" smtClean="0"/>
              <a:t>datatype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modify</a:t>
            </a:r>
          </a:p>
          <a:p>
            <a:pPr marL="457200" lvl="1" indent="0">
              <a:buNone/>
            </a:pPr>
            <a:r>
              <a:rPr lang="en-US" dirty="0" smtClean="0"/>
              <a:t>Answer</a:t>
            </a:r>
            <a:r>
              <a:rPr lang="en-US" dirty="0"/>
              <a:t>:  </a:t>
            </a:r>
            <a:r>
              <a:rPr lang="en-US" dirty="0">
                <a:hlinkClick r:id="rId15"/>
              </a:rPr>
              <a:t>http://</a:t>
            </a:r>
            <a:r>
              <a:rPr lang="en-US" dirty="0" smtClean="0">
                <a:hlinkClick r:id="rId15"/>
              </a:rPr>
              <a:t>docs.python.org/2/library/stdtypes.html#set</a:t>
            </a:r>
            <a:endParaRPr lang="en-US" dirty="0" smtClean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create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</a:t>
            </a:r>
            <a:r>
              <a:rPr lang="en-US" dirty="0"/>
              <a:t>mathematical </a:t>
            </a:r>
            <a:r>
              <a:rPr lang="en-US" dirty="0" smtClean="0"/>
              <a:t>syntax: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pPr marL="457200" lvl="1" indent="0">
              <a:buNone/>
            </a:pPr>
            <a:r>
              <a:rPr lang="en-US" dirty="0" smtClean="0">
                <a:cs typeface="Courier New" pitchFamily="49" charset="0"/>
              </a:rPr>
              <a:t>Note: Cannot </a:t>
            </a:r>
            <a:r>
              <a:rPr lang="en-US" dirty="0">
                <a:cs typeface="Courier New" pitchFamily="49" charset="0"/>
              </a:rPr>
              <a:t>use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cs typeface="Courier New" pitchFamily="49" charset="0"/>
              </a:rPr>
              <a:t>” </a:t>
            </a:r>
            <a:r>
              <a:rPr lang="en-US" dirty="0" smtClean="0">
                <a:cs typeface="Courier New" pitchFamily="49" charset="0"/>
              </a:rPr>
              <a:t> to express empty </a:t>
            </a:r>
            <a:r>
              <a:rPr lang="en-US" dirty="0">
                <a:cs typeface="Courier New" pitchFamily="49" charset="0"/>
              </a:rPr>
              <a:t>set: </a:t>
            </a:r>
            <a:r>
              <a:rPr lang="en-US" dirty="0" smtClean="0">
                <a:cs typeface="Courier New" pitchFamily="49" charset="0"/>
              </a:rPr>
              <a:t>it means </a:t>
            </a:r>
            <a:r>
              <a:rPr lang="en-US" dirty="0">
                <a:cs typeface="Courier New" pitchFamily="49" charset="0"/>
              </a:rPr>
              <a:t>something else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.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from a </a:t>
            </a:r>
            <a:r>
              <a:rPr lang="en-US" b="1" u="sng" dirty="0" smtClean="0"/>
              <a:t>list: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sz="2200" dirty="0" smtClean="0"/>
              <a:t>(also from a tuple or string)</a:t>
            </a:r>
            <a:endParaRPr lang="en-US" sz="2200" b="1" u="sng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[] ) # or set( 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Python always </a:t>
            </a:r>
            <a:r>
              <a:rPr lang="en-US" b="1" u="sng" dirty="0">
                <a:solidFill>
                  <a:srgbClr val="FF0000"/>
                </a:solidFill>
              </a:rPr>
              <a:t>prints</a:t>
            </a:r>
            <a:r>
              <a:rPr lang="en-US" dirty="0">
                <a:solidFill>
                  <a:srgbClr val="FF0000"/>
                </a:solidFill>
              </a:rPr>
              <a:t> using this </a:t>
            </a:r>
            <a:r>
              <a:rPr lang="en-US" dirty="0" smtClean="0">
                <a:solidFill>
                  <a:srgbClr val="FF0000"/>
                </a:solidFill>
              </a:rPr>
              <a:t>syntax above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endParaRPr lang="en-US" sz="1300" dirty="0" smtClean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 smtClean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1, 2, 3, 5 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3, 5 }</a:t>
            </a:r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 </a:t>
            </a:r>
            <a:r>
              <a:rPr lang="en-US" dirty="0" smtClean="0"/>
              <a:t>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Think </a:t>
            </a:r>
            <a:r>
              <a:rPr lang="en-US" dirty="0">
                <a:solidFill>
                  <a:srgbClr val="FF0000"/>
                </a:solidFill>
              </a:rPr>
              <a:t>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Although we can do iteration </a:t>
            </a:r>
            <a:r>
              <a:rPr lang="en-US" dirty="0"/>
              <a:t>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</a:t>
            </a:r>
            <a:r>
              <a:rPr lang="en-US" sz="3100" dirty="0" smtClean="0"/>
              <a:t>to access a specific element.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{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Remove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one </a:t>
            </a:r>
            <a:r>
              <a:rPr lang="en-US" dirty="0"/>
              <a:t>element </a:t>
            </a:r>
            <a:r>
              <a:rPr lang="en-US" dirty="0" smtClean="0"/>
              <a:t>from </a:t>
            </a:r>
            <a:r>
              <a:rPr lang="en-US" dirty="0"/>
              <a:t>a set: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 smtClean="0">
                <a:cs typeface="Courier New" pitchFamily="49" charset="0"/>
              </a:rPr>
              <a:t># </a:t>
            </a:r>
            <a:r>
              <a:rPr lang="en-US" dirty="0" err="1" smtClean="0">
                <a:cs typeface="Courier New" pitchFamily="49" charset="0"/>
              </a:rPr>
              <a:t>elt</a:t>
            </a:r>
            <a:r>
              <a:rPr lang="en-US" dirty="0" smtClean="0">
                <a:cs typeface="Courier New" pitchFamily="49" charset="0"/>
              </a:rPr>
              <a:t> must be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or raises err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# never errs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Remove and return an arbitrary element </a:t>
            </a:r>
            <a:r>
              <a:rPr lang="en-US" dirty="0"/>
              <a:t>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209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dirty="0" smtClean="0"/>
              <a:t>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discard</a:t>
            </a:r>
            <a:r>
              <a:rPr lang="en-US" sz="2400" dirty="0" smtClean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6, 7, 8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1, 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– z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 = z – y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= z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set(z)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(9)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en-US" sz="7200" dirty="0" smtClean="0"/>
              <a:t>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operations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both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out1 </a:t>
            </a:r>
            <a:r>
              <a:rPr lang="en-US" dirty="0">
                <a:solidFill>
                  <a:srgbClr val="558ED5"/>
                </a:solidFill>
              </a:rPr>
              <a:t>= []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list2: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list1: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out1 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558ED5"/>
                </a:solidFill>
              </a:rPr>
              <a:t># Aside: We will learn about list comprehensions later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558ED5"/>
                </a:solidFill>
              </a:rPr>
              <a:t>out1 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[</a:t>
            </a:r>
            <a:r>
              <a:rPr lang="en-US" sz="2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</a:t>
            </a:r>
            <a:r>
              <a:rPr lang="en-US" sz="2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list2 if </a:t>
            </a:r>
            <a:r>
              <a:rPr lang="en-US" sz="2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list1]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 smtClean="0">
                <a:solidFill>
                  <a:srgbClr val="FF0000"/>
                </a:solidFill>
              </a:rPr>
              <a:t>set1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set2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set1 &amp; </a:t>
            </a:r>
            <a:r>
              <a:rPr lang="en-US" dirty="0" smtClean="0">
                <a:solidFill>
                  <a:srgbClr val="FF0000"/>
                </a:solidFill>
              </a:rPr>
              <a:t>set2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Much shorter, clearer, easier to </a:t>
            </a:r>
            <a:r>
              <a:rPr lang="en-US" dirty="0" smtClean="0"/>
              <a:t>write with sets!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534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 (without duplicates):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out2 = </a:t>
            </a:r>
            <a:r>
              <a:rPr lang="en-US" sz="2400" dirty="0" smtClean="0">
                <a:solidFill>
                  <a:srgbClr val="558ED5"/>
                </a:solidFill>
              </a:rPr>
              <a:t>list(list1)		# make a copy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for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in </a:t>
            </a:r>
            <a:r>
              <a:rPr lang="en-US" sz="2400" dirty="0" smtClean="0">
                <a:solidFill>
                  <a:srgbClr val="558ED5"/>
                </a:solidFill>
              </a:rPr>
              <a:t>list2</a:t>
            </a:r>
            <a:r>
              <a:rPr lang="en-US" sz="2400" dirty="0">
                <a:solidFill>
                  <a:srgbClr val="558ED5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   </a:t>
            </a:r>
            <a:r>
              <a:rPr lang="en-US" sz="2400" dirty="0">
                <a:solidFill>
                  <a:srgbClr val="558ED5"/>
                </a:solidFill>
              </a:rPr>
              <a:t>if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not in </a:t>
            </a:r>
            <a:r>
              <a:rPr lang="en-US" sz="2400" dirty="0" smtClean="0">
                <a:solidFill>
                  <a:srgbClr val="558ED5"/>
                </a:solidFill>
              </a:rPr>
              <a:t>list1:	# don’t append elements already in out2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  </a:t>
            </a:r>
            <a:r>
              <a:rPr lang="en-US" sz="2400" dirty="0" smtClean="0">
                <a:solidFill>
                  <a:srgbClr val="558ED5"/>
                </a:solidFill>
              </a:rPr>
              <a:t>     </a:t>
            </a:r>
            <a:r>
              <a:rPr lang="en-US" sz="2400" dirty="0">
                <a:solidFill>
                  <a:srgbClr val="558ED5"/>
                </a:solidFill>
              </a:rPr>
              <a:t>out2.append(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sz="3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Another way: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558ED5"/>
                </a:solidFill>
              </a:rPr>
              <a:t>out2 </a:t>
            </a:r>
            <a:r>
              <a:rPr lang="en-US" sz="2000" dirty="0">
                <a:solidFill>
                  <a:srgbClr val="558ED5"/>
                </a:solidFill>
              </a:rPr>
              <a:t>= list1+list2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58ED5"/>
                </a:solidFill>
              </a:rPr>
              <a:t>for </a:t>
            </a:r>
            <a:r>
              <a:rPr lang="en-US" sz="2000" dirty="0" err="1">
                <a:solidFill>
                  <a:srgbClr val="558ED5"/>
                </a:solidFill>
              </a:rPr>
              <a:t>i</a:t>
            </a:r>
            <a:r>
              <a:rPr lang="en-US" sz="2000" dirty="0">
                <a:solidFill>
                  <a:srgbClr val="558ED5"/>
                </a:solidFill>
              </a:rPr>
              <a:t> in </a:t>
            </a:r>
            <a:r>
              <a:rPr lang="en-US" sz="2000" dirty="0" smtClean="0">
                <a:solidFill>
                  <a:srgbClr val="558ED5"/>
                </a:solidFill>
              </a:rPr>
              <a:t>out1:                  # out1 = common elements in both lists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558ED5"/>
                </a:solidFill>
              </a:rPr>
              <a:t>    out2.remove(</a:t>
            </a:r>
            <a:r>
              <a:rPr lang="en-US" sz="2000" dirty="0" err="1" smtClean="0">
                <a:solidFill>
                  <a:srgbClr val="558ED5"/>
                </a:solidFill>
              </a:rPr>
              <a:t>i</a:t>
            </a:r>
            <a:r>
              <a:rPr lang="en-US" sz="2000" dirty="0" smtClean="0">
                <a:solidFill>
                  <a:srgbClr val="558ED5"/>
                </a:solidFill>
              </a:rPr>
              <a:t>)         # Remove common elements</a:t>
            </a:r>
            <a:endParaRPr lang="en-US" sz="20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Find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set2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set1 |</a:t>
            </a:r>
            <a:r>
              <a:rPr lang="en-US" sz="2400" dirty="0" smtClean="0">
                <a:solidFill>
                  <a:srgbClr val="FF0000"/>
                </a:solidFill>
              </a:rPr>
              <a:t> set2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 smtClean="0">
                <a:solidFill>
                  <a:srgbClr val="000000"/>
                </a:solidFill>
              </a:rPr>
              <a:t>not</a:t>
            </a:r>
            <a:r>
              <a:rPr lang="en-US" sz="2500" b="1" dirty="0" smtClean="0">
                <a:solidFill>
                  <a:srgbClr val="000000"/>
                </a:solidFill>
              </a:rPr>
              <a:t> in both</a:t>
            </a:r>
            <a:r>
              <a:rPr lang="en-US" sz="2500" dirty="0" smtClean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2500" dirty="0" smtClean="0">
                <a:solidFill>
                  <a:srgbClr val="558ED5"/>
                </a:solidFill>
              </a:rPr>
              <a:t>out3 </a:t>
            </a:r>
            <a:r>
              <a:rPr lang="en-US" sz="2500" dirty="0">
                <a:solidFill>
                  <a:srgbClr val="558ED5"/>
                </a:solidFill>
              </a:rPr>
              <a:t>= []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for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in list1+list2: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 </a:t>
            </a:r>
            <a:r>
              <a:rPr lang="en-US" sz="2500" dirty="0" smtClean="0">
                <a:solidFill>
                  <a:srgbClr val="558ED5"/>
                </a:solidFill>
              </a:rPr>
              <a:t>   </a:t>
            </a:r>
            <a:r>
              <a:rPr lang="en-US" sz="2500" dirty="0">
                <a:solidFill>
                  <a:srgbClr val="558ED5"/>
                </a:solidFill>
              </a:rPr>
              <a:t>if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not in list1 or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not in list2: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   </a:t>
            </a:r>
            <a:r>
              <a:rPr lang="en-US" sz="2500" dirty="0" smtClean="0">
                <a:solidFill>
                  <a:srgbClr val="558ED5"/>
                </a:solidFill>
              </a:rPr>
              <a:t>     </a:t>
            </a:r>
            <a:r>
              <a:rPr lang="en-US" sz="2500" dirty="0">
                <a:solidFill>
                  <a:srgbClr val="558ED5"/>
                </a:solidFill>
              </a:rPr>
              <a:t>out3.append(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 smtClean="0">
                <a:solidFill>
                  <a:srgbClr val="558ED5"/>
                </a:solidFill>
              </a:rPr>
              <a:t>)</a:t>
            </a:r>
            <a:endParaRPr lang="en-US" sz="25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</a:t>
            </a:r>
            <a:r>
              <a:rPr lang="en-US" sz="2500" dirty="0">
                <a:solidFill>
                  <a:srgbClr val="000000"/>
                </a:solidFill>
              </a:rPr>
              <a:t>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rgbClr val="FF0000"/>
                </a:solidFill>
              </a:rPr>
              <a:t>set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804</Words>
  <Application>Microsoft Office PowerPoint</Application>
  <PresentationFormat>On-screen Show (4:3)</PresentationFormat>
  <Paragraphs>157</Paragraphs>
  <Slides>11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Symbol</vt:lpstr>
      <vt:lpstr>Wingdings</vt:lpstr>
      <vt:lpstr>Office Theme</vt:lpstr>
      <vt:lpstr>Sets</vt:lpstr>
      <vt:lpstr>Sets</vt:lpstr>
      <vt:lpstr>Two ways to create a set</vt:lpstr>
      <vt:lpstr>Set operations</vt:lpstr>
      <vt:lpstr>Modifying a set</vt:lpstr>
      <vt:lpstr>Practice with sets</vt:lpstr>
      <vt:lpstr>List vs. set operations (1)</vt:lpstr>
      <vt:lpstr>List vs. set operations(2)</vt:lpstr>
      <vt:lpstr>List vs. set operations(3)</vt:lpstr>
      <vt:lpstr>Not every value may be placed in a set</vt:lpstr>
      <vt:lpstr>Not every value may be placed in a set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University of Washington</cp:lastModifiedBy>
  <cp:revision>58</cp:revision>
  <cp:lastPrinted>2015-04-11T01:13:11Z</cp:lastPrinted>
  <dcterms:created xsi:type="dcterms:W3CDTF">2012-11-24T16:40:42Z</dcterms:created>
  <dcterms:modified xsi:type="dcterms:W3CDTF">2018-04-06T01:27:46Z</dcterms:modified>
</cp:coreProperties>
</file>