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4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5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6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7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notesSlides/notesSlide8.xml" ContentType="application/vnd.openxmlformats-officedocument.presentationml.notesSlide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69" r:id="rId15"/>
    <p:sldId id="264" r:id="rId16"/>
    <p:sldId id="271" r:id="rId17"/>
    <p:sldId id="272" r:id="rId18"/>
    <p:sldId id="273" r:id="rId19"/>
    <p:sldId id="265" r:id="rId20"/>
    <p:sldId id="274" r:id="rId21"/>
    <p:sldId id="283" r:id="rId22"/>
    <p:sldId id="275" r:id="rId23"/>
    <p:sldId id="282" r:id="rId24"/>
    <p:sldId id="276" r:id="rId25"/>
  </p:sldIdLst>
  <p:sldSz cx="9144000" cy="6858000" type="screen4x3"/>
  <p:notesSz cx="6997700" cy="92837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653" autoAdjust="0"/>
  </p:normalViewPr>
  <p:slideViewPr>
    <p:cSldViewPr>
      <p:cViewPr varScale="1">
        <p:scale>
          <a:sx n="66" d="100"/>
          <a:sy n="66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“Ask questions”:  also, we will be grading on participation.</a:t>
            </a:r>
          </a:p>
          <a:p>
            <a:pPr defTabSz="930311">
              <a:defRPr/>
            </a:pPr>
            <a:r>
              <a:rPr lang="en-US" dirty="0" smtClean="0"/>
              <a:t>Introduce</a:t>
            </a:r>
            <a:r>
              <a:rPr lang="en-US" baseline="0" dirty="0" smtClean="0"/>
              <a:t> myself here.  Also Dun-Yu.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using  9.0</a:t>
            </a:r>
            <a:r>
              <a:rPr lang="en-US" baseline="0" dirty="0" smtClean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0311">
              <a:defRPr/>
            </a:pPr>
            <a:r>
              <a:rPr lang="en-US" dirty="0" smtClean="0"/>
              <a:t>Note: Still using  9.0</a:t>
            </a:r>
            <a:r>
              <a:rPr lang="en-US" baseline="0" dirty="0" smtClean="0"/>
              <a:t> instead of 9 as on previous slide.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out the current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Empty</a:t>
            </a:r>
            <a:r>
              <a:rPr lang="en-US" baseline="0" dirty="0" smtClean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Photo</a:t>
            </a:r>
            <a:r>
              <a:rPr lang="en-US" baseline="0" dirty="0" smtClean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lecture 3 for what the final</a:t>
            </a:r>
            <a:r>
              <a:rPr lang="en-US" baseline="0" dirty="0" smtClean="0"/>
              <a:t> program should look like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3/25/2018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3/25/2018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hyperlink" Target="http://pythontutor.com/visualize.html#code=x%20%3D%202%0Aprint%20x%0Ay%20%3D%20x%0Aprint%20y%0Az%20%3D%20x%20%2B%201%0Aprint%20z%0Ax%20%3D%205%0Aprint%20x%0Aprint%20y%0Aprint%20z&amp;cumulative=false&amp;curInstr=0&amp;heapPrimitives=false&amp;mode=display&amp;origin=opt-frontend.js&amp;py=2&amp;rawInputLstJSON=%5B%5D&amp;textReferences=false" TargetMode="Externa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hyperlink" Target="http://pythontutor.com/" TargetMode="External"/><Relationship Id="rId5" Type="http://schemas.openxmlformats.org/officeDocument/2006/relationships/tags" Target="../tags/tag74.xml"/><Relationship Id="rId10" Type="http://schemas.openxmlformats.org/officeDocument/2006/relationships/hyperlink" Target="http://people.csail.mit.edu/pgbovine/python/tutor.html" TargetMode="External"/><Relationship Id="rId4" Type="http://schemas.openxmlformats.org/officeDocument/2006/relationships/tags" Target="../tags/tag73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26" Type="http://schemas.openxmlformats.org/officeDocument/2006/relationships/hyperlink" Target="http://pythontutor.com/visualize.html#code=x%20%3D%202%0Aprint%20x%0Ay%20%3D%20x%0Aprint%20y%0Az%20%3D%20x%20%2B%201%0Aprint%20z%0Ax%20%3D%205%0Aprint%20x%0Aprint%20y%0Aprint%20z&amp;cumulative=false&amp;curInstr=0&amp;heapPrimitives=false&amp;mode=display&amp;origin=opt-frontend.js&amp;py=2&amp;rawInputLstJSON=%5B%5D&amp;textReferences=false" TargetMode="External"/><Relationship Id="rId3" Type="http://schemas.openxmlformats.org/officeDocument/2006/relationships/tags" Target="../tags/tag80.xml"/><Relationship Id="rId21" Type="http://schemas.openxmlformats.org/officeDocument/2006/relationships/tags" Target="../tags/tag98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5" Type="http://schemas.openxmlformats.org/officeDocument/2006/relationships/hyperlink" Target="http://pythontutor.com/" TargetMode="Externa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tags" Target="../tags/tag97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24" Type="http://schemas.openxmlformats.org/officeDocument/2006/relationships/hyperlink" Target="http://people.csail.mit.edu/pgbovine/python/tutor.html" TargetMode="Externa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87.xml"/><Relationship Id="rId19" Type="http://schemas.openxmlformats.org/officeDocument/2006/relationships/tags" Target="../tags/tag96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Relationship Id="rId22" Type="http://schemas.openxmlformats.org/officeDocument/2006/relationships/tags" Target="../tags/tag9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7" Type="http://schemas.openxmlformats.org/officeDocument/2006/relationships/hyperlink" Target="http://tinyurl.com/jhkdn83" TargetMode="Externa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hyperlink" Target="http://pythontutor.com/visualize.html#code=print%20%22The%20expresion%2022%20%3E%204%20evaluates%20to%3A%22,%2022%20%3E%204%0Aprint%20%22The%20expression%2022%20%3C%204%20evaluates%20to%3A%22,%2022%20%3C%204%0Aprint%20%22The%20expression%2022%20%3D%3D%204%20evaluates%20to%3A%22,%2022%20%3D%3D%204%0Ax%20%3D%20100%09%09%09%23%20Assignment,%20not%20conditional!%0A%2322%20%3D%204%09%09%09%23%20Error!%0Aprint%20%22The%20expresion%20x%20%3E%3D%205%20evaluates%20to%3A%22,%20x%20%3E%3D%205%0Aprint%20%22The%20expresion%20x%20%3E%3D%20100%20evaluates%20to%3A%22,%20x%20%3E%3D%20100%0Aprint%20%22The%20expresion%20x%20%3E%3D%20200%20evaluates%20to%3A%22,%20x%20%3E%3D%20200%0Aprint%20%22The%20expresion%20not%20True%20evaluates%20to%3A%22,%20not%20True%0Aprint%20%22The%20expresion%20not%20(x%20%3E%3D%20200%29%20evaluates%20to%3A%22,%20not%20(x%20%3E%3D%20200%29%0Aprint%20%22The%20expresion%203%20%3C%204%20and%205%20%3C%206%20evaluates%20to%3A%22,%203%20%3C%204%20and%205%20%3C%206%0Aprint%20%22The%20expresion%204%20%3C%203%20or%205%20%3C%206%20evaluates%20to%3A%22,%204%20%3C%203%20or%205%20%3C%206%0Atemp%20%3D%2072%0Awater_is_liquid%20%3D%20temp%20%3E%2032%20and%20temp%20%3C%20212%0Aprint%20%22The%20expresion%20water_is_liquid%20evaluates%20to%3A%22,%20water_is_liquid&amp;cumulative=false&amp;curInstr=0&amp;heapPrimitives=false&amp;mode=display&amp;origin=opt-frontend.js&amp;py=2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tags" Target="../tags/tag112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hyperlink" Target="http://pythontutor.com/visualize.html#code=print%20%22The%20expression%203.0%20%2B%204.0%20evaluates%20to%3A%22,%203.0%20%2B%204.0%0Aprint%20%22The%20expression%203%20%2B%204%20evaluates%20to%3A%22,%203%20%2B%204%0Aprint%20%22The%20expression%203%20%2B%204.0%20evaluates%20to%3A%22,%203%20%2B%204.0%0Aprint%20%22The%20expression%20%5C%223%5C%22%20%2B%20%5C%224%5C%22%20evaluates%20to%3A%22,%20%223%22%20%2B%20%224%22%0A%23%203%20%2B%20%224%22%09%09%09%23%20Error%0Aprint%20%22The%20expression%203%20%2B%20True%20evaluates%20to%3A%22,%203%20%2B%20True,%20%22weird!%22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hyperlink" Target="http://tinyurl.com/gttvrq9" TargetMode="External"/><Relationship Id="rId5" Type="http://schemas.openxmlformats.org/officeDocument/2006/relationships/hyperlink" Target="http://pythontutor.com/visualize.html#code=print%20%2215.0%20/%204.0%20is%3A%22,%2015.0%20/%204.0%0Aprint%20%2215%20/%204%20is%3A%22,%2015%20/%204%09%09%09%23%20Truncating!%0Aprint%20%2215.0%20/%204%20is%3A%22,%2015.0%20/%204%0Aprint%20%2215%20/%204.0%20is%3A%22,%2015%20/%204.0%0A%0A%23%20Type%20conversion%20examples%3A%0Aprint%20%22float(15%29%20is%3A%22,%20float(15%29%0Aprint%20%22int(15.0%29%20is%3A%22,%20int(15.0%29%0Aprint%20%22int(15.5%29%20is%3A%22,%20int(15.5%29%0Aprint%20%22int(%5C%2215%5C%22%29%20is%3A%22,%20int(%2215%22%29%0Aprint%20%22str(15.5%29%20is%3A%22,%20str(15.5%29%0Aprint%20%22float(15%29%20/%204%20is%3A%22,%20float(15%29%20/%204%0A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hyperlink" Target="http://pythontutor.com/visualize.html#code=x%20%3D%201%0Ay%20%3D%202%0Ax%20%2B%20y%0Aprint%20x%20%2B%20y%0Aprint%20%22The%20sum%20of%22,%20x,%20%22and%22,%20y,%20%22is%22,%20x%2By%0A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5" Type="http://schemas.openxmlformats.org/officeDocument/2006/relationships/hyperlink" Target="http://pythontutor.com/visualize.html#code=print%203.1415%0Aprint%202.718,%201.618%0Aprint%0Aprint%2020%20%2B%202,%207%20*%203,%204%20*%205%0Aprint%20%22The%20sum%20of%22,%20x,%20%22and%22,%20y,%20%22is%22,%20x%20%2B%20y%0A&amp;cumulative=false&amp;curInstr=0&amp;heapPrimitives=false&amp;mode=display&amp;origin=opt-frontend.js&amp;py=2&amp;rawInputLstJSON=%5B%5D&amp;textReferences=false" TargetMode="External"/><Relationship Id="rId4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image" Target="../media/image4.jpeg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12" Type="http://schemas.openxmlformats.org/officeDocument/2006/relationships/image" Target="../media/image3.jpeg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image" Target="../media/image2.jpeg"/><Relationship Id="rId5" Type="http://schemas.openxmlformats.org/officeDocument/2006/relationships/tags" Target="../tags/tag14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7.xml"/><Relationship Id="rId21" Type="http://schemas.openxmlformats.org/officeDocument/2006/relationships/tags" Target="../tags/tag45.xml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0" Type="http://schemas.openxmlformats.org/officeDocument/2006/relationships/tags" Target="../tags/tag44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5" Type="http://schemas.openxmlformats.org/officeDocument/2006/relationships/tags" Target="../tags/tag29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10" Type="http://schemas.openxmlformats.org/officeDocument/2006/relationships/tags" Target="../tags/tag34.xml"/><Relationship Id="rId19" Type="http://schemas.openxmlformats.org/officeDocument/2006/relationships/tags" Target="../tags/tag43.xml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tags" Target="../tags/tag38.xml"/><Relationship Id="rId22" Type="http://schemas.openxmlformats.org/officeDocument/2006/relationships/tags" Target="../tags/tag4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3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2.xml"/><Relationship Id="rId9" Type="http://schemas.openxmlformats.org/officeDocument/2006/relationships/tags" Target="../tags/tag5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br>
              <a:rPr lang="en-US" dirty="0" smtClean="0"/>
            </a:br>
            <a:r>
              <a:rPr lang="en-US" dirty="0" smtClean="0"/>
              <a:t>and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Spring 2018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existing variables</a:t>
            </a:r>
            <a:br>
              <a:rPr lang="en-US" dirty="0" smtClean="0"/>
            </a:br>
            <a:r>
              <a:rPr lang="en-US" dirty="0" smtClean="0"/>
              <a:t>(“re-binding” or “re-assigning”)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dirty="0" smtClean="0"/>
          </a:p>
          <a:p>
            <a:pPr marL="514350" indent="-457200"/>
            <a:r>
              <a:rPr lang="en-US" dirty="0" smtClean="0"/>
              <a:t>“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” </a:t>
            </a:r>
            <a:r>
              <a:rPr lang="en-US" dirty="0"/>
              <a:t>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</a:t>
            </a:r>
            <a:r>
              <a:rPr lang="en-US" dirty="0" smtClean="0"/>
              <a:t>promise </a:t>
            </a:r>
            <a:r>
              <a:rPr lang="en-US" dirty="0"/>
              <a:t>of eternal </a:t>
            </a:r>
            <a:r>
              <a:rPr lang="en-US" dirty="0" smtClean="0"/>
              <a:t>equality</a:t>
            </a:r>
          </a:p>
          <a:p>
            <a:pPr marL="914400" lvl="1" indent="-457200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than the mathematical meaning of “=”</a:t>
            </a:r>
          </a:p>
          <a:p>
            <a:pPr marL="514350" indent="-457200"/>
            <a:r>
              <a:rPr lang="en-US" dirty="0" smtClean="0">
                <a:cs typeface="Courier New" pitchFamily="49" charset="0"/>
              </a:rPr>
              <a:t>Evaluating an expression gives a new (copy of a) number, rather than changing an existing one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676400" y="2364581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10"/>
              </a:rPr>
              <a:t/>
            </a:r>
            <a:br>
              <a:rPr lang="en-US" dirty="0" smtClean="0">
                <a:hlinkClick r:id="rId10"/>
              </a:rPr>
            </a:br>
            <a:r>
              <a:rPr lang="en-US" dirty="0" smtClean="0">
                <a:hlinkClick r:id="rId11"/>
              </a:rPr>
              <a:t>http</a:t>
            </a:r>
            <a:r>
              <a:rPr lang="en-US" dirty="0">
                <a:hlinkClick r:id="rId11"/>
              </a:rPr>
              <a:t>://</a:t>
            </a:r>
            <a:r>
              <a:rPr lang="en-US" dirty="0" smtClean="0">
                <a:hlinkClick r:id="rId11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12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an assignment is executed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z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 of the computer:</a:t>
            </a:r>
            <a:endParaRPr lang="en-US" dirty="0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Printed output:</a:t>
            </a:r>
            <a:endParaRPr lang="en-US" dirty="0"/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2</a:t>
            </a:r>
            <a:endParaRPr lang="en-US" sz="2800" dirty="0"/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</a:t>
            </a:r>
            <a:r>
              <a:rPr lang="en-US" sz="2800" dirty="0" smtClean="0"/>
              <a:t>: 2</a:t>
            </a:r>
            <a:endParaRPr lang="en-US" sz="2800" dirty="0"/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z: 3</a:t>
            </a:r>
            <a:endParaRPr lang="en-US" sz="2800" dirty="0"/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x: 5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722802" y="6033516"/>
            <a:ext cx="50401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To visualize a program’s execution:</a:t>
            </a:r>
            <a:r>
              <a:rPr lang="en-US" dirty="0" smtClean="0">
                <a:hlinkClick r:id="rId24"/>
              </a:rPr>
              <a:t/>
            </a:r>
            <a:br>
              <a:rPr lang="en-US" dirty="0" smtClean="0">
                <a:hlinkClick r:id="rId24"/>
              </a:rPr>
            </a:br>
            <a:r>
              <a:rPr lang="en-US" dirty="0" smtClean="0">
                <a:hlinkClick r:id="rId25"/>
              </a:rPr>
              <a:t>http</a:t>
            </a:r>
            <a:r>
              <a:rPr lang="en-US" dirty="0">
                <a:hlinkClick r:id="rId25"/>
              </a:rPr>
              <a:t>://</a:t>
            </a:r>
            <a:r>
              <a:rPr lang="en-US" dirty="0" smtClean="0">
                <a:hlinkClick r:id="rId25"/>
              </a:rPr>
              <a:t>pythontutor.com</a:t>
            </a:r>
            <a:r>
              <a:rPr lang="en-US" dirty="0" smtClean="0"/>
              <a:t>   Link to this code </a:t>
            </a:r>
            <a:r>
              <a:rPr lang="en-US" dirty="0" smtClean="0">
                <a:hlinkClick r:id="rId26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expressions:  Conditionals</a:t>
            </a:r>
            <a:br>
              <a:rPr lang="en-US" dirty="0" smtClean="0"/>
            </a:br>
            <a:r>
              <a:rPr lang="en-US" dirty="0" smtClean="0"/>
              <a:t>(value is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ot True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3&lt;4 and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4&lt;3 or 5&lt;6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temp &gt; 32 and temp &lt; 212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Numeric operators</a:t>
            </a:r>
            <a:r>
              <a:rPr lang="en-US" sz="2400" dirty="0"/>
              <a:t>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 smtClean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 smtClean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 smtClean="0"/>
              <a:t>Boolean operators: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 smtClean="0"/>
              <a:t>, 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64743"/>
            <a:ext cx="199862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or </a:t>
            </a:r>
            <a:r>
              <a:rPr lang="en-US" dirty="0" smtClean="0">
                <a:hlinkClick r:id="rId7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More expressions: 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string represents </a:t>
            </a:r>
            <a:r>
              <a:rPr lang="en-US" dirty="0" smtClean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 smtClean="0"/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 smtClean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Operations on strings:</a:t>
            </a:r>
          </a:p>
          <a:p>
            <a:r>
              <a:rPr lang="en-US" dirty="0" smtClean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Concatenation: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 smtClean="0"/>
              <a:t>Containment/searching: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'0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</a:t>
            </a:r>
            <a:r>
              <a:rPr lang="en-US" dirty="0" smtClean="0"/>
              <a:t>compared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Types of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Integers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exact</a:t>
            </a: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12345678901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Real numbers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for “floating point”):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2.718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dirty="0" smtClean="0"/>
              <a:t>Arithmetic is </a:t>
            </a:r>
            <a:r>
              <a:rPr lang="en-US" dirty="0" smtClean="0">
                <a:solidFill>
                  <a:srgbClr val="FF0000"/>
                </a:solidFill>
              </a:rPr>
              <a:t>approximate</a:t>
            </a:r>
            <a:r>
              <a:rPr lang="en-US" dirty="0" smtClean="0"/>
              <a:t>, e.g.,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6.022*10**23</a:t>
            </a:r>
            <a:endParaRPr lang="en-US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Some funny representations: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6.022e+23</a:t>
            </a:r>
            <a:endParaRPr lang="en-US" dirty="0" smtClean="0"/>
          </a:p>
          <a:p>
            <a:r>
              <a:rPr lang="en-US" dirty="0" smtClean="0"/>
              <a:t>Strings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):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</a:p>
          <a:p>
            <a:r>
              <a:rPr lang="en-US" dirty="0" smtClean="0"/>
              <a:t>Truth values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/>
              <a:t>, </a:t>
            </a:r>
            <a:r>
              <a:rPr lang="en-US" dirty="0"/>
              <a:t>for </a:t>
            </a:r>
            <a:r>
              <a:rPr lang="en-US" dirty="0" smtClean="0"/>
              <a:t>“Boolean”):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,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False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6" name="Picture 2" descr="http://upload.wikimedia.org/wikipedia/commons/thumb/6/6c/George_Boole.jpg/220px-George_Bool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572000"/>
            <a:ext cx="1594561" cy="19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7620000" y="6477000"/>
            <a:ext cx="1457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George Boole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 smtClean="0"/>
              <a:t>		# Insanity!  (Don’t do this.)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Moral:  Python </a:t>
            </a:r>
            <a:r>
              <a:rPr lang="en-US" i="1" dirty="0" smtClean="0"/>
              <a:t>sometimes</a:t>
            </a:r>
            <a:r>
              <a:rPr lang="en-US" dirty="0" smtClean="0"/>
              <a:t> tells you when you do something that does not make sense.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1564743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Operations behave differently</a:t>
            </a:r>
            <a:br>
              <a:rPr lang="en-US" dirty="0" smtClean="0"/>
            </a:br>
            <a:r>
              <a:rPr lang="en-US" dirty="0" smtClean="0"/>
              <a:t>on different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/>
              <a:t>			# </a:t>
            </a:r>
            <a:r>
              <a:rPr lang="en-US" dirty="0" smtClean="0"/>
              <a:t>Truncating!</a:t>
            </a: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("15")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float(15) / 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05600" y="1564743"/>
            <a:ext cx="199862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>
                <a:hlinkClick r:id="rId6"/>
              </a:rPr>
              <a:t>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</a:t>
            </a:r>
            <a:r>
              <a:rPr lang="en-US" dirty="0" smtClean="0"/>
              <a:t>recipe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program is a sequence of instructions</a:t>
            </a:r>
          </a:p>
          <a:p>
            <a:r>
              <a:rPr lang="en-US" dirty="0" smtClean="0"/>
              <a:t>The computer executes one after the other, as if they had been typed to the interpreter</a:t>
            </a:r>
          </a:p>
          <a:p>
            <a:r>
              <a:rPr lang="en-US" dirty="0" smtClean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x + y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"The sum of", x, "and", y, "is",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Interlude:  The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 always prints one line</a:t>
            </a:r>
          </a:p>
          <a:p>
            <a:pPr lvl="1"/>
            <a:r>
              <a:rPr lang="en-US" dirty="0" smtClean="0"/>
              <a:t>The next print statement prints below that one</a:t>
            </a:r>
          </a:p>
          <a:p>
            <a:r>
              <a:rPr lang="en-US" dirty="0" smtClean="0"/>
              <a:t>Write 0 or more expressions after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, separated by commas</a:t>
            </a:r>
          </a:p>
          <a:p>
            <a:pPr lvl="1"/>
            <a:r>
              <a:rPr lang="en-US" dirty="0" smtClean="0"/>
              <a:t>In the output, the values are separated by spaces</a:t>
            </a:r>
            <a:endParaRPr lang="en-US" dirty="0"/>
          </a:p>
          <a:p>
            <a:r>
              <a:rPr lang="en-US" dirty="0" smtClean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3.1415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2.718, 1.618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20 + 2, 7 * 3, 4 * 5</a:t>
            </a:r>
          </a:p>
          <a:p>
            <a:pPr marL="45720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"The sum of", x, "and", y, "is",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x+y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1163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5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Exercise:  Convert temperatures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zh-TW" dirty="0" smtClean="0"/>
              <a:t>Make </a:t>
            </a:r>
            <a:r>
              <a:rPr lang="en-US" altLang="zh-TW" dirty="0"/>
              <a:t>a temperature conversion </a:t>
            </a:r>
            <a:r>
              <a:rPr lang="en-US" altLang="zh-TW" dirty="0" smtClean="0"/>
              <a:t>chart:</a:t>
            </a:r>
            <a:br>
              <a:rPr lang="en-US" altLang="zh-TW" dirty="0" smtClean="0"/>
            </a:br>
            <a:r>
              <a:rPr lang="en-US" altLang="zh-TW" dirty="0" smtClean="0"/>
              <a:t>Fahrenheit to </a:t>
            </a:r>
            <a:r>
              <a:rPr lang="en-US" altLang="zh-TW" dirty="0" err="1" smtClean="0"/>
              <a:t>Centrigrade</a:t>
            </a:r>
            <a:r>
              <a:rPr lang="en-US" altLang="zh-TW" dirty="0" smtClean="0"/>
              <a:t>, for -40, 0, 32, 68, 98.6, 212, 293, 451</a:t>
            </a:r>
            <a:br>
              <a:rPr lang="en-US" altLang="zh-TW" dirty="0" smtClean="0"/>
            </a:br>
            <a:r>
              <a:rPr lang="en-US" altLang="zh-TW" dirty="0" smtClean="0"/>
              <a:t>Output:</a:t>
            </a:r>
            <a:endParaRPr lang="en-US" altLang="zh-TW" dirty="0"/>
          </a:p>
          <a:p>
            <a:pPr marL="457200" lvl="1" indent="0">
              <a:buNone/>
            </a:pP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 	-40 -40.0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0 -17.7778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32 0.0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68 20.0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98.6 37.0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212 100.0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293 145.0</a:t>
            </a:r>
          </a:p>
          <a:p>
            <a:pPr marL="457200" lvl="1" indent="0">
              <a:buNone/>
            </a:pPr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	451 232.778</a:t>
            </a:r>
            <a:r>
              <a:rPr lang="en-US" altLang="zh-TW" dirty="0"/>
              <a:t>		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have created a Python program!</a:t>
            </a:r>
          </a:p>
          <a:p>
            <a:r>
              <a:rPr lang="en-US" dirty="0" smtClean="0"/>
              <a:t>(It doesn’t have to be this tedious, and it won’t be.)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9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Expressions, statements, and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evaluates to a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* r**2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statement</a:t>
            </a:r>
            <a:r>
              <a:rPr lang="en-US" dirty="0" smtClean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</a:t>
            </a:r>
          </a:p>
          <a:p>
            <a:r>
              <a:rPr lang="en-US" dirty="0" smtClean="0"/>
              <a:t>Expressions appear within other expressions and within statements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rint pi * r**2</a:t>
            </a:r>
          </a:p>
          <a:p>
            <a:r>
              <a:rPr lang="en-US" dirty="0" smtClean="0"/>
              <a:t>A statement may </a:t>
            </a:r>
            <a:r>
              <a:rPr lang="en-US" i="1" dirty="0" smtClean="0"/>
              <a:t>not</a:t>
            </a:r>
            <a:r>
              <a:rPr lang="en-US" dirty="0" smtClean="0"/>
              <a:t> appear within an expression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 + print pi</a:t>
            </a:r>
            <a:r>
              <a:rPr lang="en-US" dirty="0" smtClean="0"/>
              <a:t>		# Error!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 is made up of statements</a:t>
            </a:r>
          </a:p>
          <a:p>
            <a:pPr lvl="1"/>
            <a:r>
              <a:rPr lang="en-US" dirty="0" smtClean="0"/>
              <a:t>A program should do something or communicate information</a:t>
            </a:r>
          </a:p>
          <a:p>
            <a:pPr lvl="1"/>
            <a:r>
              <a:rPr lang="en-US" dirty="0" smtClean="0"/>
              <a:t>Just evaluating an expression does not accomplish either goal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1. Python </a:t>
            </a:r>
            <a:r>
              <a:rPr lang="en-US" sz="2400" dirty="0"/>
              <a:t>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2. A </a:t>
            </a:r>
            <a:r>
              <a:rPr lang="en-US" sz="2400" dirty="0"/>
              <a:t>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4. A </a:t>
            </a:r>
            <a:r>
              <a:rPr lang="en-US" sz="2400" dirty="0"/>
              <a:t>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3. Different types cannot </a:t>
            </a:r>
            <a:r>
              <a:rPr lang="en-US" sz="2400" dirty="0"/>
              <a:t>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0. Don’t panic!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CSE 160 is for beginners to programming</a:t>
            </a:r>
          </a:p>
          <a:p>
            <a:pPr lvl="1"/>
            <a:r>
              <a:rPr lang="en-US" dirty="0" smtClean="0"/>
              <a:t>(If you know how to program, you don’t belong)</a:t>
            </a:r>
          </a:p>
          <a:p>
            <a:r>
              <a:rPr lang="en-US" dirty="0" smtClean="0"/>
              <a:t>You can learn to program in 10 weeks</a:t>
            </a:r>
          </a:p>
          <a:p>
            <a:pPr lvl="1"/>
            <a:r>
              <a:rPr lang="en-US" dirty="0" smtClean="0"/>
              <a:t>You will work hard</a:t>
            </a:r>
          </a:p>
          <a:p>
            <a:pPr lvl="1"/>
            <a:r>
              <a:rPr lang="en-US" dirty="0" smtClean="0"/>
              <a:t>We will work hard to help you</a:t>
            </a:r>
          </a:p>
          <a:p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This is the best way to learn</a:t>
            </a:r>
            <a:endParaRPr lang="en-US" dirty="0"/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1. Python is a calculator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type </a:t>
            </a:r>
            <a:r>
              <a:rPr lang="en-US" i="1" dirty="0" smtClean="0"/>
              <a:t>expressions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Python computes their </a:t>
            </a:r>
            <a:r>
              <a:rPr lang="en-US" i="1" dirty="0" smtClean="0"/>
              <a:t>values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5</a:t>
            </a:r>
          </a:p>
          <a:p>
            <a:r>
              <a:rPr lang="en-US" dirty="0" smtClean="0"/>
              <a:t>3 + 4</a:t>
            </a:r>
            <a:endParaRPr lang="en-US" dirty="0"/>
          </a:p>
          <a:p>
            <a:r>
              <a:rPr lang="en-US" dirty="0" smtClean="0"/>
              <a:t>44 / 2</a:t>
            </a:r>
            <a:endParaRPr lang="en-US" dirty="0"/>
          </a:p>
          <a:p>
            <a:r>
              <a:rPr lang="en-US" dirty="0" smtClean="0"/>
              <a:t>2 ** 3</a:t>
            </a:r>
            <a:endParaRPr lang="en-US" dirty="0"/>
          </a:p>
          <a:p>
            <a:r>
              <a:rPr lang="en-US" dirty="0" smtClean="0"/>
              <a:t>3 * 4 + 5 * 6</a:t>
            </a:r>
          </a:p>
          <a:p>
            <a:pPr lvl="1"/>
            <a:r>
              <a:rPr lang="en-US" dirty="0" smtClean="0"/>
              <a:t>If precedence is unclear, use parentheses</a:t>
            </a:r>
          </a:p>
          <a:p>
            <a:r>
              <a:rPr lang="en-US" dirty="0" smtClean="0"/>
              <a:t>(72 – 32) / 9 *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expression is evaluated</a:t>
            </a:r>
            <a:br>
              <a:rPr lang="en-US" dirty="0" smtClean="0"/>
            </a:br>
            <a:r>
              <a:rPr lang="en-US" dirty="0" smtClean="0"/>
              <a:t>from the 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How many expressions are in this Python code?    </a:t>
            </a:r>
            <a:endParaRPr lang="en-US" dirty="0"/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(72 – 32) / 9.0 * 5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values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4.44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22.2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evaluation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72</a:t>
            </a:r>
            <a:r>
              <a:rPr lang="en-US" sz="3200" dirty="0" smtClean="0">
                <a:solidFill>
                  <a:prstClr val="black"/>
                </a:solidFill>
              </a:rPr>
              <a:t> – </a:t>
            </a:r>
            <a:r>
              <a:rPr lang="en-US" sz="3200" b="1" dirty="0" smtClean="0">
                <a:solidFill>
                  <a:srgbClr val="FF0000"/>
                </a:solidFill>
              </a:rPr>
              <a:t>32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)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9.0</a:t>
            </a:r>
            <a:r>
              <a:rPr lang="en-US" sz="3200" dirty="0" smtClean="0">
                <a:solidFill>
                  <a:prstClr val="black"/>
                </a:solidFill>
              </a:rPr>
              <a:t> * 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40</a:t>
            </a:r>
            <a:r>
              <a:rPr lang="en-US" sz="3200" dirty="0" smtClean="0">
                <a:solidFill>
                  <a:prstClr val="black"/>
                </a:solidFill>
              </a:rPr>
              <a:t> / (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r>
              <a:rPr lang="en-US" sz="3200" dirty="0" smtClean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 smtClean="0">
                <a:solidFill>
                  <a:srgbClr val="FF0000"/>
                </a:solidFill>
              </a:rPr>
              <a:t>45.0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</a:rPr>
              <a:t>.888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</a:t>
            </a:r>
            <a:r>
              <a:rPr lang="en-US" dirty="0" smtClean="0"/>
              <a:t>container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Variables hold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524000"/>
            <a:ext cx="86868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Recall variables from algebra:</a:t>
            </a:r>
          </a:p>
          <a:p>
            <a:pPr lvl="1"/>
            <a:r>
              <a:rPr lang="en-US" dirty="0" smtClean="0"/>
              <a:t>Let x = 2 …</a:t>
            </a:r>
          </a:p>
          <a:p>
            <a:pPr lvl="1"/>
            <a:r>
              <a:rPr lang="en-US" dirty="0" smtClean="0"/>
              <a:t>Let y = x …</a:t>
            </a:r>
          </a:p>
          <a:p>
            <a:r>
              <a:rPr lang="en-US" dirty="0" smtClean="0"/>
              <a:t>In Python assign a variable: “</a:t>
            </a:r>
            <a:r>
              <a:rPr lang="en-US" i="1" dirty="0" err="1" smtClean="0"/>
              <a:t>varname</a:t>
            </a:r>
            <a:r>
              <a:rPr lang="en-US" dirty="0" smtClean="0"/>
              <a:t> = </a:t>
            </a:r>
            <a:r>
              <a:rPr lang="en-US" i="1" dirty="0" smtClean="0"/>
              <a:t>expression</a:t>
            </a:r>
            <a:r>
              <a:rPr lang="en-US" dirty="0" smtClean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6 * 10 ** 23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4876800" y="3730752"/>
            <a:ext cx="2286000" cy="612648"/>
          </a:xfrm>
          <a:prstGeom prst="wedgeRectCallout">
            <a:avLst>
              <a:gd name="adj1" fmla="val -133129"/>
              <a:gd name="adj2" fmla="val -33449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output from an assignment statement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2557</TotalTime>
  <Words>1078</Words>
  <Application>Microsoft Office PowerPoint</Application>
  <PresentationFormat>On-screen Show (4:3)</PresentationFormat>
  <Paragraphs>281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新細明體</vt:lpstr>
      <vt:lpstr>Arial</vt:lpstr>
      <vt:lpstr>Calibri</vt:lpstr>
      <vt:lpstr>Courier New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More expressions:  Conditionals (value is True or False)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Exercise:  Convert temperatures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University of Washington</cp:lastModifiedBy>
  <cp:revision>85</cp:revision>
  <cp:lastPrinted>2017-01-04T18:42:38Z</cp:lastPrinted>
  <dcterms:created xsi:type="dcterms:W3CDTF">2012-06-20T04:14:54Z</dcterms:created>
  <dcterms:modified xsi:type="dcterms:W3CDTF">2018-03-26T06:25:39Z</dcterms:modified>
</cp:coreProperties>
</file>