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1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notesSlides/notesSlide2.xml" ContentType="application/vnd.openxmlformats-officedocument.presentationml.notesSlide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notesSlides/notesSlide3.xml" ContentType="application/vnd.openxmlformats-officedocument.presentationml.notesSlide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notesSlides/notesSlide4.xml" ContentType="application/vnd.openxmlformats-officedocument.presentationml.notesSlide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88" r:id="rId2"/>
    <p:sldId id="299" r:id="rId3"/>
    <p:sldId id="290" r:id="rId4"/>
    <p:sldId id="291" r:id="rId5"/>
    <p:sldId id="266" r:id="rId6"/>
    <p:sldId id="261" r:id="rId7"/>
    <p:sldId id="257" r:id="rId8"/>
    <p:sldId id="258" r:id="rId9"/>
    <p:sldId id="267" r:id="rId10"/>
    <p:sldId id="296" r:id="rId11"/>
    <p:sldId id="293" r:id="rId12"/>
    <p:sldId id="294" r:id="rId13"/>
    <p:sldId id="286" r:id="rId14"/>
    <p:sldId id="297" r:id="rId15"/>
    <p:sldId id="298" r:id="rId16"/>
  </p:sldIdLst>
  <p:sldSz cx="9144000" cy="6858000" type="screen4x3"/>
  <p:notesSz cx="6997700" cy="9283700"/>
  <p:custDataLst>
    <p:tags r:id="rId1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6909" autoAdjust="0"/>
  </p:normalViewPr>
  <p:slideViewPr>
    <p:cSldViewPr snapToGrid="0" snapToObjects="1">
      <p:cViewPr varScale="1">
        <p:scale>
          <a:sx n="56" d="100"/>
          <a:sy n="56" d="100"/>
        </p:scale>
        <p:origin x="1800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744" y="0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/>
          <a:lstStyle>
            <a:lvl1pPr algn="r">
              <a:defRPr sz="1200"/>
            </a:lvl1pPr>
          </a:lstStyle>
          <a:p>
            <a:fld id="{514CE658-C06A-DB45-8670-BFADEE2C134B}" type="datetimeFigureOut">
              <a:t>3/25/2018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031" tIns="46516" rIns="93031" bIns="4651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9770" y="4409758"/>
            <a:ext cx="5598160" cy="4177665"/>
          </a:xfrm>
          <a:prstGeom prst="rect">
            <a:avLst/>
          </a:prstGeom>
        </p:spPr>
        <p:txBody>
          <a:bodyPr vert="horz" lIns="93031" tIns="46516" rIns="93031" bIns="465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744" y="8817904"/>
            <a:ext cx="3032337" cy="464185"/>
          </a:xfrm>
          <a:prstGeom prst="rect">
            <a:avLst/>
          </a:prstGeom>
        </p:spPr>
        <p:txBody>
          <a:bodyPr vert="horz" lIns="93031" tIns="46516" rIns="93031" bIns="46516" rtlCol="0" anchor="b"/>
          <a:lstStyle>
            <a:lvl1pPr algn="r">
              <a:defRPr sz="1200"/>
            </a:lvl1pPr>
          </a:lstStyle>
          <a:p>
            <a:fld id="{8992F1D5-8E33-3C42-BFB4-DA676CCF1FAE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29927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992F1D5-8E33-3C42-BFB4-DA676CCF1FA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35642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8E05941-91A8-DF4F-8C3D-1823566813E5}" type="slidenum">
              <a:rPr lang="en-US"/>
              <a:pPr/>
              <a:t>8</a:t>
            </a:fld>
            <a:endParaRPr lang="en-US"/>
          </a:p>
        </p:txBody>
      </p:sp>
      <p:sp>
        <p:nvSpPr>
          <p:cNvPr id="282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77925" y="696913"/>
            <a:ext cx="4641850" cy="3481387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2826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99770" y="4409758"/>
            <a:ext cx="5598160" cy="417766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dirty="0" smtClean="0"/>
              <a:t>Slide from Bill Howe, </a:t>
            </a:r>
            <a:r>
              <a:rPr lang="en-US" dirty="0" err="1" smtClean="0"/>
              <a:t>eScience</a:t>
            </a:r>
            <a:r>
              <a:rPr lang="en-US" dirty="0" smtClean="0"/>
              <a:t> Institute, his notes: </a:t>
            </a:r>
          </a:p>
          <a:p>
            <a:endParaRPr lang="en-US" dirty="0" smtClean="0"/>
          </a:p>
          <a:p>
            <a:r>
              <a:rPr lang="en-US" dirty="0" smtClean="0"/>
              <a:t>Drowning </a:t>
            </a:r>
            <a:r>
              <a:rPr lang="en-US" dirty="0"/>
              <a:t>in data; starving for information</a:t>
            </a:r>
          </a:p>
          <a:p>
            <a:endParaRPr lang="en-US" dirty="0"/>
          </a:p>
          <a:p>
            <a:r>
              <a:rPr lang="en-US" dirty="0"/>
              <a:t>We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re at war with these engineering companies.  </a:t>
            </a:r>
            <a:r>
              <a:rPr lang="en-US" dirty="0" err="1"/>
              <a:t>FlowCAM</a:t>
            </a:r>
            <a:r>
              <a:rPr lang="en-US" dirty="0"/>
              <a:t> is bragging about the amount of data they can spray out of their device.  How to use this enormous data stream to answer scientific questions is someone else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problem.</a:t>
            </a:r>
          </a:p>
          <a:p>
            <a:endParaRPr lang="en-US" dirty="0"/>
          </a:p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Typical large </a:t>
            </a:r>
            <a:r>
              <a:rPr lang="en-US" dirty="0" err="1"/>
              <a:t>pharmas</a:t>
            </a:r>
            <a:r>
              <a:rPr lang="en-US" dirty="0"/>
              <a:t> today are generating 20 terabytes of data daily. That</a:t>
            </a:r>
            <a:r>
              <a:rPr lang="ja-JP" altLang="en-US" dirty="0">
                <a:latin typeface="Arial"/>
              </a:rPr>
              <a:t>’</a:t>
            </a:r>
            <a:r>
              <a:rPr lang="en-US" dirty="0"/>
              <a:t>s probably going up to 100 terabytes per day in the next year or so.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</a:t>
            </a:r>
          </a:p>
          <a:p>
            <a:endParaRPr lang="en-US" dirty="0"/>
          </a:p>
          <a:p>
            <a:r>
              <a:rPr lang="ja-JP" altLang="en-US" dirty="0">
                <a:latin typeface="Arial"/>
              </a:rPr>
              <a:t>“</a:t>
            </a:r>
            <a:r>
              <a:rPr lang="en-US" dirty="0"/>
              <a:t>tens of terabytes of data per day</a:t>
            </a:r>
            <a:r>
              <a:rPr lang="ja-JP" altLang="en-US" dirty="0">
                <a:latin typeface="Arial"/>
              </a:rPr>
              <a:t>”</a:t>
            </a:r>
            <a:r>
              <a:rPr lang="en-US" dirty="0"/>
              <a:t> -- genome center at </a:t>
            </a:r>
            <a:r>
              <a:rPr lang="en-US" dirty="0" err="1"/>
              <a:t>Washignton</a:t>
            </a:r>
            <a:r>
              <a:rPr lang="en-US" dirty="0"/>
              <a:t> University</a:t>
            </a:r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Increase data collection exponentially with </a:t>
            </a:r>
            <a:r>
              <a:rPr lang="en-US" dirty="0" err="1"/>
              <a:t>flowcam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BCC0E5-58D3-417E-B5D1-CE964B5E12F8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0197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44470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42876" indent="-285722" defTabSz="944470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142886" indent="-228577" defTabSz="944470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042" indent="-228577" defTabSz="944470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196" indent="-228577" defTabSz="944470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350" indent="-228577" defTabSz="94447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505" indent="-228577" defTabSz="94447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428659" indent="-228577" defTabSz="94447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85814" indent="-228577" defTabSz="944470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D0AF4CCF-6BDD-417C-B360-018B16124716}" type="slidenum">
              <a:rPr lang="en-US" altLang="en-US" sz="1300">
                <a:solidFill>
                  <a:schemeClr val="tx1"/>
                </a:solidFill>
              </a:rPr>
              <a:pPr/>
              <a:t>14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573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57348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22247">
              <a:defRPr sz="1600">
                <a:solidFill>
                  <a:schemeClr val="accent1"/>
                </a:solidFill>
                <a:latin typeface="Times New Roman" pitchFamily="18" charset="0"/>
              </a:defRPr>
            </a:lvl1pPr>
            <a:lvl2pPr marL="742876" indent="-285722" defTabSz="922247">
              <a:defRPr sz="1600">
                <a:solidFill>
                  <a:schemeClr val="accent1"/>
                </a:solidFill>
                <a:latin typeface="Times New Roman" pitchFamily="18" charset="0"/>
              </a:defRPr>
            </a:lvl2pPr>
            <a:lvl3pPr marL="1142886" indent="-228577" defTabSz="922247">
              <a:defRPr sz="1600">
                <a:solidFill>
                  <a:schemeClr val="accent1"/>
                </a:solidFill>
                <a:latin typeface="Times New Roman" pitchFamily="18" charset="0"/>
              </a:defRPr>
            </a:lvl3pPr>
            <a:lvl4pPr marL="1600042" indent="-228577" defTabSz="922247">
              <a:defRPr sz="1600">
                <a:solidFill>
                  <a:schemeClr val="accent1"/>
                </a:solidFill>
                <a:latin typeface="Times New Roman" pitchFamily="18" charset="0"/>
              </a:defRPr>
            </a:lvl4pPr>
            <a:lvl5pPr marL="2057196" indent="-228577" defTabSz="922247">
              <a:defRPr sz="1600">
                <a:solidFill>
                  <a:schemeClr val="accent1"/>
                </a:solidFill>
                <a:latin typeface="Times New Roman" pitchFamily="18" charset="0"/>
              </a:defRPr>
            </a:lvl5pPr>
            <a:lvl6pPr marL="2514350" indent="-228577" defTabSz="92224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6pPr>
            <a:lvl7pPr marL="2971505" indent="-228577" defTabSz="92224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7pPr>
            <a:lvl8pPr marL="3428659" indent="-228577" defTabSz="92224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8pPr>
            <a:lvl9pPr marL="3885814" indent="-228577" defTabSz="922247" eaLnBrk="0" fontAlgn="base" hangingPunct="0">
              <a:lnSpc>
                <a:spcPct val="90000"/>
              </a:lnSpc>
              <a:spcBef>
                <a:spcPct val="5000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Times New Roman" pitchFamily="18" charset="0"/>
              </a:defRPr>
            </a:lvl9pPr>
          </a:lstStyle>
          <a:p>
            <a:fld id="{7C68A50A-743E-4DF3-AB4F-11E1351A840E}" type="slidenum">
              <a:rPr lang="en-US" altLang="en-US" sz="1300">
                <a:solidFill>
                  <a:schemeClr val="tx1"/>
                </a:solidFill>
              </a:rPr>
              <a:pPr/>
              <a:t>15</a:t>
            </a:fld>
            <a:endParaRPr lang="en-US" altLang="en-US" sz="1300">
              <a:solidFill>
                <a:schemeClr val="tx1"/>
              </a:solidFill>
            </a:endParaRPr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9513" y="696913"/>
            <a:ext cx="4641850" cy="3481387"/>
          </a:xfrm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00089" y="4410075"/>
            <a:ext cx="5597525" cy="417671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76589-53FF-4008-A6DD-A1DFC2C0B16B}" type="datetime1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1692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9E1289-2673-40F5-92DF-D42B8E944B56}" type="datetime1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240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721568-36ED-4108-AFCC-C0C468A02861}" type="datetime1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64403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371600"/>
            <a:ext cx="3810000" cy="4724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3716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810000"/>
            <a:ext cx="3810000" cy="2286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9/25/13</a:t>
            </a: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CSE 332 - Introduction</a:t>
            </a: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969F88-0B74-4E07-95DE-DDE745E1BA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5304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493AC-1E32-4784-9405-3D67536FBC29}" type="datetime1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78063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168391-1DD1-4F5F-8D9C-962C3E07E004}" type="datetime1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97009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0D094-30F7-4D04-99F0-30AF0C92B3D8}" type="datetime1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4429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537D6-1A20-4027-BD66-AEFBA462885F}" type="datetime1">
              <a:rPr lang="en-US" smtClean="0"/>
              <a:t>3/25/2018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953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B596D0-1245-4E32-A2ED-D6216C98A61E}" type="datetime1">
              <a:rPr lang="en-US" smtClean="0"/>
              <a:t>3/25/2018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19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F41D34-B464-4E5D-9E03-5FC646FA3EA8}" type="datetime1">
              <a:rPr lang="en-US" smtClean="0"/>
              <a:t>3/25/2018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8720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8792A5-5230-4DA1-9134-FCE1814E05FC}" type="datetime1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44498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876C33-1DE2-499C-88C1-8BEC241A6809}" type="datetime1">
              <a:rPr lang="en-US" smtClean="0"/>
              <a:t>3/25/2018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861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78F58-FA08-4D21-B3AF-6049EAF8544F}" type="datetime1">
              <a:rPr lang="en-US" smtClean="0"/>
              <a:t>3/25/2018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7ED7C0-9AEA-4F4A-BC37-D84FB4BBF69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419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b="1" kern="1200">
          <a:solidFill>
            <a:srgbClr val="7030A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tags" Target="../tags/tag60.xml"/><Relationship Id="rId2" Type="http://schemas.openxmlformats.org/officeDocument/2006/relationships/tags" Target="../tags/tag59.xml"/><Relationship Id="rId1" Type="http://schemas.openxmlformats.org/officeDocument/2006/relationships/tags" Target="../tags/tag58.xml"/><Relationship Id="rId6" Type="http://schemas.openxmlformats.org/officeDocument/2006/relationships/slideLayout" Target="../slideLayouts/slideLayout4.xml"/><Relationship Id="rId5" Type="http://schemas.openxmlformats.org/officeDocument/2006/relationships/tags" Target="../tags/tag62.xml"/><Relationship Id="rId4" Type="http://schemas.openxmlformats.org/officeDocument/2006/relationships/tags" Target="../tags/tag6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tags" Target="../tags/tag65.xml"/><Relationship Id="rId2" Type="http://schemas.openxmlformats.org/officeDocument/2006/relationships/tags" Target="../tags/tag64.xml"/><Relationship Id="rId1" Type="http://schemas.openxmlformats.org/officeDocument/2006/relationships/tags" Target="../tags/tag63.xml"/><Relationship Id="rId6" Type="http://schemas.openxmlformats.org/officeDocument/2006/relationships/hyperlink" Target="mailto:rea@cs.washington.edu" TargetMode="External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tags" Target="../tags/tag68.xml"/><Relationship Id="rId2" Type="http://schemas.openxmlformats.org/officeDocument/2006/relationships/tags" Target="../tags/tag67.xml"/><Relationship Id="rId1" Type="http://schemas.openxmlformats.org/officeDocument/2006/relationships/tags" Target="../tags/tag66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tags" Target="../tags/tag71.xml"/><Relationship Id="rId2" Type="http://schemas.openxmlformats.org/officeDocument/2006/relationships/tags" Target="../tags/tag70.xml"/><Relationship Id="rId1" Type="http://schemas.openxmlformats.org/officeDocument/2006/relationships/tags" Target="../tags/tag69.xml"/><Relationship Id="rId4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tags" Target="../tags/tag74.xml"/><Relationship Id="rId7" Type="http://schemas.openxmlformats.org/officeDocument/2006/relationships/notesSlide" Target="../notesSlides/notesSlide4.xml"/><Relationship Id="rId2" Type="http://schemas.openxmlformats.org/officeDocument/2006/relationships/tags" Target="../tags/tag73.xml"/><Relationship Id="rId1" Type="http://schemas.openxmlformats.org/officeDocument/2006/relationships/tags" Target="../tags/tag7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76.xml"/><Relationship Id="rId4" Type="http://schemas.openxmlformats.org/officeDocument/2006/relationships/tags" Target="../tags/tag75.xml"/><Relationship Id="rId9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tags" Target="../tags/tag79.xml"/><Relationship Id="rId7" Type="http://schemas.openxmlformats.org/officeDocument/2006/relationships/notesSlide" Target="../notesSlides/notesSlide5.xml"/><Relationship Id="rId2" Type="http://schemas.openxmlformats.org/officeDocument/2006/relationships/tags" Target="../tags/tag78.xml"/><Relationship Id="rId1" Type="http://schemas.openxmlformats.org/officeDocument/2006/relationships/tags" Target="../tags/tag77.xml"/><Relationship Id="rId6" Type="http://schemas.openxmlformats.org/officeDocument/2006/relationships/slideLayout" Target="../slideLayouts/slideLayout12.xml"/><Relationship Id="rId5" Type="http://schemas.openxmlformats.org/officeDocument/2006/relationships/tags" Target="../tags/tag81.xml"/><Relationship Id="rId4" Type="http://schemas.openxmlformats.org/officeDocument/2006/relationships/tags" Target="../tags/tag8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11.xml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7.xml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tags" Target="../tags/tag20.xml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4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tags" Target="../tags/tag28.xml"/><Relationship Id="rId13" Type="http://schemas.openxmlformats.org/officeDocument/2006/relationships/image" Target="../media/image2.jpg"/><Relationship Id="rId18" Type="http://schemas.openxmlformats.org/officeDocument/2006/relationships/image" Target="../media/image7.jpeg"/><Relationship Id="rId3" Type="http://schemas.openxmlformats.org/officeDocument/2006/relationships/tags" Target="../tags/tag23.xml"/><Relationship Id="rId7" Type="http://schemas.openxmlformats.org/officeDocument/2006/relationships/tags" Target="../tags/tag27.xml"/><Relationship Id="rId12" Type="http://schemas.openxmlformats.org/officeDocument/2006/relationships/image" Target="../media/image1.jpg"/><Relationship Id="rId17" Type="http://schemas.openxmlformats.org/officeDocument/2006/relationships/image" Target="../media/image6.jpg"/><Relationship Id="rId2" Type="http://schemas.openxmlformats.org/officeDocument/2006/relationships/tags" Target="../tags/tag22.xml"/><Relationship Id="rId16" Type="http://schemas.openxmlformats.org/officeDocument/2006/relationships/image" Target="../media/image5.jpg"/><Relationship Id="rId1" Type="http://schemas.openxmlformats.org/officeDocument/2006/relationships/tags" Target="../tags/tag21.xml"/><Relationship Id="rId6" Type="http://schemas.openxmlformats.org/officeDocument/2006/relationships/tags" Target="../tags/tag26.xml"/><Relationship Id="rId11" Type="http://schemas.openxmlformats.org/officeDocument/2006/relationships/slideLayout" Target="../slideLayouts/slideLayout2.xml"/><Relationship Id="rId5" Type="http://schemas.openxmlformats.org/officeDocument/2006/relationships/tags" Target="../tags/tag25.xml"/><Relationship Id="rId15" Type="http://schemas.openxmlformats.org/officeDocument/2006/relationships/image" Target="../media/image4.jpg"/><Relationship Id="rId10" Type="http://schemas.openxmlformats.org/officeDocument/2006/relationships/tags" Target="../tags/tag30.xml"/><Relationship Id="rId4" Type="http://schemas.openxmlformats.org/officeDocument/2006/relationships/tags" Target="../tags/tag24.xml"/><Relationship Id="rId9" Type="http://schemas.openxmlformats.org/officeDocument/2006/relationships/tags" Target="../tags/tag29.xml"/><Relationship Id="rId14" Type="http://schemas.openxmlformats.org/officeDocument/2006/relationships/image" Target="../media/image3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38.xml"/><Relationship Id="rId13" Type="http://schemas.openxmlformats.org/officeDocument/2006/relationships/tags" Target="../tags/tag43.xml"/><Relationship Id="rId18" Type="http://schemas.openxmlformats.org/officeDocument/2006/relationships/image" Target="../media/image9.png"/><Relationship Id="rId3" Type="http://schemas.openxmlformats.org/officeDocument/2006/relationships/tags" Target="../tags/tag33.xml"/><Relationship Id="rId21" Type="http://schemas.openxmlformats.org/officeDocument/2006/relationships/image" Target="../media/image12.png"/><Relationship Id="rId7" Type="http://schemas.openxmlformats.org/officeDocument/2006/relationships/tags" Target="../tags/tag37.xml"/><Relationship Id="rId12" Type="http://schemas.openxmlformats.org/officeDocument/2006/relationships/tags" Target="../tags/tag42.xml"/><Relationship Id="rId17" Type="http://schemas.openxmlformats.org/officeDocument/2006/relationships/image" Target="../media/image8.jpeg"/><Relationship Id="rId2" Type="http://schemas.openxmlformats.org/officeDocument/2006/relationships/tags" Target="../tags/tag32.xml"/><Relationship Id="rId16" Type="http://schemas.openxmlformats.org/officeDocument/2006/relationships/notesSlide" Target="../notesSlides/notesSlide2.xml"/><Relationship Id="rId20" Type="http://schemas.openxmlformats.org/officeDocument/2006/relationships/image" Target="../media/image11.jpeg"/><Relationship Id="rId1" Type="http://schemas.openxmlformats.org/officeDocument/2006/relationships/tags" Target="../tags/tag31.xml"/><Relationship Id="rId6" Type="http://schemas.openxmlformats.org/officeDocument/2006/relationships/tags" Target="../tags/tag36.xml"/><Relationship Id="rId11" Type="http://schemas.openxmlformats.org/officeDocument/2006/relationships/tags" Target="../tags/tag41.xml"/><Relationship Id="rId5" Type="http://schemas.openxmlformats.org/officeDocument/2006/relationships/tags" Target="../tags/tag35.xml"/><Relationship Id="rId15" Type="http://schemas.openxmlformats.org/officeDocument/2006/relationships/slideLayout" Target="../slideLayouts/slideLayout2.xml"/><Relationship Id="rId10" Type="http://schemas.openxmlformats.org/officeDocument/2006/relationships/tags" Target="../tags/tag40.xml"/><Relationship Id="rId19" Type="http://schemas.openxmlformats.org/officeDocument/2006/relationships/image" Target="../media/image10.png"/><Relationship Id="rId4" Type="http://schemas.openxmlformats.org/officeDocument/2006/relationships/tags" Target="../tags/tag34.xml"/><Relationship Id="rId9" Type="http://schemas.openxmlformats.org/officeDocument/2006/relationships/tags" Target="../tags/tag39.xml"/><Relationship Id="rId14" Type="http://schemas.openxmlformats.org/officeDocument/2006/relationships/tags" Target="../tags/tag44.xml"/><Relationship Id="rId22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52.xml"/><Relationship Id="rId13" Type="http://schemas.openxmlformats.org/officeDocument/2006/relationships/tags" Target="../tags/tag57.xml"/><Relationship Id="rId3" Type="http://schemas.openxmlformats.org/officeDocument/2006/relationships/tags" Target="../tags/tag47.xml"/><Relationship Id="rId7" Type="http://schemas.openxmlformats.org/officeDocument/2006/relationships/tags" Target="../tags/tag51.xml"/><Relationship Id="rId12" Type="http://schemas.openxmlformats.org/officeDocument/2006/relationships/tags" Target="../tags/tag56.xml"/><Relationship Id="rId2" Type="http://schemas.openxmlformats.org/officeDocument/2006/relationships/tags" Target="../tags/tag46.xml"/><Relationship Id="rId1" Type="http://schemas.openxmlformats.org/officeDocument/2006/relationships/tags" Target="../tags/tag45.xml"/><Relationship Id="rId6" Type="http://schemas.openxmlformats.org/officeDocument/2006/relationships/tags" Target="../tags/tag50.xml"/><Relationship Id="rId11" Type="http://schemas.openxmlformats.org/officeDocument/2006/relationships/tags" Target="../tags/tag55.xml"/><Relationship Id="rId5" Type="http://schemas.openxmlformats.org/officeDocument/2006/relationships/tags" Target="../tags/tag49.xml"/><Relationship Id="rId15" Type="http://schemas.openxmlformats.org/officeDocument/2006/relationships/image" Target="../media/image14.png"/><Relationship Id="rId10" Type="http://schemas.openxmlformats.org/officeDocument/2006/relationships/tags" Target="../tags/tag54.xml"/><Relationship Id="rId4" Type="http://schemas.openxmlformats.org/officeDocument/2006/relationships/tags" Target="../tags/tag48.xml"/><Relationship Id="rId9" Type="http://schemas.openxmlformats.org/officeDocument/2006/relationships/tags" Target="../tags/tag53.xml"/><Relationship Id="rId1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Introduction to</a:t>
            </a:r>
            <a:br>
              <a:rPr lang="en-US" dirty="0" smtClean="0"/>
            </a:br>
            <a:r>
              <a:rPr lang="en-US" dirty="0" smtClean="0"/>
              <a:t>Data Programming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>CSE 160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University of Washington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Spring 2018</a:t>
            </a:r>
            <a:endParaRPr lang="en-US" dirty="0">
              <a:solidFill>
                <a:schemeClr val="tx1"/>
              </a:solidFill>
            </a:endParaRPr>
          </a:p>
          <a:p>
            <a:r>
              <a:rPr lang="en-US" dirty="0" smtClean="0">
                <a:solidFill>
                  <a:schemeClr val="tx1"/>
                </a:solidFill>
              </a:rPr>
              <a:t>Ruth Anderson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</a:t>
            </a:fld>
            <a:endParaRPr lang="en-US"/>
          </a:p>
        </p:txBody>
      </p:sp>
      <p:sp>
        <p:nvSpPr>
          <p:cNvPr id="5" name="TextBox 4"/>
          <p:cNvSpPr txBox="1"/>
          <p:nvPr>
            <p:custDataLst>
              <p:tags r:id="rId4"/>
            </p:custDataLst>
          </p:nvPr>
        </p:nvSpPr>
        <p:spPr>
          <a:xfrm>
            <a:off x="160379" y="6352143"/>
            <a:ext cx="628434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Slides based on previous versions </a:t>
            </a:r>
            <a:r>
              <a:rPr lang="en-US" sz="1400" dirty="0"/>
              <a:t>by Michael Ernst and </a:t>
            </a:r>
            <a:r>
              <a:rPr lang="en-US" sz="1400" dirty="0" smtClean="0"/>
              <a:t>earlier versions by </a:t>
            </a:r>
            <a:r>
              <a:rPr lang="en-US" sz="1400" dirty="0"/>
              <a:t>Bill </a:t>
            </a:r>
            <a:r>
              <a:rPr lang="en-US" sz="1400" dirty="0" smtClean="0"/>
              <a:t>Howe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502464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0" y="274638"/>
            <a:ext cx="91440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Python program to assess treatment efficacy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  <p:custDataLst>
              <p:tags r:id="rId2"/>
            </p:custDataLst>
          </p:nvPr>
        </p:nvSpPr>
        <p:spPr>
          <a:xfrm>
            <a:off x="0" y="1287887"/>
            <a:ext cx="4495800" cy="55701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This program reads an Excel spreadsheet whose </a:t>
            </a:r>
            <a:r>
              <a:rPr lang="en-US" dirty="0" smtClean="0">
                <a:solidFill>
                  <a:srgbClr val="FF0000"/>
                </a:solidFill>
              </a:rPr>
              <a:t>penultimate</a:t>
            </a:r>
            <a:endParaRPr lang="en-US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and antepenultimate columns are zip codes.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It adds a new last column for the distance between those </a:t>
            </a:r>
            <a:r>
              <a:rPr lang="en-US" dirty="0" smtClean="0">
                <a:solidFill>
                  <a:srgbClr val="FF0000"/>
                </a:solidFill>
              </a:rPr>
              <a:t>zip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FF0000"/>
                </a:solidFill>
              </a:rPr>
              <a:t>codes</a:t>
            </a:r>
            <a:r>
              <a:rPr lang="en-US" dirty="0" smtClean="0">
                <a:solidFill>
                  <a:srgbClr val="FF0000"/>
                </a:solidFill>
              </a:rPr>
              <a:t>, </a:t>
            </a:r>
            <a:r>
              <a:rPr lang="en-US" dirty="0">
                <a:solidFill>
                  <a:srgbClr val="FF0000"/>
                </a:solidFill>
              </a:rPr>
              <a:t>and outputs in CSV (comma-separated values) format.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Call the program with two numeric values:  the first </a:t>
            </a:r>
            <a:r>
              <a:rPr lang="en-US" dirty="0" smtClean="0">
                <a:solidFill>
                  <a:srgbClr val="FF0000"/>
                </a:solidFill>
              </a:rPr>
              <a:t>and last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</a:t>
            </a:r>
            <a:r>
              <a:rPr lang="en-US" dirty="0" smtClean="0">
                <a:solidFill>
                  <a:srgbClr val="FF0000"/>
                </a:solidFill>
              </a:rPr>
              <a:t> row to include.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The </a:t>
            </a:r>
            <a:r>
              <a:rPr lang="en-US" dirty="0">
                <a:solidFill>
                  <a:srgbClr val="FF0000"/>
                </a:solidFill>
              </a:rPr>
              <a:t>output </a:t>
            </a:r>
            <a:r>
              <a:rPr lang="en-US" dirty="0" smtClean="0">
                <a:solidFill>
                  <a:srgbClr val="FF0000"/>
                </a:solidFill>
              </a:rPr>
              <a:t>contains </a:t>
            </a:r>
            <a:r>
              <a:rPr lang="en-US" dirty="0">
                <a:solidFill>
                  <a:srgbClr val="FF0000"/>
                </a:solidFill>
              </a:rPr>
              <a:t>the </a:t>
            </a:r>
            <a:r>
              <a:rPr lang="en-US" dirty="0" smtClean="0">
                <a:solidFill>
                  <a:srgbClr val="FF0000"/>
                </a:solidFill>
              </a:rPr>
              <a:t>column </a:t>
            </a:r>
            <a:r>
              <a:rPr lang="en-US" dirty="0">
                <a:solidFill>
                  <a:srgbClr val="FF0000"/>
                </a:solidFill>
              </a:rPr>
              <a:t>headers and </a:t>
            </a:r>
            <a:r>
              <a:rPr lang="en-US" dirty="0" smtClean="0">
                <a:solidFill>
                  <a:srgbClr val="FF0000"/>
                </a:solidFill>
              </a:rPr>
              <a:t>those </a:t>
            </a:r>
            <a:r>
              <a:rPr lang="en-US" dirty="0">
                <a:solidFill>
                  <a:srgbClr val="FF0000"/>
                </a:solidFill>
              </a:rPr>
              <a:t>rows.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Libraries to use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import</a:t>
            </a:r>
            <a:r>
              <a:rPr lang="en-US" dirty="0" smtClean="0"/>
              <a:t> </a:t>
            </a:r>
            <a:r>
              <a:rPr lang="en-US" dirty="0"/>
              <a:t>random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sys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</a:t>
            </a:r>
            <a:r>
              <a:rPr lang="en-US" dirty="0" err="1"/>
              <a:t>xlrd</a:t>
            </a:r>
            <a:r>
              <a:rPr lang="en-US" dirty="0"/>
              <a:t>          </a:t>
            </a:r>
            <a:r>
              <a:rPr lang="en-US" dirty="0">
                <a:solidFill>
                  <a:srgbClr val="FF0000"/>
                </a:solidFill>
              </a:rPr>
              <a:t># library for working with Excel spreadsheets</a:t>
            </a:r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time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from</a:t>
            </a:r>
            <a:r>
              <a:rPr lang="en-US" dirty="0" smtClean="0"/>
              <a:t> </a:t>
            </a:r>
            <a:r>
              <a:rPr lang="en-US" dirty="0" err="1"/>
              <a:t>gdapi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import</a:t>
            </a:r>
            <a:r>
              <a:rPr lang="en-US" dirty="0"/>
              <a:t> </a:t>
            </a:r>
            <a:r>
              <a:rPr lang="en-US" dirty="0" err="1"/>
              <a:t>GoogleDirections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# No key needed if few queries</a:t>
            </a:r>
          </a:p>
          <a:p>
            <a:pPr marL="0" indent="0">
              <a:buNone/>
            </a:pPr>
            <a:r>
              <a:rPr lang="en-US" dirty="0" err="1" smtClean="0"/>
              <a:t>gd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GoogleDirections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'dummy-Google-key</a:t>
            </a:r>
            <a:r>
              <a:rPr lang="en-US" dirty="0" smtClean="0">
                <a:solidFill>
                  <a:srgbClr val="00B050"/>
                </a:solidFill>
              </a:rPr>
              <a:t>'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err="1" smtClean="0"/>
              <a:t>wb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err="1"/>
              <a:t>xlrd.open_workbook</a:t>
            </a:r>
            <a:r>
              <a:rPr lang="en-US" dirty="0"/>
              <a:t>(</a:t>
            </a:r>
            <a:r>
              <a:rPr lang="en-US" dirty="0">
                <a:solidFill>
                  <a:srgbClr val="00B050"/>
                </a:solidFill>
              </a:rPr>
              <a:t>'mhip_zip_eScience_121611a.xls</a:t>
            </a:r>
            <a:r>
              <a:rPr lang="en-US" dirty="0" smtClean="0">
                <a:solidFill>
                  <a:srgbClr val="00B050"/>
                </a:solidFill>
              </a:rPr>
              <a:t>'</a:t>
            </a:r>
            <a:r>
              <a:rPr lang="en-US" dirty="0" smtClean="0"/>
              <a:t>)</a:t>
            </a:r>
          </a:p>
          <a:p>
            <a:pPr marL="0" indent="0">
              <a:buNone/>
            </a:pPr>
            <a:r>
              <a:rPr lang="en-US" dirty="0" smtClean="0"/>
              <a:t>sheet </a:t>
            </a:r>
            <a:r>
              <a:rPr lang="en-US" dirty="0"/>
              <a:t>= </a:t>
            </a:r>
            <a:r>
              <a:rPr lang="en-US" dirty="0" err="1"/>
              <a:t>wb.sheet_by_index</a:t>
            </a:r>
            <a:r>
              <a:rPr lang="en-US" dirty="0"/>
              <a:t>(0)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# User input:  first row to process, first row not to process</a:t>
            </a:r>
          </a:p>
          <a:p>
            <a:pPr marL="0" indent="0">
              <a:buNone/>
            </a:pPr>
            <a:r>
              <a:rPr lang="en-US" dirty="0" err="1"/>
              <a:t>first_row</a:t>
            </a:r>
            <a:r>
              <a:rPr lang="en-US" dirty="0"/>
              <a:t> = </a:t>
            </a:r>
            <a:r>
              <a:rPr lang="en-US" dirty="0">
                <a:solidFill>
                  <a:srgbClr val="7030A0"/>
                </a:solidFill>
              </a:rPr>
              <a:t>max</a:t>
            </a:r>
            <a:r>
              <a:rPr lang="en-US" dirty="0"/>
              <a:t>(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/>
              <a:t>(</a:t>
            </a:r>
            <a:r>
              <a:rPr lang="en-US" dirty="0" err="1"/>
              <a:t>sys.argv</a:t>
            </a:r>
            <a:r>
              <a:rPr lang="en-US" dirty="0"/>
              <a:t>[1]), 2)</a:t>
            </a:r>
          </a:p>
          <a:p>
            <a:pPr marL="0" indent="0">
              <a:buNone/>
            </a:pPr>
            <a:r>
              <a:rPr lang="en-US" dirty="0" err="1"/>
              <a:t>r</a:t>
            </a:r>
            <a:r>
              <a:rPr lang="en-US" dirty="0" err="1" smtClean="0"/>
              <a:t>ow_limit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>
                <a:solidFill>
                  <a:srgbClr val="7030A0"/>
                </a:solidFill>
              </a:rPr>
              <a:t>min</a:t>
            </a:r>
            <a:r>
              <a:rPr lang="en-US" dirty="0"/>
              <a:t>(</a:t>
            </a:r>
            <a:r>
              <a:rPr lang="en-US" dirty="0" err="1">
                <a:solidFill>
                  <a:srgbClr val="7030A0"/>
                </a:solidFill>
              </a:rPr>
              <a:t>int</a:t>
            </a:r>
            <a:r>
              <a:rPr lang="en-US" dirty="0"/>
              <a:t>(</a:t>
            </a:r>
            <a:r>
              <a:rPr lang="en-US" dirty="0" err="1"/>
              <a:t>sys.argv</a:t>
            </a:r>
            <a:r>
              <a:rPr lang="en-US" dirty="0"/>
              <a:t>[2</a:t>
            </a:r>
            <a:r>
              <a:rPr lang="en-US" dirty="0" smtClean="0"/>
              <a:t>]+1), </a:t>
            </a:r>
            <a:r>
              <a:rPr lang="en-US" dirty="0" err="1"/>
              <a:t>sheet.nrows</a:t>
            </a:r>
            <a:r>
              <a:rPr lang="en-US" dirty="0"/>
              <a:t>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err="1" smtClean="0">
                <a:solidFill>
                  <a:schemeClr val="accent6"/>
                </a:solidFill>
              </a:rPr>
              <a:t>def</a:t>
            </a:r>
            <a:r>
              <a:rPr lang="en-US" dirty="0" smtClean="0">
                <a:solidFill>
                  <a:schemeClr val="accent6"/>
                </a:solidFill>
              </a:rPr>
              <a:t> </a:t>
            </a:r>
            <a:r>
              <a:rPr lang="en-US" dirty="0" err="1"/>
              <a:t>comma_separated</a:t>
            </a:r>
            <a:r>
              <a:rPr lang="en-US" dirty="0"/>
              <a:t>(</a:t>
            </a:r>
            <a:r>
              <a:rPr lang="en-US" dirty="0" err="1"/>
              <a:t>lst</a:t>
            </a:r>
            <a:r>
              <a:rPr lang="en-US" dirty="0"/>
              <a:t>):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>
                <a:solidFill>
                  <a:schemeClr val="accent6"/>
                </a:solidFill>
              </a:rPr>
              <a:t>return</a:t>
            </a:r>
            <a:r>
              <a:rPr lang="en-US" dirty="0"/>
              <a:t> ",".join([</a:t>
            </a:r>
            <a:r>
              <a:rPr lang="en-US" dirty="0" err="1">
                <a:solidFill>
                  <a:srgbClr val="7030A0"/>
                </a:solidFill>
              </a:rPr>
              <a:t>str</a:t>
            </a:r>
            <a:r>
              <a:rPr lang="en-US" dirty="0"/>
              <a:t>(s) </a:t>
            </a:r>
            <a:r>
              <a:rPr lang="en-US" dirty="0">
                <a:solidFill>
                  <a:schemeClr val="accent6"/>
                </a:solidFill>
              </a:rPr>
              <a:t>for</a:t>
            </a:r>
            <a:r>
              <a:rPr lang="en-US" dirty="0"/>
              <a:t> s </a:t>
            </a:r>
            <a:r>
              <a:rPr lang="en-US" dirty="0">
                <a:solidFill>
                  <a:schemeClr val="accent6"/>
                </a:solidFill>
              </a:rPr>
              <a:t>in</a:t>
            </a:r>
            <a:r>
              <a:rPr lang="en-US" dirty="0"/>
              <a:t> </a:t>
            </a:r>
            <a:r>
              <a:rPr lang="en-US" dirty="0" err="1"/>
              <a:t>lst</a:t>
            </a:r>
            <a:r>
              <a:rPr lang="en-US" dirty="0"/>
              <a:t>])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half" idx="2"/>
            <p:custDataLst>
              <p:tags r:id="rId3"/>
            </p:custDataLst>
          </p:nvPr>
        </p:nvSpPr>
        <p:spPr>
          <a:xfrm>
            <a:off x="4648200" y="1287887"/>
            <a:ext cx="4495800" cy="5570113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en-US" dirty="0" smtClean="0"/>
              <a:t>headers </a:t>
            </a:r>
            <a:r>
              <a:rPr lang="en-US" dirty="0"/>
              <a:t>= </a:t>
            </a:r>
            <a:r>
              <a:rPr lang="en-US" dirty="0" err="1" smtClean="0"/>
              <a:t>sheet.row_values</a:t>
            </a:r>
            <a:r>
              <a:rPr lang="en-US" dirty="0" smtClean="0"/>
              <a:t>(0</a:t>
            </a:r>
            <a:r>
              <a:rPr lang="en-US" dirty="0"/>
              <a:t>) </a:t>
            </a:r>
            <a:r>
              <a:rPr lang="en-US" dirty="0" smtClean="0"/>
              <a:t>+ [</a:t>
            </a:r>
            <a:r>
              <a:rPr lang="en-US" dirty="0" smtClean="0">
                <a:solidFill>
                  <a:srgbClr val="00B050"/>
                </a:solidFill>
              </a:rPr>
              <a:t>"distance"</a:t>
            </a:r>
            <a:r>
              <a:rPr lang="en-US" dirty="0" smtClean="0"/>
              <a:t>]</a:t>
            </a:r>
            <a:endParaRPr lang="en-US" dirty="0"/>
          </a:p>
          <a:p>
            <a:pPr marL="0" indent="0">
              <a:buNone/>
            </a:pPr>
            <a:r>
              <a:rPr lang="en-US" dirty="0">
                <a:solidFill>
                  <a:schemeClr val="accent6"/>
                </a:solidFill>
              </a:rPr>
              <a:t>print</a:t>
            </a:r>
            <a:r>
              <a:rPr lang="en-US" dirty="0"/>
              <a:t> </a:t>
            </a:r>
            <a:r>
              <a:rPr lang="en-US" dirty="0" err="1"/>
              <a:t>comma_separated</a:t>
            </a:r>
            <a:r>
              <a:rPr lang="en-US" dirty="0"/>
              <a:t>(headers)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chemeClr val="accent6"/>
                </a:solidFill>
              </a:rPr>
              <a:t>for</a:t>
            </a:r>
            <a:r>
              <a:rPr lang="en-US" dirty="0" smtClean="0"/>
              <a:t> </a:t>
            </a:r>
            <a:r>
              <a:rPr lang="en-US" dirty="0" err="1"/>
              <a:t>rownum</a:t>
            </a:r>
            <a:r>
              <a:rPr lang="en-US" dirty="0"/>
              <a:t> </a:t>
            </a:r>
            <a:r>
              <a:rPr lang="en-US" dirty="0">
                <a:solidFill>
                  <a:schemeClr val="accent6"/>
                </a:solidFill>
              </a:rPr>
              <a:t>in</a:t>
            </a:r>
            <a:r>
              <a:rPr lang="en-US" dirty="0"/>
              <a:t> </a:t>
            </a:r>
            <a:r>
              <a:rPr lang="en-US" dirty="0" smtClean="0">
                <a:solidFill>
                  <a:srgbClr val="7030A0"/>
                </a:solidFill>
              </a:rPr>
              <a:t>range</a:t>
            </a:r>
            <a:r>
              <a:rPr lang="en-US" dirty="0" smtClean="0"/>
              <a:t>(</a:t>
            </a:r>
            <a:r>
              <a:rPr lang="en-US" dirty="0" err="1" smtClean="0"/>
              <a:t>first_row,row_limit</a:t>
            </a:r>
            <a:r>
              <a:rPr lang="en-US" dirty="0" smtClean="0"/>
              <a:t>):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    row = </a:t>
            </a:r>
            <a:r>
              <a:rPr lang="en-US" dirty="0" err="1" smtClean="0"/>
              <a:t>sheet.row_values</a:t>
            </a:r>
            <a:r>
              <a:rPr lang="en-US" dirty="0" smtClean="0"/>
              <a:t>(</a:t>
            </a:r>
            <a:r>
              <a:rPr lang="en-US" dirty="0" err="1" smtClean="0"/>
              <a:t>rownum</a:t>
            </a:r>
            <a:r>
              <a:rPr lang="en-US" dirty="0"/>
              <a:t>)</a:t>
            </a:r>
          </a:p>
          <a:p>
            <a:pPr marL="0" indent="0">
              <a:buNone/>
            </a:pPr>
            <a:r>
              <a:rPr lang="en-US" dirty="0"/>
              <a:t>    (zip1, zip2) = row[-3:-1]</a:t>
            </a:r>
          </a:p>
          <a:p>
            <a:pPr marL="0" indent="0">
              <a:buNone/>
            </a:pPr>
            <a:r>
              <a:rPr lang="en-US" dirty="0"/>
              <a:t>    </a:t>
            </a:r>
            <a:r>
              <a:rPr lang="en-US" dirty="0">
                <a:solidFill>
                  <a:schemeClr val="accent6"/>
                </a:solidFill>
              </a:rPr>
              <a:t>if</a:t>
            </a:r>
            <a:r>
              <a:rPr lang="en-US" dirty="0"/>
              <a:t> zip1 </a:t>
            </a:r>
            <a:r>
              <a:rPr lang="en-US" dirty="0">
                <a:solidFill>
                  <a:schemeClr val="accent6"/>
                </a:solidFill>
              </a:rPr>
              <a:t>and</a:t>
            </a:r>
            <a:r>
              <a:rPr lang="en-US" dirty="0"/>
              <a:t> zip2: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</a:t>
            </a:r>
            <a:r>
              <a:rPr lang="en-US" dirty="0">
                <a:solidFill>
                  <a:srgbClr val="FF0000"/>
                </a:solidFill>
              </a:rPr>
              <a:t># Clean the data</a:t>
            </a:r>
          </a:p>
          <a:p>
            <a:pPr marL="0" indent="0">
              <a:buNone/>
            </a:pPr>
            <a:r>
              <a:rPr lang="en-US" dirty="0" smtClean="0"/>
              <a:t>        zip1 = </a:t>
            </a:r>
            <a:r>
              <a:rPr lang="en-US" dirty="0" err="1" smtClean="0">
                <a:solidFill>
                  <a:srgbClr val="7030A0"/>
                </a:solidFill>
              </a:rPr>
              <a:t>str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7030A0"/>
                </a:solidFill>
              </a:rPr>
              <a:t>int</a:t>
            </a:r>
            <a:r>
              <a:rPr lang="en-US" dirty="0" smtClean="0"/>
              <a:t>(zip1))</a:t>
            </a:r>
          </a:p>
          <a:p>
            <a:pPr marL="0" indent="0">
              <a:buNone/>
            </a:pPr>
            <a:r>
              <a:rPr lang="en-US" dirty="0" smtClean="0"/>
              <a:t>        zip2 </a:t>
            </a:r>
            <a:r>
              <a:rPr lang="en-US" dirty="0"/>
              <a:t>= </a:t>
            </a:r>
            <a:r>
              <a:rPr lang="en-US" dirty="0" err="1" smtClean="0">
                <a:solidFill>
                  <a:srgbClr val="7030A0"/>
                </a:solidFill>
              </a:rPr>
              <a:t>str</a:t>
            </a:r>
            <a:r>
              <a:rPr lang="en-US" dirty="0" smtClean="0"/>
              <a:t>(</a:t>
            </a:r>
            <a:r>
              <a:rPr lang="en-US" dirty="0" err="1" smtClean="0">
                <a:solidFill>
                  <a:srgbClr val="7030A0"/>
                </a:solidFill>
              </a:rPr>
              <a:t>int</a:t>
            </a:r>
            <a:r>
              <a:rPr lang="en-US" dirty="0" smtClean="0"/>
              <a:t>(zip2))</a:t>
            </a:r>
          </a:p>
          <a:p>
            <a:pPr marL="0" indent="0">
              <a:buNone/>
            </a:pPr>
            <a:r>
              <a:rPr lang="en-US" dirty="0" smtClean="0"/>
              <a:t>        row[-3:-1] = [zip1, zip2]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  # </a:t>
            </a:r>
            <a:r>
              <a:rPr lang="en-US" dirty="0">
                <a:solidFill>
                  <a:srgbClr val="FF0000"/>
                </a:solidFill>
              </a:rPr>
              <a:t>Compute the distance via Google Maps</a:t>
            </a:r>
          </a:p>
          <a:p>
            <a:pPr marL="0" indent="0">
              <a:buNone/>
            </a:pPr>
            <a:r>
              <a:rPr lang="en-US" dirty="0" smtClean="0"/>
              <a:t>        </a:t>
            </a:r>
            <a:r>
              <a:rPr lang="en-US" dirty="0">
                <a:solidFill>
                  <a:schemeClr val="accent6"/>
                </a:solidFill>
              </a:rPr>
              <a:t>try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</a:t>
            </a:r>
            <a:r>
              <a:rPr lang="en-US" dirty="0" smtClean="0"/>
              <a:t>          distance </a:t>
            </a:r>
            <a:r>
              <a:rPr lang="en-US" dirty="0"/>
              <a:t>= </a:t>
            </a:r>
            <a:r>
              <a:rPr lang="en-US" dirty="0" err="1"/>
              <a:t>gd.query</a:t>
            </a:r>
            <a:r>
              <a:rPr lang="en-US" dirty="0"/>
              <a:t>(zip1,zip2).distance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</a:t>
            </a:r>
            <a:r>
              <a:rPr lang="en-US" dirty="0" smtClean="0">
                <a:solidFill>
                  <a:schemeClr val="accent6"/>
                </a:solidFill>
              </a:rPr>
              <a:t>except</a:t>
            </a:r>
            <a:r>
              <a:rPr lang="en-US" dirty="0"/>
              <a:t>: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 smtClean="0"/>
              <a:t>      </a:t>
            </a:r>
            <a:r>
              <a:rPr lang="en-US" dirty="0">
                <a:solidFill>
                  <a:srgbClr val="7030A0"/>
                </a:solidFill>
              </a:rPr>
              <a:t>print</a:t>
            </a:r>
            <a:r>
              <a:rPr lang="en-US" dirty="0"/>
              <a:t> &gt;&gt; </a:t>
            </a:r>
            <a:r>
              <a:rPr lang="en-US" dirty="0" err="1"/>
              <a:t>sys.stderr</a:t>
            </a:r>
            <a:r>
              <a:rPr lang="en-US" dirty="0"/>
              <a:t>, </a:t>
            </a:r>
            <a:r>
              <a:rPr lang="en-US" dirty="0">
                <a:solidFill>
                  <a:srgbClr val="00B050"/>
                </a:solidFill>
              </a:rPr>
              <a:t>"Error computing </a:t>
            </a:r>
            <a:r>
              <a:rPr lang="en-US" dirty="0" smtClean="0">
                <a:solidFill>
                  <a:srgbClr val="00B050"/>
                </a:solidFill>
              </a:rPr>
              <a:t>distance:"</a:t>
            </a:r>
            <a:r>
              <a:rPr lang="en-US" dirty="0" smtClean="0"/>
              <a:t>, zip1</a:t>
            </a:r>
            <a:r>
              <a:rPr lang="en-US" dirty="0"/>
              <a:t>, zip2</a:t>
            </a:r>
          </a:p>
          <a:p>
            <a:pPr marL="0" indent="0">
              <a:buNone/>
            </a:pPr>
            <a:r>
              <a:rPr lang="en-US" dirty="0"/>
              <a:t>        </a:t>
            </a:r>
            <a:r>
              <a:rPr lang="en-US" dirty="0" smtClean="0"/>
              <a:t>    distance </a:t>
            </a:r>
            <a:r>
              <a:rPr lang="en-US" dirty="0"/>
              <a:t>= </a:t>
            </a:r>
            <a:r>
              <a:rPr lang="en-US" dirty="0">
                <a:solidFill>
                  <a:srgbClr val="00B050"/>
                </a:solidFill>
              </a:rPr>
              <a:t>""</a:t>
            </a:r>
          </a:p>
          <a:p>
            <a:pPr marL="0" indent="0">
              <a:buNone/>
            </a:pPr>
            <a:r>
              <a:rPr lang="en-US" dirty="0">
                <a:solidFill>
                  <a:srgbClr val="FF0000"/>
                </a:solidFill>
              </a:rPr>
              <a:t>      # Print </a:t>
            </a:r>
            <a:r>
              <a:rPr lang="en-US" dirty="0" smtClean="0">
                <a:solidFill>
                  <a:srgbClr val="FF0000"/>
                </a:solidFill>
              </a:rPr>
              <a:t>the row with the </a:t>
            </a:r>
            <a:r>
              <a:rPr lang="en-US" dirty="0">
                <a:solidFill>
                  <a:srgbClr val="FF0000"/>
                </a:solidFill>
              </a:rPr>
              <a:t>distance</a:t>
            </a:r>
          </a:p>
          <a:p>
            <a:pPr marL="0" indent="0">
              <a:buNone/>
            </a:pPr>
            <a:r>
              <a:rPr lang="en-US" dirty="0"/>
              <a:t>      </a:t>
            </a:r>
            <a:r>
              <a:rPr lang="en-US" dirty="0">
                <a:solidFill>
                  <a:srgbClr val="7030A0"/>
                </a:solidFill>
              </a:rPr>
              <a:t>print</a:t>
            </a:r>
            <a:r>
              <a:rPr lang="en-US" dirty="0"/>
              <a:t> </a:t>
            </a:r>
            <a:r>
              <a:rPr lang="en-US" dirty="0" err="1"/>
              <a:t>comma_separated</a:t>
            </a:r>
            <a:r>
              <a:rPr lang="en-US" dirty="0"/>
              <a:t>(row + [</a:t>
            </a:r>
            <a:r>
              <a:rPr lang="en-US" dirty="0" smtClean="0"/>
              <a:t>distance])</a:t>
            </a: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      # Avoid too many Google queries in rapid succession</a:t>
            </a:r>
          </a:p>
          <a:p>
            <a:pPr marL="0" indent="0">
              <a:buNone/>
            </a:pPr>
            <a:r>
              <a:rPr lang="en-US" dirty="0" smtClean="0"/>
              <a:t>      </a:t>
            </a:r>
            <a:r>
              <a:rPr lang="en-US" dirty="0" err="1"/>
              <a:t>time.sleep</a:t>
            </a:r>
            <a:r>
              <a:rPr lang="en-US" dirty="0"/>
              <a:t>(</a:t>
            </a:r>
            <a:r>
              <a:rPr lang="en-US" dirty="0" err="1"/>
              <a:t>random.random</a:t>
            </a:r>
            <a:r>
              <a:rPr lang="en-US" dirty="0" smtClean="0"/>
              <a:t>()+0.5)</a:t>
            </a:r>
            <a:endParaRPr lang="en-US" dirty="0"/>
          </a:p>
        </p:txBody>
      </p:sp>
      <p:sp>
        <p:nvSpPr>
          <p:cNvPr id="8" name="TextBox 7"/>
          <p:cNvSpPr txBox="1"/>
          <p:nvPr>
            <p:custDataLst>
              <p:tags r:id="rId4"/>
            </p:custDataLst>
          </p:nvPr>
        </p:nvSpPr>
        <p:spPr>
          <a:xfrm>
            <a:off x="5022761" y="6091707"/>
            <a:ext cx="366324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23 lines of executable code!</a:t>
            </a:r>
            <a:endParaRPr lang="en-US" sz="2400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2279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Course logistics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021826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Website:  </a:t>
            </a:r>
            <a:r>
              <a:rPr lang="en-US" sz="2300" b="1" dirty="0" smtClean="0">
                <a:latin typeface="Courier New" pitchFamily="49" charset="0"/>
              </a:rPr>
              <a:t>http://www.cs.washington.edu/cse160</a:t>
            </a:r>
            <a:endParaRPr lang="en-US" b="1" dirty="0" smtClean="0">
              <a:latin typeface="Courier New" pitchFamily="49" charset="0"/>
            </a:endParaRPr>
          </a:p>
          <a:p>
            <a:r>
              <a:rPr lang="en-US" dirty="0" smtClean="0"/>
              <a:t>See the website for all administrative details</a:t>
            </a:r>
          </a:p>
          <a:p>
            <a:r>
              <a:rPr lang="en-US" dirty="0" smtClean="0"/>
              <a:t>Take </a:t>
            </a:r>
            <a:r>
              <a:rPr lang="en-US" dirty="0" smtClean="0"/>
              <a:t>notes!</a:t>
            </a:r>
          </a:p>
          <a:p>
            <a:r>
              <a:rPr lang="en-US" dirty="0" smtClean="0"/>
              <a:t>Homework 1 part 1 is due Friday</a:t>
            </a:r>
          </a:p>
          <a:p>
            <a:pPr lvl="1"/>
            <a:r>
              <a:rPr lang="en-US" dirty="0" smtClean="0"/>
              <a:t>As is a </a:t>
            </a:r>
            <a:r>
              <a:rPr lang="en-US" dirty="0" smtClean="0"/>
              <a:t>survey</a:t>
            </a:r>
            <a:endParaRPr lang="en-US" dirty="0" smtClean="0"/>
          </a:p>
          <a:p>
            <a:r>
              <a:rPr lang="en-US" dirty="0" smtClean="0"/>
              <a:t>You get 5 late days throughout the quarter</a:t>
            </a:r>
          </a:p>
          <a:p>
            <a:pPr lvl="1"/>
            <a:r>
              <a:rPr lang="en-US" dirty="0" smtClean="0"/>
              <a:t>No assignment may be submitted more than 3 days late. </a:t>
            </a:r>
            <a:r>
              <a:rPr lang="en-US" sz="1800" dirty="0" smtClean="0"/>
              <a:t>(contact the instructor if you are hospitalized)</a:t>
            </a:r>
          </a:p>
          <a:p>
            <a:pPr lvl="0"/>
            <a:r>
              <a:rPr lang="en-US" sz="2900" dirty="0">
                <a:solidFill>
                  <a:prstClr val="black"/>
                </a:solidFill>
              </a:rPr>
              <a:t>If you want to join the class, </a:t>
            </a:r>
            <a:r>
              <a:rPr lang="en-US" sz="2900" dirty="0" smtClean="0">
                <a:solidFill>
                  <a:prstClr val="black"/>
                </a:solidFill>
              </a:rPr>
              <a:t>sign sheet at front of class, email </a:t>
            </a:r>
            <a:r>
              <a:rPr lang="en-US" sz="2900" dirty="0" smtClean="0">
                <a:solidFill>
                  <a:prstClr val="black"/>
                </a:solidFill>
                <a:hlinkClick r:id="rId6"/>
              </a:rPr>
              <a:t>rea@cs.washington.edu</a:t>
            </a:r>
            <a:r>
              <a:rPr lang="en-US" sz="2900" dirty="0">
                <a:solidFill>
                  <a:prstClr val="black"/>
                </a:solidFill>
              </a:rPr>
              <a:t>, from your @u address</a:t>
            </a:r>
          </a:p>
          <a:p>
            <a:pPr lvl="1"/>
            <a:endParaRPr lang="en-US" sz="1800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7455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pPr eaLnBrk="1" hangingPunct="1"/>
            <a:r>
              <a:rPr lang="en-US" smtClean="0"/>
              <a:t>Academic Integrity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437418" cy="4525963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Honest work is required of </a:t>
            </a:r>
            <a:r>
              <a:rPr lang="en-US" dirty="0" smtClean="0"/>
              <a:t>a scientist or </a:t>
            </a:r>
            <a:r>
              <a:rPr lang="en-US" dirty="0"/>
              <a:t>engineer</a:t>
            </a:r>
          </a:p>
          <a:p>
            <a:pPr eaLnBrk="1" hangingPunct="1"/>
            <a:r>
              <a:rPr lang="en-US" dirty="0" smtClean="0"/>
              <a:t>Collaboration policy on the course web.  </a:t>
            </a:r>
            <a:r>
              <a:rPr lang="en-US" b="1" dirty="0" smtClean="0">
                <a:solidFill>
                  <a:srgbClr val="FF0000"/>
                </a:solidFill>
              </a:rPr>
              <a:t>Read it!</a:t>
            </a:r>
          </a:p>
          <a:p>
            <a:pPr lvl="1"/>
            <a:r>
              <a:rPr lang="en-US" dirty="0" smtClean="0"/>
              <a:t>Discussion </a:t>
            </a:r>
            <a:r>
              <a:rPr lang="en-US" dirty="0"/>
              <a:t>is permitted</a:t>
            </a:r>
          </a:p>
          <a:p>
            <a:pPr lvl="1"/>
            <a:r>
              <a:rPr lang="en-US" b="1" dirty="0"/>
              <a:t>Carrying materials from discussion is not permitted</a:t>
            </a:r>
          </a:p>
          <a:p>
            <a:pPr lvl="1"/>
            <a:r>
              <a:rPr lang="en-US" dirty="0"/>
              <a:t>Everything you turn in must be your own </a:t>
            </a:r>
            <a:r>
              <a:rPr lang="en-US" dirty="0" smtClean="0"/>
              <a:t>work</a:t>
            </a:r>
          </a:p>
          <a:p>
            <a:pPr lvl="2"/>
            <a:r>
              <a:rPr lang="en-US" dirty="0" smtClean="0"/>
              <a:t>Cite your sources, explain any unconventional action</a:t>
            </a:r>
            <a:endParaRPr lang="en-US" dirty="0"/>
          </a:p>
          <a:p>
            <a:pPr lvl="1"/>
            <a:r>
              <a:rPr lang="en-US" b="1" dirty="0"/>
              <a:t>You may not view others’ work</a:t>
            </a:r>
          </a:p>
          <a:p>
            <a:pPr lvl="1"/>
            <a:r>
              <a:rPr lang="en-US" dirty="0"/>
              <a:t>If you have a </a:t>
            </a:r>
            <a:r>
              <a:rPr lang="en-US" dirty="0" smtClean="0"/>
              <a:t>question about the policy</a:t>
            </a:r>
            <a:r>
              <a:rPr lang="en-US" smtClean="0"/>
              <a:t>, just ask us</a:t>
            </a:r>
            <a:endParaRPr lang="en-US" dirty="0"/>
          </a:p>
          <a:p>
            <a:pPr eaLnBrk="1" hangingPunct="1"/>
            <a:r>
              <a:rPr lang="en-US" dirty="0" smtClean="0"/>
              <a:t>I trust you completely</a:t>
            </a:r>
          </a:p>
          <a:p>
            <a:pPr eaLnBrk="1" hangingPunct="1"/>
            <a:r>
              <a:rPr lang="en-US" dirty="0" smtClean="0"/>
              <a:t>I have no sympathy for trust violations – nor should you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8F9B9C-829E-4690-B381-F5904AFFDC65}" type="slidenum">
              <a:rPr lang="en-US" sz="1400" smtClean="0">
                <a:solidFill>
                  <a:srgbClr val="800080"/>
                </a:solidFill>
              </a:rPr>
              <a:pPr eaLnBrk="1" hangingPunct="1"/>
              <a:t>12</a:t>
            </a:fld>
            <a:endParaRPr lang="en-US" sz="1400" smtClean="0">
              <a:solidFill>
                <a:srgbClr val="80008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83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How to succeed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5021826"/>
          </a:xfrm>
        </p:spPr>
        <p:txBody>
          <a:bodyPr>
            <a:normAutofit fontScale="85000" lnSpcReduction="20000"/>
          </a:bodyPr>
          <a:lstStyle/>
          <a:p>
            <a:r>
              <a:rPr lang="en-US" dirty="0" smtClean="0"/>
              <a:t>No prerequisites</a:t>
            </a:r>
          </a:p>
          <a:p>
            <a:r>
              <a:rPr lang="en-US" b="1" u="sng" dirty="0" smtClean="0"/>
              <a:t>Non</a:t>
            </a:r>
            <a:r>
              <a:rPr lang="en-US" dirty="0" smtClean="0"/>
              <a:t>-predictors for success:</a:t>
            </a:r>
          </a:p>
          <a:p>
            <a:pPr lvl="1"/>
            <a:r>
              <a:rPr lang="en-US" dirty="0" smtClean="0"/>
              <a:t>Past </a:t>
            </a:r>
            <a:r>
              <a:rPr lang="en-US" dirty="0"/>
              <a:t>programming </a:t>
            </a:r>
            <a:r>
              <a:rPr lang="en-US" dirty="0" smtClean="0"/>
              <a:t>experience</a:t>
            </a:r>
          </a:p>
          <a:p>
            <a:pPr lvl="1"/>
            <a:r>
              <a:rPr lang="en-US" dirty="0" smtClean="0"/>
              <a:t>Enthusiasm for games or computers</a:t>
            </a:r>
          </a:p>
          <a:p>
            <a:r>
              <a:rPr lang="en-US" dirty="0" smtClean="0"/>
              <a:t>Programming and data analysis are challenging</a:t>
            </a:r>
          </a:p>
          <a:p>
            <a:r>
              <a:rPr lang="en-US" dirty="0" smtClean="0"/>
              <a:t>Every one of you can succeed</a:t>
            </a:r>
          </a:p>
          <a:p>
            <a:pPr lvl="1"/>
            <a:r>
              <a:rPr lang="en-US" dirty="0" smtClean="0">
                <a:solidFill>
                  <a:srgbClr val="FF0000"/>
                </a:solidFill>
              </a:rPr>
              <a:t>There is no such thing as a “born programmer”</a:t>
            </a:r>
          </a:p>
          <a:p>
            <a:pPr lvl="1"/>
            <a:r>
              <a:rPr lang="en-US" dirty="0" smtClean="0"/>
              <a:t>Work hard</a:t>
            </a:r>
          </a:p>
          <a:p>
            <a:pPr lvl="1"/>
            <a:r>
              <a:rPr lang="en-US" dirty="0" smtClean="0"/>
              <a:t>Follow directions</a:t>
            </a:r>
          </a:p>
          <a:p>
            <a:pPr lvl="1"/>
            <a:r>
              <a:rPr lang="en-US" dirty="0" smtClean="0"/>
              <a:t>Be methodical</a:t>
            </a:r>
          </a:p>
          <a:p>
            <a:pPr lvl="1"/>
            <a:r>
              <a:rPr lang="en-US" i="1" dirty="0" smtClean="0"/>
              <a:t>Think</a:t>
            </a:r>
            <a:r>
              <a:rPr lang="en-US" dirty="0" smtClean="0"/>
              <a:t> before you act</a:t>
            </a:r>
          </a:p>
          <a:p>
            <a:pPr lvl="1"/>
            <a:r>
              <a:rPr lang="en-US" dirty="0" smtClean="0"/>
              <a:t>Try on your own, then ask for help</a:t>
            </a:r>
          </a:p>
          <a:p>
            <a:pPr lvl="1"/>
            <a:r>
              <a:rPr lang="en-US" dirty="0" smtClean="0"/>
              <a:t>Start early</a:t>
            </a:r>
          </a:p>
          <a:p>
            <a:pPr lvl="1"/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5171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5" hidden="1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3DCACD22-EBD3-4C5B-94F0-416603D33106}" type="slidenum">
              <a:rPr lang="en-US"/>
              <a:pPr>
                <a:defRPr/>
              </a:pPr>
              <a:t>14</a:t>
            </a:fld>
            <a:endParaRPr lang="en-US" dirty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381000" y="282575"/>
            <a:ext cx="8410575" cy="1143000"/>
          </a:xfrm>
        </p:spPr>
        <p:txBody>
          <a:bodyPr/>
          <a:lstStyle/>
          <a:p>
            <a:r>
              <a:rPr lang="en-US" altLang="en-US" smtClean="0"/>
              <a:t>Me (Ruth Anderson)</a:t>
            </a:r>
          </a:p>
        </p:txBody>
      </p:sp>
      <p:sp>
        <p:nvSpPr>
          <p:cNvPr id="18436" name="Rectangle 3"/>
          <p:cNvSpPr>
            <a:spLocks noGrp="1" noChangeArrowheads="1"/>
          </p:cNvSpPr>
          <p:nvPr>
            <p:ph type="body" idx="1"/>
            <p:custDataLst>
              <p:tags r:id="rId3"/>
            </p:custDataLst>
          </p:nvPr>
        </p:nvSpPr>
        <p:spPr>
          <a:xfrm>
            <a:off x="457200" y="1981200"/>
            <a:ext cx="8229600" cy="4343400"/>
          </a:xfrm>
        </p:spPr>
        <p:txBody>
          <a:bodyPr/>
          <a:lstStyle/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Grad Student at UW:</a:t>
            </a:r>
            <a:r>
              <a:rPr lang="en-US" altLang="en-US" sz="2600" dirty="0" smtClean="0"/>
              <a:t> in Programming Languages, Compilers, Parallel Computing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Taught Computer Science</a:t>
            </a:r>
            <a:r>
              <a:rPr lang="en-US" altLang="en-US" sz="2600" dirty="0" smtClean="0"/>
              <a:t> at the University of Virginia for 5 years</a:t>
            </a:r>
          </a:p>
          <a:p>
            <a:pPr>
              <a:lnSpc>
                <a:spcPct val="80000"/>
              </a:lnSpc>
            </a:pPr>
            <a:r>
              <a:rPr lang="en-US" altLang="en-US" sz="2600" dirty="0">
                <a:solidFill>
                  <a:schemeClr val="accent2"/>
                </a:solidFill>
              </a:rPr>
              <a:t>PhD at </a:t>
            </a:r>
            <a:r>
              <a:rPr lang="en-US" altLang="en-US" sz="2600" dirty="0" smtClean="0">
                <a:solidFill>
                  <a:schemeClr val="accent2"/>
                </a:solidFill>
              </a:rPr>
              <a:t>UW: </a:t>
            </a:r>
            <a:r>
              <a:rPr lang="en-US" altLang="en-US" sz="2600" dirty="0" smtClean="0"/>
              <a:t>in Educational Technology, Pen Computing</a:t>
            </a:r>
          </a:p>
          <a:p>
            <a:pPr>
              <a:lnSpc>
                <a:spcPct val="80000"/>
              </a:lnSpc>
            </a:pPr>
            <a:r>
              <a:rPr lang="en-US" altLang="en-US" sz="2600" dirty="0" smtClean="0">
                <a:solidFill>
                  <a:schemeClr val="accent2"/>
                </a:solidFill>
              </a:rPr>
              <a:t>Current Research</a:t>
            </a:r>
            <a:r>
              <a:rPr lang="en-US" altLang="en-US" sz="2600" dirty="0" smtClean="0"/>
              <a:t>: Computing and the Developing World, Computer Science Education</a:t>
            </a:r>
          </a:p>
        </p:txBody>
      </p:sp>
      <p:pic>
        <p:nvPicPr>
          <p:cNvPr id="18437" name="Picture 7" descr="midwifeSmiling_small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2104635" cy="1683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46" descr="Marshrutkaction-cropped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200" y="4416137"/>
            <a:ext cx="3865263" cy="244186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7726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7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pPr>
              <a:defRPr/>
            </a:pPr>
            <a:fld id="{B8252DE7-E16B-4C87-A87E-86FA25EA9681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29699" name="Rectangle 2"/>
          <p:cNvSpPr>
            <a:spLocks noGrp="1" noChangeArrowheads="1"/>
          </p:cNvSpPr>
          <p:nvPr>
            <p:ph type="title"/>
            <p:custDataLst>
              <p:tags r:id="rId2"/>
            </p:custDataLst>
          </p:nvPr>
        </p:nvSpPr>
        <p:spPr>
          <a:xfrm>
            <a:off x="685800" y="225425"/>
            <a:ext cx="7772400" cy="1146175"/>
          </a:xfrm>
        </p:spPr>
        <p:txBody>
          <a:bodyPr>
            <a:normAutofit/>
          </a:bodyPr>
          <a:lstStyle/>
          <a:p>
            <a:r>
              <a:rPr lang="en-US" altLang="en-US" dirty="0"/>
              <a:t>Introductions</a:t>
            </a:r>
          </a:p>
        </p:txBody>
      </p:sp>
      <p:sp>
        <p:nvSpPr>
          <p:cNvPr id="29700" name="Rectangle 3"/>
          <p:cNvSpPr>
            <a:spLocks noGrp="1" noChangeArrowheads="1"/>
          </p:cNvSpPr>
          <p:nvPr>
            <p:ph type="body" sz="half" idx="1"/>
            <p:custDataLst>
              <p:tags r:id="rId3"/>
            </p:custDataLst>
          </p:nvPr>
        </p:nvSpPr>
        <p:spPr>
          <a:xfrm>
            <a:off x="457200" y="1981200"/>
            <a:ext cx="3905250" cy="37369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800" dirty="0" smtClean="0"/>
              <a:t>Name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Email address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Major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Year (1,2,3,4,5)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Hometown</a:t>
            </a:r>
          </a:p>
          <a:p>
            <a:pPr>
              <a:lnSpc>
                <a:spcPct val="90000"/>
              </a:lnSpc>
            </a:pPr>
            <a:r>
              <a:rPr lang="en-US" altLang="en-US" sz="2800" dirty="0" smtClean="0"/>
              <a:t>Interesting Fact or what I did over break.</a:t>
            </a:r>
          </a:p>
        </p:txBody>
      </p:sp>
      <p:sp>
        <p:nvSpPr>
          <p:cNvPr id="29701" name="Rectangle 5"/>
          <p:cNvSpPr>
            <a:spLocks/>
          </p:cNvSpPr>
          <p:nvPr>
            <p:custDataLst>
              <p:tags r:id="rId4"/>
            </p:custDataLst>
          </p:nvPr>
        </p:nvSpPr>
        <p:spPr bwMode="auto">
          <a:xfrm>
            <a:off x="346075" y="1828800"/>
            <a:ext cx="8520113" cy="4289425"/>
          </a:xfrm>
          <a:prstGeom prst="rect">
            <a:avLst/>
          </a:prstGeom>
          <a:noFill/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84A0BD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›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  <a:buFontTx/>
              <a:buNone/>
            </a:pPr>
            <a:endParaRPr lang="en-US" altLang="en-US" sz="1600">
              <a:solidFill>
                <a:schemeClr val="accent1"/>
              </a:solidFill>
              <a:latin typeface="Times New Roman" pitchFamily="18" charset="0"/>
            </a:endParaRPr>
          </a:p>
        </p:txBody>
      </p:sp>
      <p:pic>
        <p:nvPicPr>
          <p:cNvPr id="29703" name="Content Placeholder 3"/>
          <p:cNvPicPr>
            <a:picLocks noGrp="1" noChangeAspect="1"/>
          </p:cNvPicPr>
          <p:nvPr>
            <p:ph sz="quarter" idx="3"/>
            <p:custDataLst>
              <p:tags r:id="rId5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419600" y="2030413"/>
            <a:ext cx="4259263" cy="3886200"/>
          </a:xfrm>
        </p:spPr>
      </p:pic>
    </p:spTree>
    <p:extLst>
      <p:ext uri="{BB962C8B-B14F-4D97-AF65-F5344CB8AC3E}">
        <p14:creationId xmlns:p14="http://schemas.microsoft.com/office/powerpoint/2010/main" val="680584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Agenda for 	Today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en-US" dirty="0" smtClean="0"/>
              <a:t>What is this course?</a:t>
            </a:r>
          </a:p>
          <a:p>
            <a:r>
              <a:rPr lang="en-US" dirty="0" smtClean="0"/>
              <a:t>Course logistics</a:t>
            </a:r>
          </a:p>
          <a:p>
            <a:r>
              <a:rPr lang="en-US" dirty="0" smtClean="0"/>
              <a:t>Python!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78552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Welcome to CSE 160!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57200" y="1600200"/>
            <a:ext cx="8229600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CSE 160 teaches </a:t>
            </a:r>
            <a:r>
              <a:rPr lang="en-US" dirty="0" smtClean="0">
                <a:solidFill>
                  <a:srgbClr val="0000FF"/>
                </a:solidFill>
              </a:rPr>
              <a:t>core programming concepts </a:t>
            </a:r>
            <a:r>
              <a:rPr lang="en-US" dirty="0"/>
              <a:t>with an emphasis on </a:t>
            </a:r>
            <a:r>
              <a:rPr lang="en-US" dirty="0">
                <a:solidFill>
                  <a:srgbClr val="0000FF"/>
                </a:solidFill>
              </a:rPr>
              <a:t>real data manipulation tasks </a:t>
            </a:r>
            <a:r>
              <a:rPr lang="en-US" dirty="0"/>
              <a:t>from science, engineering, and </a:t>
            </a:r>
            <a:r>
              <a:rPr lang="en-US" dirty="0" smtClean="0"/>
              <a:t>business</a:t>
            </a: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Goal</a:t>
            </a:r>
            <a:r>
              <a:rPr lang="en-US" dirty="0" smtClean="0"/>
              <a:t> by the end of the quarter:  Given a </a:t>
            </a:r>
            <a:r>
              <a:rPr lang="en-US" dirty="0">
                <a:solidFill>
                  <a:srgbClr val="0000FF"/>
                </a:solidFill>
              </a:rPr>
              <a:t>data source</a:t>
            </a:r>
            <a:r>
              <a:rPr lang="en-US" dirty="0"/>
              <a:t> and a </a:t>
            </a:r>
            <a:r>
              <a:rPr lang="en-US" dirty="0">
                <a:solidFill>
                  <a:srgbClr val="0000FF"/>
                </a:solidFill>
              </a:rPr>
              <a:t>problem </a:t>
            </a:r>
            <a:r>
              <a:rPr lang="en-US" dirty="0" smtClean="0">
                <a:solidFill>
                  <a:srgbClr val="0000FF"/>
                </a:solidFill>
              </a:rPr>
              <a:t>description</a:t>
            </a:r>
            <a:r>
              <a:rPr lang="en-US" dirty="0" smtClean="0"/>
              <a:t>, you can independently </a:t>
            </a:r>
            <a:r>
              <a:rPr lang="en-US" dirty="0"/>
              <a:t>write a complete, useful program to </a:t>
            </a:r>
            <a:r>
              <a:rPr lang="en-US" dirty="0">
                <a:solidFill>
                  <a:srgbClr val="0000FF"/>
                </a:solidFill>
              </a:rPr>
              <a:t>solve the </a:t>
            </a:r>
            <a:r>
              <a:rPr lang="en-US" dirty="0" smtClean="0">
                <a:solidFill>
                  <a:srgbClr val="0000FF"/>
                </a:solidFill>
              </a:rPr>
              <a:t>problem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48DACF16-E0F0-4B7F-BDAB-0ED6A37A383D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689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 smtClean="0"/>
              <a:t>Course staff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Lecturer:</a:t>
            </a:r>
          </a:p>
          <a:p>
            <a:pPr lvl="1"/>
            <a:r>
              <a:rPr lang="en-US" dirty="0" smtClean="0"/>
              <a:t>Ruth Anderson</a:t>
            </a:r>
          </a:p>
          <a:p>
            <a:r>
              <a:rPr lang="en-US" dirty="0" smtClean="0"/>
              <a:t>TAs:</a:t>
            </a:r>
          </a:p>
          <a:p>
            <a:pPr lvl="1"/>
            <a:r>
              <a:rPr lang="en-US" dirty="0" err="1"/>
              <a:t>Ollin</a:t>
            </a:r>
            <a:r>
              <a:rPr lang="en-US" dirty="0"/>
              <a:t> Boer </a:t>
            </a:r>
            <a:r>
              <a:rPr lang="en-US" dirty="0" err="1"/>
              <a:t>Bohan</a:t>
            </a:r>
            <a:endParaRPr lang="en-US" dirty="0"/>
          </a:p>
          <a:p>
            <a:pPr lvl="1"/>
            <a:r>
              <a:rPr lang="en-US" dirty="0" err="1"/>
              <a:t>Linxing</a:t>
            </a:r>
            <a:r>
              <a:rPr lang="en-US" dirty="0"/>
              <a:t> Jiang</a:t>
            </a:r>
          </a:p>
          <a:p>
            <a:pPr lvl="1"/>
            <a:r>
              <a:rPr lang="en-US" dirty="0"/>
              <a:t>Lauren Martini</a:t>
            </a:r>
          </a:p>
          <a:p>
            <a:pPr lvl="1"/>
            <a:r>
              <a:rPr lang="en-US" dirty="0" err="1"/>
              <a:t>Zhiheng</a:t>
            </a:r>
            <a:r>
              <a:rPr lang="en-US" dirty="0"/>
              <a:t> Qin</a:t>
            </a:r>
          </a:p>
          <a:p>
            <a:pPr lvl="1"/>
            <a:r>
              <a:rPr lang="en-US" dirty="0" err="1"/>
              <a:t>Siyu</a:t>
            </a:r>
            <a:r>
              <a:rPr lang="en-US" dirty="0"/>
              <a:t> Wang</a:t>
            </a:r>
          </a:p>
          <a:p>
            <a:pPr lvl="1"/>
            <a:r>
              <a:rPr lang="en-US" dirty="0" err="1"/>
              <a:t>Lingyue</a:t>
            </a:r>
            <a:r>
              <a:rPr lang="en-US" dirty="0"/>
              <a:t> Zhang</a:t>
            </a:r>
          </a:p>
          <a:p>
            <a:pPr lvl="1"/>
            <a:r>
              <a:rPr lang="en-US" dirty="0"/>
              <a:t>Alex Zhou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FF0000"/>
                </a:solidFill>
              </a:rPr>
              <a:t>	Ask us for help</a:t>
            </a:r>
            <a:r>
              <a:rPr lang="en-US" dirty="0" smtClean="0">
                <a:solidFill>
                  <a:srgbClr val="FF0000"/>
                </a:solidFill>
              </a:rPr>
              <a:t>!</a:t>
            </a: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023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Learning </a:t>
            </a:r>
            <a:r>
              <a:rPr lang="en-US" dirty="0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/>
              <a:t>Computational problem-solving </a:t>
            </a:r>
          </a:p>
          <a:p>
            <a:pPr lvl="1"/>
            <a:r>
              <a:rPr lang="en-US" dirty="0"/>
              <a:t>Writing a program will become your “go-to” solution for data analysis tasks</a:t>
            </a:r>
          </a:p>
          <a:p>
            <a:r>
              <a:rPr lang="en-US" dirty="0"/>
              <a:t>Basic Python proficiency</a:t>
            </a:r>
          </a:p>
          <a:p>
            <a:pPr lvl="1"/>
            <a:r>
              <a:rPr lang="en-US" dirty="0"/>
              <a:t>Including experience with relevant libraries for data manipulation, scientific computing, and visualization.</a:t>
            </a:r>
          </a:p>
          <a:p>
            <a:r>
              <a:rPr lang="en-US" dirty="0"/>
              <a:t>Experience working </a:t>
            </a:r>
            <a:r>
              <a:rPr lang="en-US" dirty="0" smtClean="0"/>
              <a:t>with real </a:t>
            </a:r>
            <a:r>
              <a:rPr lang="en-US" dirty="0"/>
              <a:t>datasets </a:t>
            </a:r>
          </a:p>
          <a:p>
            <a:pPr lvl="1"/>
            <a:r>
              <a:rPr lang="en-US" dirty="0"/>
              <a:t>astronomy, biology, linguistics, oceanography, open government, social networks, and more. </a:t>
            </a:r>
          </a:p>
          <a:p>
            <a:pPr lvl="1"/>
            <a:r>
              <a:rPr lang="en-US" dirty="0"/>
              <a:t>You will see that these are easy to process with a program, and that doing so yields insight.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736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/>
          <a:lstStyle/>
          <a:p>
            <a:r>
              <a:rPr lang="en-US" dirty="0"/>
              <a:t>What this course is </a:t>
            </a:r>
            <a:r>
              <a:rPr lang="en-US" u="sng" dirty="0">
                <a:solidFill>
                  <a:srgbClr val="FF0000"/>
                </a:solidFill>
              </a:rPr>
              <a:t>not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/>
              <a:t>A “skills course” in Python</a:t>
            </a:r>
          </a:p>
          <a:p>
            <a:pPr lvl="1"/>
            <a:r>
              <a:rPr lang="en-US" dirty="0"/>
              <a:t>…though you will become proficient in the basics of the Python programming language</a:t>
            </a:r>
          </a:p>
          <a:p>
            <a:pPr lvl="1"/>
            <a:r>
              <a:rPr lang="en-US" dirty="0"/>
              <a:t>…and you will gain experience with some important Python libraries</a:t>
            </a:r>
          </a:p>
          <a:p>
            <a:r>
              <a:rPr lang="en-US" dirty="0"/>
              <a:t>A data analysis / “data science” / data visualization course</a:t>
            </a:r>
          </a:p>
          <a:p>
            <a:pPr lvl="1"/>
            <a:r>
              <a:rPr lang="en-US" dirty="0"/>
              <a:t>There will be very little statistics knowledge assumed or taught</a:t>
            </a:r>
          </a:p>
          <a:p>
            <a:r>
              <a:rPr lang="en-US" dirty="0"/>
              <a:t>A “project” course</a:t>
            </a:r>
          </a:p>
          <a:p>
            <a:pPr lvl="1"/>
            <a:r>
              <a:rPr lang="en-US" dirty="0"/>
              <a:t>the assignments are “real,” but are intended to teach specific programming concepts</a:t>
            </a:r>
          </a:p>
          <a:p>
            <a:r>
              <a:rPr lang="en-US" dirty="0"/>
              <a:t>A “big data” course</a:t>
            </a:r>
          </a:p>
          <a:p>
            <a:pPr lvl="1"/>
            <a:r>
              <a:rPr lang="en-US" dirty="0"/>
              <a:t>Datasets will all fit comfortably in memory</a:t>
            </a:r>
          </a:p>
          <a:p>
            <a:pPr lvl="1"/>
            <a:r>
              <a:rPr lang="en-US" dirty="0"/>
              <a:t>No parallel programming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  <p:custDataLst>
              <p:tags r:id="rId3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2844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natue_big_data.jpg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3446" y="-23446"/>
            <a:ext cx="3124200" cy="4137829"/>
          </a:xfrm>
          <a:prstGeom prst="rect">
            <a:avLst/>
          </a:prstGeom>
        </p:spPr>
      </p:pic>
      <p:pic>
        <p:nvPicPr>
          <p:cNvPr id="13" name="Picture 12" descr="51p1SVhovzL._SL500_AA300_.jp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4582" y="152400"/>
            <a:ext cx="1828800" cy="1828800"/>
          </a:xfrm>
          <a:prstGeom prst="rect">
            <a:avLst/>
          </a:prstGeom>
        </p:spPr>
      </p:pic>
      <p:pic>
        <p:nvPicPr>
          <p:cNvPr id="14" name="Picture 13" descr="6287472-L.jpg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1350" y="140368"/>
            <a:ext cx="2152650" cy="2824999"/>
          </a:xfrm>
          <a:prstGeom prst="rect">
            <a:avLst/>
          </a:prstGeom>
        </p:spPr>
      </p:pic>
      <p:pic>
        <p:nvPicPr>
          <p:cNvPr id="8" name="Picture 7" descr="science2011-02.jpg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3792" y="1061828"/>
            <a:ext cx="2933700" cy="3733800"/>
          </a:xfrm>
          <a:prstGeom prst="rect">
            <a:avLst/>
          </a:prstGeom>
        </p:spPr>
      </p:pic>
      <p:pic>
        <p:nvPicPr>
          <p:cNvPr id="11" name="Picture 10" descr="the-data-deluge.jpg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91081" y="1860921"/>
            <a:ext cx="3467100" cy="3854630"/>
          </a:xfrm>
          <a:prstGeom prst="rect">
            <a:avLst/>
          </a:prstGeom>
        </p:spPr>
      </p:pic>
      <p:pic>
        <p:nvPicPr>
          <p:cNvPr id="12" name="Picture 11" descr="BigData.jpg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051" y="3050648"/>
            <a:ext cx="2923471" cy="3180794"/>
          </a:xfrm>
          <a:prstGeom prst="rect">
            <a:avLst/>
          </a:prstGeom>
        </p:spPr>
      </p:pic>
      <p:sp>
        <p:nvSpPr>
          <p:cNvPr id="17" name="TextBox 16"/>
          <p:cNvSpPr txBox="1"/>
          <p:nvPr>
            <p:custDataLst>
              <p:tags r:id="rId7"/>
            </p:custDataLst>
          </p:nvPr>
        </p:nvSpPr>
        <p:spPr>
          <a:xfrm>
            <a:off x="914399" y="1073259"/>
            <a:ext cx="7285587" cy="1569660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/>
          <a:p>
            <a:pPr algn="ctr"/>
            <a:endParaRPr lang="en-US" sz="2800" i="1" dirty="0" smtClean="0">
              <a:solidFill>
                <a:srgbClr val="FF0000"/>
              </a:solidFill>
            </a:endParaRPr>
          </a:p>
          <a:p>
            <a:pPr algn="ctr"/>
            <a:r>
              <a:rPr lang="en-US" sz="2800" i="1" dirty="0" smtClean="0">
                <a:solidFill>
                  <a:srgbClr val="FF0000"/>
                </a:solidFill>
              </a:rPr>
              <a:t>“It’s </a:t>
            </a:r>
            <a:r>
              <a:rPr lang="en-US" sz="2800" i="1" dirty="0">
                <a:solidFill>
                  <a:srgbClr val="FF0000"/>
                </a:solidFill>
              </a:rPr>
              <a:t>a great time to be a data </a:t>
            </a:r>
            <a:r>
              <a:rPr lang="en-US" sz="2800" i="1" dirty="0" smtClean="0">
                <a:solidFill>
                  <a:srgbClr val="FF0000"/>
                </a:solidFill>
              </a:rPr>
              <a:t>geek.”</a:t>
            </a:r>
          </a:p>
          <a:p>
            <a:pPr lvl="4" algn="ctr"/>
            <a:r>
              <a:rPr lang="en-US" sz="2000" i="1" dirty="0">
                <a:solidFill>
                  <a:srgbClr val="FF0000"/>
                </a:solidFill>
              </a:rPr>
              <a:t>-- </a:t>
            </a:r>
            <a:r>
              <a:rPr lang="en-US" sz="2000" i="1" dirty="0" smtClean="0">
                <a:solidFill>
                  <a:srgbClr val="FF0000"/>
                </a:solidFill>
              </a:rPr>
              <a:t>Roger </a:t>
            </a:r>
            <a:r>
              <a:rPr lang="en-US" sz="2000" i="1" dirty="0" err="1" smtClean="0">
                <a:solidFill>
                  <a:srgbClr val="FF0000"/>
                </a:solidFill>
              </a:rPr>
              <a:t>Barga</a:t>
            </a:r>
            <a:r>
              <a:rPr lang="en-US" sz="2000" i="1" dirty="0" smtClean="0">
                <a:solidFill>
                  <a:srgbClr val="FF0000"/>
                </a:solidFill>
              </a:rPr>
              <a:t>, Microsoft Research</a:t>
            </a:r>
          </a:p>
          <a:p>
            <a:pPr lvl="4" algn="ctr"/>
            <a:endParaRPr lang="en-US" sz="2000" i="1" dirty="0">
              <a:solidFill>
                <a:srgbClr val="FF0000"/>
              </a:solidFill>
            </a:endParaRPr>
          </a:p>
        </p:txBody>
      </p:sp>
      <p:pic>
        <p:nvPicPr>
          <p:cNvPr id="1026" name="Picture 2" descr="H:\class\140\13wi\handouts\images\mag_popscience.jpg"/>
          <p:cNvPicPr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2158" y="3351862"/>
            <a:ext cx="2647188" cy="3529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7</a:t>
            </a:fld>
            <a:endParaRPr lang="en-US"/>
          </a:p>
        </p:txBody>
      </p:sp>
      <p:sp>
        <p:nvSpPr>
          <p:cNvPr id="18" name="TextBox 17"/>
          <p:cNvSpPr txBox="1"/>
          <p:nvPr>
            <p:custDataLst>
              <p:tags r:id="rId10"/>
            </p:custDataLst>
          </p:nvPr>
        </p:nvSpPr>
        <p:spPr>
          <a:xfrm>
            <a:off x="495300" y="3124200"/>
            <a:ext cx="8610600" cy="2154436"/>
          </a:xfrm>
          <a:prstGeom prst="rect">
            <a:avLst/>
          </a:prstGeom>
          <a:solidFill>
            <a:schemeClr val="bg1"/>
          </a:solidFill>
          <a:ln w="38100">
            <a:solidFill>
              <a:schemeClr val="tx2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algn="ctr">
              <a:defRPr sz="2800" i="1">
                <a:solidFill>
                  <a:srgbClr val="FF0000"/>
                </a:solidFill>
              </a:defRPr>
            </a:lvl1pPr>
            <a:lvl5pPr lvl="4" algn="ctr">
              <a:defRPr sz="2000" i="1">
                <a:solidFill>
                  <a:srgbClr val="FF0000"/>
                </a:solidFill>
              </a:defRPr>
            </a:lvl5pPr>
          </a:lstStyle>
          <a:p>
            <a:endParaRPr lang="en-US" dirty="0" smtClean="0"/>
          </a:p>
          <a:p>
            <a:r>
              <a:rPr lang="en-US" dirty="0" smtClean="0"/>
              <a:t>“</a:t>
            </a:r>
            <a:r>
              <a:rPr lang="en-US" dirty="0"/>
              <a:t>The greatest minds of my generation are trying </a:t>
            </a:r>
            <a:endParaRPr lang="en-US" dirty="0" smtClean="0"/>
          </a:p>
          <a:p>
            <a:r>
              <a:rPr lang="en-US" dirty="0" smtClean="0"/>
              <a:t>to </a:t>
            </a:r>
            <a:r>
              <a:rPr lang="en-US" dirty="0"/>
              <a:t>figure out how to make people click on ads”</a:t>
            </a:r>
          </a:p>
          <a:p>
            <a:pPr lvl="4"/>
            <a:r>
              <a:rPr lang="en-US" sz="2200" i="1" dirty="0">
                <a:solidFill>
                  <a:srgbClr val="FF0000"/>
                </a:solidFill>
              </a:rPr>
              <a:t>-- Jeff </a:t>
            </a:r>
            <a:r>
              <a:rPr lang="en-US" sz="2200" i="1" dirty="0" err="1">
                <a:solidFill>
                  <a:srgbClr val="FF0000"/>
                </a:solidFill>
              </a:rPr>
              <a:t>Hammerbacher</a:t>
            </a:r>
            <a:r>
              <a:rPr lang="en-US" sz="2200" i="1" dirty="0">
                <a:solidFill>
                  <a:srgbClr val="FF0000"/>
                </a:solidFill>
              </a:rPr>
              <a:t>, co-founder, </a:t>
            </a:r>
            <a:r>
              <a:rPr lang="en-US" sz="2200" i="1" dirty="0" err="1">
                <a:solidFill>
                  <a:srgbClr val="FF0000"/>
                </a:solidFill>
              </a:rPr>
              <a:t>Cloudera</a:t>
            </a:r>
            <a:endParaRPr lang="en-US" sz="2200" i="1" dirty="0">
              <a:solidFill>
                <a:srgbClr val="FF0000"/>
              </a:solidFill>
            </a:endParaRPr>
          </a:p>
          <a:p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2842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5"/>
          <p:cNvSpPr>
            <a:spLocks noGrp="1"/>
          </p:cNvSpPr>
          <p:nvPr>
            <p:ph type="sldNum" sz="quarter" idx="12"/>
            <p:custDataLst>
              <p:tags r:id="rId1"/>
            </p:custDataLst>
          </p:nvPr>
        </p:nvSpPr>
        <p:spPr/>
        <p:txBody>
          <a:bodyPr/>
          <a:lstStyle/>
          <a:p>
            <a:fld id="{F3682336-B10F-2242-A32E-22E263460BCF}" type="slidenum">
              <a:rPr lang="en-US"/>
              <a:pPr/>
              <a:t>8</a:t>
            </a:fld>
            <a:endParaRPr lang="en-US"/>
          </a:p>
        </p:txBody>
      </p:sp>
      <p:grpSp>
        <p:nvGrpSpPr>
          <p:cNvPr id="281602" name="Group 2"/>
          <p:cNvGrpSpPr>
            <a:grpSpLocks/>
          </p:cNvGrpSpPr>
          <p:nvPr>
            <p:custDataLst>
              <p:tags r:id="rId2"/>
            </p:custDataLst>
          </p:nvPr>
        </p:nvGrpSpPr>
        <p:grpSpPr bwMode="auto">
          <a:xfrm>
            <a:off x="2309813" y="3016250"/>
            <a:ext cx="4737100" cy="3219450"/>
            <a:chOff x="1447" y="1987"/>
            <a:chExt cx="2984" cy="2028"/>
          </a:xfrm>
        </p:grpSpPr>
        <p:pic>
          <p:nvPicPr>
            <p:cNvPr id="281603" name="Picture 3" descr="GenomeSequencer.jpg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3"/>
              </p:custDataLst>
            </p:nvPr>
          </p:nvPicPr>
          <p:blipFill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6" y="2545"/>
              <a:ext cx="1399" cy="14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1604" name="Picture 4" descr="short_reads.tiff   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4"/>
              </p:custDataLst>
            </p:nvPr>
          </p:nvPicPr>
          <p:blipFill>
            <a:blip r:embed="rId1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1447" y="1987"/>
              <a:ext cx="2984" cy="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81605" name="Group 5"/>
          <p:cNvGrpSpPr>
            <a:grpSpLocks/>
          </p:cNvGrpSpPr>
          <p:nvPr>
            <p:custDataLst>
              <p:tags r:id="rId3"/>
            </p:custDataLst>
          </p:nvPr>
        </p:nvGrpSpPr>
        <p:grpSpPr bwMode="auto">
          <a:xfrm>
            <a:off x="198438" y="3451225"/>
            <a:ext cx="2733675" cy="2809875"/>
            <a:chOff x="108" y="2171"/>
            <a:chExt cx="1722" cy="1770"/>
          </a:xfrm>
        </p:grpSpPr>
        <p:pic>
          <p:nvPicPr>
            <p:cNvPr id="281606" name="Picture 6"/>
            <p:cNvPicPr>
              <a:picLocks noChangeAspect="1" noChangeArrowheads="1"/>
            </p:cNvPicPr>
            <p:nvPr>
              <p:custDataLst>
                <p:tags r:id="rId11"/>
              </p:custDataLst>
            </p:nvPr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8" y="2171"/>
              <a:ext cx="1309" cy="132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pic>
          <p:nvPicPr>
            <p:cNvPr id="281607" name="Picture 7" descr="Profile-470.jpg                                                00365F85Macintosh HD                   C63A6B94:"/>
            <p:cNvPicPr>
              <a:picLocks noChangeAspect="1" noChangeArrowheads="1"/>
            </p:cNvPicPr>
            <p:nvPr>
              <p:custDataLst>
                <p:tags r:id="rId12"/>
              </p:custDataLst>
            </p:nvPr>
          </p:nvPicPr>
          <p:blipFill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5" y="2879"/>
              <a:ext cx="1345" cy="106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281608" name="Rectangle 8"/>
          <p:cNvSpPr>
            <a:spLocks noGrp="1" noChangeArrowheads="1"/>
          </p:cNvSpPr>
          <p:nvPr>
            <p:ph type="title"/>
            <p:custDataLst>
              <p:tags r:id="rId4"/>
            </p:custDataLst>
          </p:nvPr>
        </p:nvSpPr>
        <p:spPr>
          <a:xfrm>
            <a:off x="796927" y="249763"/>
            <a:ext cx="7047402" cy="685800"/>
          </a:xfrm>
        </p:spPr>
        <p:txBody>
          <a:bodyPr>
            <a:noAutofit/>
          </a:bodyPr>
          <a:lstStyle/>
          <a:p>
            <a:r>
              <a:rPr lang="en-US" sz="3200"/>
              <a:t>All of science is reducing to computational data manipulation</a:t>
            </a:r>
          </a:p>
        </p:txBody>
      </p:sp>
      <p:sp>
        <p:nvSpPr>
          <p:cNvPr id="281609" name="Rectangle 9"/>
          <p:cNvSpPr>
            <a:spLocks noGrp="1" noChangeArrowheads="1"/>
          </p:cNvSpPr>
          <p:nvPr>
            <p:ph type="body" idx="1"/>
            <p:custDataLst>
              <p:tags r:id="rId5"/>
            </p:custDataLst>
          </p:nvPr>
        </p:nvSpPr>
        <p:spPr>
          <a:xfrm>
            <a:off x="0" y="1238250"/>
            <a:ext cx="9144000" cy="1951038"/>
          </a:xfrm>
        </p:spPr>
        <p:txBody>
          <a:bodyPr/>
          <a:lstStyle/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i="1" dirty="0">
                <a:solidFill>
                  <a:schemeClr val="tx2"/>
                </a:solidFill>
              </a:rPr>
              <a:t>    Old model: </a:t>
            </a:r>
            <a:r>
              <a:rPr lang="ja-JP" altLang="en-US" sz="1600" b="1" i="1" dirty="0">
                <a:solidFill>
                  <a:schemeClr val="tx2"/>
                </a:solidFill>
                <a:latin typeface="Arial"/>
              </a:rPr>
              <a:t>“</a:t>
            </a:r>
            <a:r>
              <a:rPr lang="en-US" sz="1600" b="1" i="1" dirty="0">
                <a:solidFill>
                  <a:schemeClr val="tx2"/>
                </a:solidFill>
              </a:rPr>
              <a:t>Query the world</a:t>
            </a:r>
            <a:r>
              <a:rPr lang="ja-JP" altLang="en-US" sz="1600" b="1" i="1" dirty="0">
                <a:solidFill>
                  <a:schemeClr val="tx2"/>
                </a:solidFill>
                <a:latin typeface="Arial"/>
              </a:rPr>
              <a:t>”</a:t>
            </a:r>
            <a:r>
              <a:rPr lang="en-US" sz="1600" b="1" i="1" dirty="0">
                <a:solidFill>
                  <a:schemeClr val="tx2"/>
                </a:solidFill>
              </a:rPr>
              <a:t>  (Data acquisition coupled to a specific hypothesis)</a:t>
            </a:r>
          </a:p>
          <a:p>
            <a:pPr>
              <a:lnSpc>
                <a:spcPct val="90000"/>
              </a:lnSpc>
              <a:buFont typeface="Wingdings" charset="0"/>
              <a:buNone/>
            </a:pPr>
            <a:r>
              <a:rPr lang="en-US" sz="1600" b="1" i="1" dirty="0">
                <a:solidFill>
                  <a:srgbClr val="A50021"/>
                </a:solidFill>
              </a:rPr>
              <a:t>    </a:t>
            </a:r>
            <a:r>
              <a:rPr lang="en-US" sz="1600" b="1" i="1" dirty="0">
                <a:solidFill>
                  <a:schemeClr val="hlink"/>
                </a:solidFill>
              </a:rPr>
              <a:t>New model: </a:t>
            </a:r>
            <a:r>
              <a:rPr lang="ja-JP" altLang="en-US" sz="1600" b="1" i="1" dirty="0">
                <a:solidFill>
                  <a:schemeClr val="hlink"/>
                </a:solidFill>
                <a:latin typeface="Arial"/>
              </a:rPr>
              <a:t>“</a:t>
            </a:r>
            <a:r>
              <a:rPr lang="en-US" sz="1600" b="1" i="1" dirty="0">
                <a:solidFill>
                  <a:schemeClr val="hlink"/>
                </a:solidFill>
              </a:rPr>
              <a:t>Download the world</a:t>
            </a:r>
            <a:r>
              <a:rPr lang="ja-JP" altLang="en-US" sz="1600" b="1" i="1" dirty="0">
                <a:solidFill>
                  <a:schemeClr val="hlink"/>
                </a:solidFill>
                <a:latin typeface="Arial"/>
              </a:rPr>
              <a:t>”</a:t>
            </a:r>
            <a:r>
              <a:rPr lang="en-US" sz="1600" b="1" i="1" dirty="0">
                <a:solidFill>
                  <a:schemeClr val="hlink"/>
                </a:solidFill>
              </a:rPr>
              <a:t> (Data acquisition supports many hypotheses)</a:t>
            </a:r>
            <a:endParaRPr lang="en-US" sz="1800" dirty="0">
              <a:solidFill>
                <a:schemeClr val="hlink"/>
              </a:solidFill>
            </a:endParaRPr>
          </a:p>
          <a:p>
            <a:pPr lvl="1">
              <a:lnSpc>
                <a:spcPct val="90000"/>
              </a:lnSpc>
            </a:pPr>
            <a:r>
              <a:rPr lang="en-US" sz="1600" b="1" dirty="0"/>
              <a:t>Astronomy: High-resolution, high-frequency sky surveys (SDSS, LSST, </a:t>
            </a:r>
            <a:r>
              <a:rPr lang="en-US" sz="1600" b="1" dirty="0" err="1"/>
              <a:t>PanSTARRS</a:t>
            </a:r>
            <a:r>
              <a:rPr lang="en-US" sz="1600" b="1" dirty="0"/>
              <a:t>)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Biology: lab automation, high-throughput sequencing, </a:t>
            </a:r>
          </a:p>
          <a:p>
            <a:pPr lvl="1">
              <a:lnSpc>
                <a:spcPct val="90000"/>
              </a:lnSpc>
            </a:pPr>
            <a:r>
              <a:rPr lang="en-US" sz="1600" b="1" dirty="0"/>
              <a:t>Oceanography: high-resolution models, cheap sensors, satellites</a:t>
            </a:r>
            <a:endParaRPr lang="en-US" sz="3200" dirty="0"/>
          </a:p>
        </p:txBody>
      </p:sp>
      <p:pic>
        <p:nvPicPr>
          <p:cNvPr id="281610" name="Picture 10"/>
          <p:cNvPicPr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5763" y="3622675"/>
            <a:ext cx="1681162" cy="2892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281611" name="Picture 11"/>
          <p:cNvPicPr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6734969" y="3334544"/>
            <a:ext cx="2711450" cy="1703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81612" name="Text Box 12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182563" y="3540125"/>
            <a:ext cx="21447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chemeClr val="bg1"/>
                </a:solidFill>
              </a:rPr>
              <a:t>40TB / 2 nights</a:t>
            </a:r>
          </a:p>
        </p:txBody>
      </p:sp>
      <p:sp>
        <p:nvSpPr>
          <p:cNvPr id="281613" name="Text Box 13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3044825" y="5146675"/>
            <a:ext cx="2144713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>
                <a:solidFill>
                  <a:schemeClr val="bg1"/>
                </a:solidFill>
              </a:rPr>
              <a:t>~1TB / day</a:t>
            </a:r>
          </a:p>
          <a:p>
            <a:r>
              <a:rPr lang="en-US">
                <a:solidFill>
                  <a:schemeClr val="bg1"/>
                </a:solidFill>
              </a:rPr>
              <a:t>100s of devices</a:t>
            </a:r>
          </a:p>
        </p:txBody>
      </p:sp>
      <p:sp>
        <p:nvSpPr>
          <p:cNvPr id="2" name="TextBox 1"/>
          <p:cNvSpPr txBox="1"/>
          <p:nvPr>
            <p:custDataLst>
              <p:tags r:id="rId10"/>
            </p:custDataLst>
          </p:nvPr>
        </p:nvSpPr>
        <p:spPr>
          <a:xfrm>
            <a:off x="198438" y="6356350"/>
            <a:ext cx="3843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Slide from Bill Howe, </a:t>
            </a:r>
            <a:r>
              <a:rPr lang="en-US" dirty="0" err="1"/>
              <a:t>eScience</a:t>
            </a:r>
            <a:r>
              <a:rPr lang="en-US" dirty="0"/>
              <a:t> Institute</a:t>
            </a:r>
          </a:p>
        </p:txBody>
      </p:sp>
    </p:spTree>
    <p:extLst>
      <p:ext uri="{BB962C8B-B14F-4D97-AF65-F5344CB8AC3E}">
        <p14:creationId xmlns:p14="http://schemas.microsoft.com/office/powerpoint/2010/main" val="1094610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1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60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Example: Assessing </a:t>
            </a:r>
            <a:r>
              <a:rPr lang="en-US" dirty="0" smtClean="0"/>
              <a:t>treatment </a:t>
            </a:r>
            <a:r>
              <a:rPr lang="en-US" dirty="0"/>
              <a:t>e</a:t>
            </a:r>
            <a:r>
              <a:rPr lang="en-US" dirty="0" smtClean="0"/>
              <a:t>fficacy</a:t>
            </a:r>
            <a:endParaRPr lang="en-US" dirty="0"/>
          </a:p>
        </p:txBody>
      </p:sp>
      <p:pic>
        <p:nvPicPr>
          <p:cNvPr id="4" name="Picture 3" descr="Picture 6.png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17638"/>
            <a:ext cx="9036084" cy="5181953"/>
          </a:xfrm>
          <a:prstGeom prst="rect">
            <a:avLst/>
          </a:prstGeom>
        </p:spPr>
      </p:pic>
      <p:grpSp>
        <p:nvGrpSpPr>
          <p:cNvPr id="9" name="Group 8"/>
          <p:cNvGrpSpPr/>
          <p:nvPr>
            <p:custDataLst>
              <p:tags r:id="rId3"/>
            </p:custDataLst>
          </p:nvPr>
        </p:nvGrpSpPr>
        <p:grpSpPr>
          <a:xfrm>
            <a:off x="5820412" y="1607679"/>
            <a:ext cx="2539817" cy="1197040"/>
            <a:chOff x="5820412" y="1607679"/>
            <a:chExt cx="2539817" cy="1197040"/>
          </a:xfrm>
        </p:grpSpPr>
        <p:sp>
          <p:nvSpPr>
            <p:cNvPr id="5" name="Rounded Rectangle 4"/>
            <p:cNvSpPr/>
            <p:nvPr>
              <p:custDataLst>
                <p:tags r:id="rId12"/>
              </p:custDataLst>
            </p:nvPr>
          </p:nvSpPr>
          <p:spPr>
            <a:xfrm>
              <a:off x="7394570" y="1607679"/>
              <a:ext cx="965659" cy="317515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/>
            <p:cNvSpPr/>
            <p:nvPr>
              <p:custDataLst>
                <p:tags r:id="rId13"/>
              </p:custDataLst>
            </p:nvPr>
          </p:nvSpPr>
          <p:spPr>
            <a:xfrm>
              <a:off x="5820412" y="2407824"/>
              <a:ext cx="1878405" cy="396895"/>
            </a:xfrm>
            <a:prstGeom prst="rect">
              <a:avLst/>
            </a:prstGeom>
            <a:solidFill>
              <a:srgbClr val="FF0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/>
                <a:t>Zip code of clinic</a:t>
              </a:r>
            </a:p>
          </p:txBody>
        </p:sp>
      </p:grpSp>
      <p:grpSp>
        <p:nvGrpSpPr>
          <p:cNvPr id="11" name="Group 10"/>
          <p:cNvGrpSpPr/>
          <p:nvPr>
            <p:custDataLst>
              <p:tags r:id="rId4"/>
            </p:custDataLst>
          </p:nvPr>
        </p:nvGrpSpPr>
        <p:grpSpPr>
          <a:xfrm>
            <a:off x="6478653" y="1620909"/>
            <a:ext cx="2612435" cy="1825714"/>
            <a:chOff x="6478653" y="1620909"/>
            <a:chExt cx="2612435" cy="1825714"/>
          </a:xfrm>
        </p:grpSpPr>
        <p:sp>
          <p:nvSpPr>
            <p:cNvPr id="6" name="Rounded Rectangle 5"/>
            <p:cNvSpPr/>
            <p:nvPr>
              <p:custDataLst>
                <p:tags r:id="rId10"/>
              </p:custDataLst>
            </p:nvPr>
          </p:nvSpPr>
          <p:spPr>
            <a:xfrm>
              <a:off x="8333773" y="1620909"/>
              <a:ext cx="757315" cy="317515"/>
            </a:xfrm>
            <a:prstGeom prst="roundRect">
              <a:avLst/>
            </a:prstGeom>
            <a:noFill/>
            <a:ln w="38100">
              <a:solidFill>
                <a:srgbClr val="0000FF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>
              <p:custDataLst>
                <p:tags r:id="rId11"/>
              </p:custDataLst>
            </p:nvPr>
          </p:nvSpPr>
          <p:spPr>
            <a:xfrm>
              <a:off x="6478653" y="3049728"/>
              <a:ext cx="2096396" cy="396895"/>
            </a:xfrm>
            <a:prstGeom prst="rect">
              <a:avLst/>
            </a:prstGeom>
            <a:solidFill>
              <a:srgbClr val="0000FF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/>
                <a:t>Zip code of patient</a:t>
              </a:r>
            </a:p>
          </p:txBody>
        </p:sp>
      </p:grpSp>
      <p:grpSp>
        <p:nvGrpSpPr>
          <p:cNvPr id="12" name="Group 11"/>
          <p:cNvGrpSpPr/>
          <p:nvPr>
            <p:custDataLst>
              <p:tags r:id="rId5"/>
            </p:custDataLst>
          </p:nvPr>
        </p:nvGrpSpPr>
        <p:grpSpPr>
          <a:xfrm>
            <a:off x="1604335" y="1607679"/>
            <a:ext cx="2827118" cy="1825715"/>
            <a:chOff x="6478653" y="1620909"/>
            <a:chExt cx="2612435" cy="1825715"/>
          </a:xfrm>
        </p:grpSpPr>
        <p:sp>
          <p:nvSpPr>
            <p:cNvPr id="13" name="Rounded Rectangle 12"/>
            <p:cNvSpPr/>
            <p:nvPr>
              <p:custDataLst>
                <p:tags r:id="rId8"/>
              </p:custDataLst>
            </p:nvPr>
          </p:nvSpPr>
          <p:spPr>
            <a:xfrm>
              <a:off x="8333773" y="1620909"/>
              <a:ext cx="757315" cy="317515"/>
            </a:xfrm>
            <a:prstGeom prst="roundRect">
              <a:avLst/>
            </a:prstGeom>
            <a:noFill/>
            <a:ln w="38100">
              <a:solidFill>
                <a:srgbClr val="008000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>
              <p:custDataLst>
                <p:tags r:id="rId9"/>
              </p:custDataLst>
            </p:nvPr>
          </p:nvSpPr>
          <p:spPr>
            <a:xfrm>
              <a:off x="6478653" y="2526893"/>
              <a:ext cx="2294616" cy="919731"/>
            </a:xfrm>
            <a:prstGeom prst="rect">
              <a:avLst/>
            </a:prstGeom>
            <a:solidFill>
              <a:srgbClr val="008000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>
                  <a:solidFill>
                    <a:schemeClr val="bg1"/>
                  </a:solidFill>
                </a:rPr>
                <a:t>number of follow ups within 16 weeks after treatment enrollment. </a:t>
              </a:r>
            </a:p>
          </p:txBody>
        </p:sp>
      </p:grpSp>
      <p:sp>
        <p:nvSpPr>
          <p:cNvPr id="15" name="TextBox 14"/>
          <p:cNvSpPr txBox="1"/>
          <p:nvPr>
            <p:custDataLst>
              <p:tags r:id="rId6"/>
            </p:custDataLst>
          </p:nvPr>
        </p:nvSpPr>
        <p:spPr>
          <a:xfrm>
            <a:off x="1269908" y="4789189"/>
            <a:ext cx="6124662" cy="1200328"/>
          </a:xfrm>
          <a:prstGeom prst="rect">
            <a:avLst/>
          </a:prstGeom>
          <a:solidFill>
            <a:schemeClr val="accent4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400" i="1">
                <a:solidFill>
                  <a:srgbClr val="FFFFFF"/>
                </a:solidFill>
              </a:rPr>
              <a:t>Question: Does the distance between the patient’s home and clinic influence the number of follow ups, and therefore treatment efficacy?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5F7ED7C0-9AEA-4F4A-BC37-D84FB4BBF691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183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Instructor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IMODE__TAG" val="False"/>
  <p:tag name="_INSTRUCTOR VIEW19C14C36-AC8E-43BC-9DB6-C2AAF774C7DC|PANE__TAG" val="_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_INSTRUCTOR VIEW19C14C36-AC8E-43BC-9DB6-C2AAF774C7DC|PANE__TAG" val="_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1169</TotalTime>
  <Words>1206</Words>
  <Application>Microsoft Office PowerPoint</Application>
  <PresentationFormat>On-screen Show (4:3)</PresentationFormat>
  <Paragraphs>196</Paragraphs>
  <Slides>15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Arial</vt:lpstr>
      <vt:lpstr>Calibri</vt:lpstr>
      <vt:lpstr>Courier New</vt:lpstr>
      <vt:lpstr>Times New Roman</vt:lpstr>
      <vt:lpstr>Wingdings</vt:lpstr>
      <vt:lpstr>Office Theme</vt:lpstr>
      <vt:lpstr>Introduction to Data Programming</vt:lpstr>
      <vt:lpstr>Agenda for  Today</vt:lpstr>
      <vt:lpstr>Welcome to CSE 160!</vt:lpstr>
      <vt:lpstr>Course staff</vt:lpstr>
      <vt:lpstr>Learning Objectives</vt:lpstr>
      <vt:lpstr>What this course is not</vt:lpstr>
      <vt:lpstr>PowerPoint Presentation</vt:lpstr>
      <vt:lpstr>All of science is reducing to computational data manipulation</vt:lpstr>
      <vt:lpstr>Example: Assessing treatment efficacy</vt:lpstr>
      <vt:lpstr>Python program to assess treatment efficacy</vt:lpstr>
      <vt:lpstr>Course logistics</vt:lpstr>
      <vt:lpstr>Academic Integrity</vt:lpstr>
      <vt:lpstr>How to succeed</vt:lpstr>
      <vt:lpstr>Me (Ruth Anderson)</vt:lpstr>
      <vt:lpstr>Introductions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Data Programming</dc:title>
  <dc:creator>Ruth Anderson</dc:creator>
  <cp:lastModifiedBy>University of Washington</cp:lastModifiedBy>
  <cp:revision>87</cp:revision>
  <cp:lastPrinted>2017-01-04T04:11:23Z</cp:lastPrinted>
  <dcterms:created xsi:type="dcterms:W3CDTF">2012-06-18T01:23:12Z</dcterms:created>
  <dcterms:modified xsi:type="dcterms:W3CDTF">2018-03-26T06:21:13Z</dcterms:modified>
</cp:coreProperties>
</file>