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2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notesSlides/notesSlide3.xml" ContentType="application/vnd.openxmlformats-officedocument.presentationml.notesSlide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notesSlides/notesSlide4.xml" ContentType="application/vnd.openxmlformats-officedocument.presentationml.notesSlide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notesSlides/notesSlide5.xml" ContentType="application/vnd.openxmlformats-officedocument.presentationml.notesSlide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60" r:id="rId3"/>
    <p:sldId id="261" r:id="rId4"/>
    <p:sldId id="263" r:id="rId5"/>
    <p:sldId id="262" r:id="rId6"/>
    <p:sldId id="282" r:id="rId7"/>
    <p:sldId id="295" r:id="rId8"/>
    <p:sldId id="273" r:id="rId9"/>
    <p:sldId id="283" r:id="rId10"/>
    <p:sldId id="285" r:id="rId11"/>
    <p:sldId id="284" r:id="rId12"/>
    <p:sldId id="287" r:id="rId13"/>
    <p:sldId id="288" r:id="rId14"/>
    <p:sldId id="289" r:id="rId15"/>
    <p:sldId id="290" r:id="rId16"/>
    <p:sldId id="294" r:id="rId17"/>
    <p:sldId id="305" r:id="rId18"/>
    <p:sldId id="306" r:id="rId19"/>
    <p:sldId id="277" r:id="rId20"/>
    <p:sldId id="292" r:id="rId21"/>
    <p:sldId id="293" r:id="rId22"/>
    <p:sldId id="296" r:id="rId23"/>
    <p:sldId id="297" r:id="rId24"/>
    <p:sldId id="299" r:id="rId25"/>
    <p:sldId id="298" r:id="rId26"/>
    <p:sldId id="308" r:id="rId27"/>
    <p:sldId id="319" r:id="rId28"/>
    <p:sldId id="307" r:id="rId29"/>
    <p:sldId id="309" r:id="rId30"/>
    <p:sldId id="310" r:id="rId31"/>
    <p:sldId id="311" r:id="rId32"/>
    <p:sldId id="315" r:id="rId33"/>
    <p:sldId id="316" r:id="rId34"/>
    <p:sldId id="318" r:id="rId35"/>
  </p:sldIdLst>
  <p:sldSz cx="9144000" cy="6858000" type="screen4x3"/>
  <p:notesSz cx="6858000" cy="9144000"/>
  <p:custDataLst>
    <p:tags r:id="rId3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323" autoAdjust="0"/>
  </p:normalViewPr>
  <p:slideViewPr>
    <p:cSldViewPr>
      <p:cViewPr varScale="1">
        <p:scale>
          <a:sx n="109" d="100"/>
          <a:sy n="109" d="100"/>
        </p:scale>
        <p:origin x="-14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77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42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Prints</a:t>
            </a:r>
            <a:r>
              <a:rPr lang="en-US" baseline="0" dirty="0" smtClean="0"/>
              <a:t> 22, then 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26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r>
              <a:rPr lang="en-US" baseline="0" dirty="0" smtClean="0"/>
              <a:t> same result with code on the right-hand-side as on the left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980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669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myfns</a:t>
            </a:r>
            <a:r>
              <a:rPr lang="en-US" dirty="0" smtClean="0"/>
              <a:t>[1](3.14) is a function</a:t>
            </a:r>
            <a:r>
              <a:rPr lang="en-US" baseline="0" dirty="0" smtClean="0"/>
              <a:t> call, not a list dereference.  But the function part is a list dereference.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631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424EBD-72D8-4BD8-B426-54EEEF41B889}" type="datetime1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AB5640-BEF8-4764-88E9-863B54CAD47A}" type="datetime1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311D90-F0F1-4A29-937B-B454011F0289}" type="datetime1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4854F-63A4-4ECF-BE48-13A7016D21FC}" type="datetime1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7D27C5-5E67-4D86-8305-31E5F9BB47E7}" type="datetime1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E7EFBB-2511-437C-A860-63185BAD21C0}" type="datetime1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721E9B-EA72-4516-A3E0-A2D5DF3C89EC}" type="datetime1">
              <a:rPr lang="en-US" smtClean="0"/>
              <a:t>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121AF-7ABF-4103-836C-4909C7360CE6}" type="datetime1">
              <a:rPr lang="en-US" smtClean="0"/>
              <a:t>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EA4470-C0C3-4B52-98E0-252EF324A06B}" type="datetime1">
              <a:rPr lang="en-US" smtClean="0"/>
              <a:t>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9A5A2F-308A-46BC-8F36-E274EE41B3A4}" type="datetime1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50C63D-FC5B-4E7A-B704-106E04D35500}" type="datetime1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tags" Target="../tags/tag4.xml"/><Relationship Id="rId7" Type="http://schemas.openxmlformats.org/officeDocument/2006/relationships/image" Target="../media/image1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85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tags" Target="../tags/tag91.xml"/><Relationship Id="rId5" Type="http://schemas.openxmlformats.org/officeDocument/2006/relationships/tags" Target="../tags/tag90.xml"/><Relationship Id="rId4" Type="http://schemas.openxmlformats.org/officeDocument/2006/relationships/tags" Target="../tags/tag8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94.xml"/><Relationship Id="rId7" Type="http://schemas.openxmlformats.org/officeDocument/2006/relationships/tags" Target="../tags/tag98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tags" Target="../tags/tag97.xml"/><Relationship Id="rId5" Type="http://schemas.openxmlformats.org/officeDocument/2006/relationships/tags" Target="../tags/tag96.xml"/><Relationship Id="rId4" Type="http://schemas.openxmlformats.org/officeDocument/2006/relationships/tags" Target="../tags/tag9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06.xml"/><Relationship Id="rId3" Type="http://schemas.openxmlformats.org/officeDocument/2006/relationships/tags" Target="../tags/tag101.xml"/><Relationship Id="rId7" Type="http://schemas.openxmlformats.org/officeDocument/2006/relationships/tags" Target="../tags/tag105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6" Type="http://schemas.openxmlformats.org/officeDocument/2006/relationships/tags" Target="../tags/tag104.xml"/><Relationship Id="rId11" Type="http://schemas.openxmlformats.org/officeDocument/2006/relationships/notesSlide" Target="../notesSlides/notesSlide3.xml"/><Relationship Id="rId5" Type="http://schemas.openxmlformats.org/officeDocument/2006/relationships/tags" Target="../tags/tag103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02.xml"/><Relationship Id="rId9" Type="http://schemas.openxmlformats.org/officeDocument/2006/relationships/tags" Target="../tags/tag10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2.xml"/><Relationship Id="rId4" Type="http://schemas.openxmlformats.org/officeDocument/2006/relationships/tags" Target="../tags/tag1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18.xm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21.xml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25.xml"/><Relationship Id="rId2" Type="http://schemas.openxmlformats.org/officeDocument/2006/relationships/tags" Target="../tags/tag124.xml"/><Relationship Id="rId1" Type="http://schemas.openxmlformats.org/officeDocument/2006/relationships/tags" Target="../tags/tag123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2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29.xml"/><Relationship Id="rId2" Type="http://schemas.openxmlformats.org/officeDocument/2006/relationships/tags" Target="../tags/tag128.xml"/><Relationship Id="rId1" Type="http://schemas.openxmlformats.org/officeDocument/2006/relationships/tags" Target="../tags/tag127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3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33.xml"/><Relationship Id="rId2" Type="http://schemas.openxmlformats.org/officeDocument/2006/relationships/tags" Target="../tags/tag132.xml"/><Relationship Id="rId1" Type="http://schemas.openxmlformats.org/officeDocument/2006/relationships/tags" Target="../tags/tag13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5.xml"/><Relationship Id="rId4" Type="http://schemas.openxmlformats.org/officeDocument/2006/relationships/tags" Target="../tags/tag13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38.xml"/><Relationship Id="rId2" Type="http://schemas.openxmlformats.org/officeDocument/2006/relationships/tags" Target="../tags/tag137.xml"/><Relationship Id="rId1" Type="http://schemas.openxmlformats.org/officeDocument/2006/relationships/tags" Target="../tags/tag136.xml"/><Relationship Id="rId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41.xml"/><Relationship Id="rId2" Type="http://schemas.openxmlformats.org/officeDocument/2006/relationships/tags" Target="../tags/tag140.xml"/><Relationship Id="rId1" Type="http://schemas.openxmlformats.org/officeDocument/2006/relationships/tags" Target="../tags/tag13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45.xml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4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48.xml"/><Relationship Id="rId2" Type="http://schemas.openxmlformats.org/officeDocument/2006/relationships/tags" Target="../tags/tag147.xml"/><Relationship Id="rId1" Type="http://schemas.openxmlformats.org/officeDocument/2006/relationships/tags" Target="../tags/tag146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50.xml"/><Relationship Id="rId4" Type="http://schemas.openxmlformats.org/officeDocument/2006/relationships/tags" Target="../tags/tag149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158.xml"/><Relationship Id="rId3" Type="http://schemas.openxmlformats.org/officeDocument/2006/relationships/tags" Target="../tags/tag153.xml"/><Relationship Id="rId7" Type="http://schemas.openxmlformats.org/officeDocument/2006/relationships/tags" Target="../tags/tag157.xml"/><Relationship Id="rId2" Type="http://schemas.openxmlformats.org/officeDocument/2006/relationships/tags" Target="../tags/tag152.xml"/><Relationship Id="rId1" Type="http://schemas.openxmlformats.org/officeDocument/2006/relationships/tags" Target="../tags/tag151.xml"/><Relationship Id="rId6" Type="http://schemas.openxmlformats.org/officeDocument/2006/relationships/tags" Target="../tags/tag156.xml"/><Relationship Id="rId5" Type="http://schemas.openxmlformats.org/officeDocument/2006/relationships/tags" Target="../tags/tag155.xml"/><Relationship Id="rId10" Type="http://schemas.openxmlformats.org/officeDocument/2006/relationships/hyperlink" Target="http://pythontutor.org/" TargetMode="External"/><Relationship Id="rId4" Type="http://schemas.openxmlformats.org/officeDocument/2006/relationships/tags" Target="../tags/tag154.xml"/><Relationship Id="rId9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61.xml"/><Relationship Id="rId2" Type="http://schemas.openxmlformats.org/officeDocument/2006/relationships/tags" Target="../tags/tag160.xml"/><Relationship Id="rId1" Type="http://schemas.openxmlformats.org/officeDocument/2006/relationships/tags" Target="../tags/tag159.xml"/><Relationship Id="rId4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64.xml"/><Relationship Id="rId2" Type="http://schemas.openxmlformats.org/officeDocument/2006/relationships/tags" Target="../tags/tag163.xml"/><Relationship Id="rId1" Type="http://schemas.openxmlformats.org/officeDocument/2006/relationships/tags" Target="../tags/tag16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167.xml"/><Relationship Id="rId2" Type="http://schemas.openxmlformats.org/officeDocument/2006/relationships/tags" Target="../tags/tag166.xml"/><Relationship Id="rId1" Type="http://schemas.openxmlformats.org/officeDocument/2006/relationships/tags" Target="../tags/tag165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6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171.xml"/><Relationship Id="rId2" Type="http://schemas.openxmlformats.org/officeDocument/2006/relationships/tags" Target="../tags/tag170.xml"/><Relationship Id="rId1" Type="http://schemas.openxmlformats.org/officeDocument/2006/relationships/tags" Target="../tags/tag169.xml"/><Relationship Id="rId4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174.xml"/><Relationship Id="rId2" Type="http://schemas.openxmlformats.org/officeDocument/2006/relationships/tags" Target="../tags/tag173.xml"/><Relationship Id="rId1" Type="http://schemas.openxmlformats.org/officeDocument/2006/relationships/tags" Target="../tags/tag172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7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178.xml"/><Relationship Id="rId2" Type="http://schemas.openxmlformats.org/officeDocument/2006/relationships/tags" Target="../tags/tag177.xml"/><Relationship Id="rId1" Type="http://schemas.openxmlformats.org/officeDocument/2006/relationships/tags" Target="../tags/tag176.xml"/><Relationship Id="rId4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181.xml"/><Relationship Id="rId2" Type="http://schemas.openxmlformats.org/officeDocument/2006/relationships/tags" Target="../tags/tag180.xml"/><Relationship Id="rId1" Type="http://schemas.openxmlformats.org/officeDocument/2006/relationships/tags" Target="../tags/tag179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13" Type="http://schemas.openxmlformats.org/officeDocument/2006/relationships/tags" Target="../tags/tag25.xml"/><Relationship Id="rId18" Type="http://schemas.openxmlformats.org/officeDocument/2006/relationships/tags" Target="../tags/tag30.xml"/><Relationship Id="rId3" Type="http://schemas.openxmlformats.org/officeDocument/2006/relationships/tags" Target="../tags/tag15.xml"/><Relationship Id="rId21" Type="http://schemas.openxmlformats.org/officeDocument/2006/relationships/tags" Target="../tags/tag33.xml"/><Relationship Id="rId7" Type="http://schemas.openxmlformats.org/officeDocument/2006/relationships/tags" Target="../tags/tag19.xml"/><Relationship Id="rId12" Type="http://schemas.openxmlformats.org/officeDocument/2006/relationships/tags" Target="../tags/tag24.xml"/><Relationship Id="rId17" Type="http://schemas.openxmlformats.org/officeDocument/2006/relationships/tags" Target="../tags/tag29.xml"/><Relationship Id="rId2" Type="http://schemas.openxmlformats.org/officeDocument/2006/relationships/tags" Target="../tags/tag14.xml"/><Relationship Id="rId16" Type="http://schemas.openxmlformats.org/officeDocument/2006/relationships/tags" Target="../tags/tag28.xml"/><Relationship Id="rId20" Type="http://schemas.openxmlformats.org/officeDocument/2006/relationships/tags" Target="../tags/tag32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11" Type="http://schemas.openxmlformats.org/officeDocument/2006/relationships/tags" Target="../tags/tag23.xml"/><Relationship Id="rId24" Type="http://schemas.openxmlformats.org/officeDocument/2006/relationships/image" Target="../media/image2.jpg"/><Relationship Id="rId5" Type="http://schemas.openxmlformats.org/officeDocument/2006/relationships/tags" Target="../tags/tag17.xml"/><Relationship Id="rId15" Type="http://schemas.openxmlformats.org/officeDocument/2006/relationships/tags" Target="../tags/tag27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22.xml"/><Relationship Id="rId19" Type="http://schemas.openxmlformats.org/officeDocument/2006/relationships/tags" Target="../tags/tag31.xml"/><Relationship Id="rId4" Type="http://schemas.openxmlformats.org/officeDocument/2006/relationships/tags" Target="../tags/tag16.xml"/><Relationship Id="rId9" Type="http://schemas.openxmlformats.org/officeDocument/2006/relationships/tags" Target="../tags/tag21.xml"/><Relationship Id="rId14" Type="http://schemas.openxmlformats.org/officeDocument/2006/relationships/tags" Target="../tags/tag26.xml"/><Relationship Id="rId22" Type="http://schemas.openxmlformats.org/officeDocument/2006/relationships/tags" Target="../tags/tag3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13" Type="http://schemas.openxmlformats.org/officeDocument/2006/relationships/tags" Target="../tags/tag47.xml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12" Type="http://schemas.openxmlformats.org/officeDocument/2006/relationships/tags" Target="../tags/tag46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11" Type="http://schemas.openxmlformats.org/officeDocument/2006/relationships/tags" Target="../tags/tag45.xml"/><Relationship Id="rId5" Type="http://schemas.openxmlformats.org/officeDocument/2006/relationships/tags" Target="../tags/tag39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44.xml"/><Relationship Id="rId4" Type="http://schemas.openxmlformats.org/officeDocument/2006/relationships/tags" Target="../tags/tag38.xml"/><Relationship Id="rId9" Type="http://schemas.openxmlformats.org/officeDocument/2006/relationships/tags" Target="../tags/tag43.xml"/><Relationship Id="rId14" Type="http://schemas.openxmlformats.org/officeDocument/2006/relationships/tags" Target="../tags/tag4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65.xml"/><Relationship Id="rId13" Type="http://schemas.openxmlformats.org/officeDocument/2006/relationships/tags" Target="../tags/tag70.xml"/><Relationship Id="rId3" Type="http://schemas.openxmlformats.org/officeDocument/2006/relationships/tags" Target="../tags/tag60.xml"/><Relationship Id="rId7" Type="http://schemas.openxmlformats.org/officeDocument/2006/relationships/tags" Target="../tags/tag64.xml"/><Relationship Id="rId12" Type="http://schemas.openxmlformats.org/officeDocument/2006/relationships/tags" Target="../tags/tag69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59.xml"/><Relationship Id="rId16" Type="http://schemas.openxmlformats.org/officeDocument/2006/relationships/tags" Target="../tags/tag73.xml"/><Relationship Id="rId1" Type="http://schemas.openxmlformats.org/officeDocument/2006/relationships/tags" Target="../tags/tag58.xml"/><Relationship Id="rId6" Type="http://schemas.openxmlformats.org/officeDocument/2006/relationships/tags" Target="../tags/tag63.xml"/><Relationship Id="rId11" Type="http://schemas.openxmlformats.org/officeDocument/2006/relationships/tags" Target="../tags/tag68.xml"/><Relationship Id="rId5" Type="http://schemas.openxmlformats.org/officeDocument/2006/relationships/tags" Target="../tags/tag62.xml"/><Relationship Id="rId15" Type="http://schemas.openxmlformats.org/officeDocument/2006/relationships/tags" Target="../tags/tag72.xml"/><Relationship Id="rId10" Type="http://schemas.openxmlformats.org/officeDocument/2006/relationships/tags" Target="../tags/tag67.xml"/><Relationship Id="rId4" Type="http://schemas.openxmlformats.org/officeDocument/2006/relationships/tags" Target="../tags/tag61.xml"/><Relationship Id="rId9" Type="http://schemas.openxmlformats.org/officeDocument/2006/relationships/tags" Target="../tags/tag66.xml"/><Relationship Id="rId14" Type="http://schemas.openxmlformats.org/officeDocument/2006/relationships/tags" Target="../tags/tag7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828800" y="2667000"/>
            <a:ext cx="4800600" cy="9334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Functions and abstraction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Winter 2016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2" descr="File:Kandinsky white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0"/>
            <a:ext cx="1981200" cy="2407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52400" y="43229"/>
            <a:ext cx="2743200" cy="263769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Expression with nested function invocations:</a:t>
            </a:r>
            <a:br>
              <a:rPr lang="en-US" sz="3600" dirty="0" smtClean="0"/>
            </a:br>
            <a:r>
              <a:rPr lang="en-US" sz="3600" dirty="0" smtClean="0"/>
              <a:t>Only one executes at a time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– 32) / 9.0 * 5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(cent):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cent / 5.0 * 9 + 32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20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(20))	</a:t>
            </a:r>
            <a:r>
              <a:rPr lang="en-US" sz="1600" b="1" dirty="0" smtClean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return cent / 5.0 * 9 + 32	</a:t>
            </a:r>
            <a:r>
              <a:rPr lang="en-US" sz="1600" b="1" dirty="0" smtClean="0">
                <a:cs typeface="Courier New" pitchFamily="49" charset="0"/>
              </a:rPr>
              <a:t>cent: 20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 return 20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/ 5.0 * 9 +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32	</a:t>
            </a:r>
            <a:r>
              <a:rPr lang="en-US" sz="1600" b="1" dirty="0" smtClean="0">
                <a:cs typeface="Courier New" pitchFamily="49" charset="0"/>
              </a:rPr>
              <a:t>cent: 20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  return 68			</a:t>
            </a:r>
            <a:r>
              <a:rPr lang="en-US" sz="1600" b="1" dirty="0" smtClean="0">
                <a:cs typeface="Courier New" pitchFamily="49" charset="0"/>
              </a:rPr>
              <a:t>cent: 20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(68)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return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– 32) / 9.0 * 5			</a:t>
            </a:r>
            <a:r>
              <a:rPr lang="en-US" sz="1600" b="1" dirty="0" err="1" smtClean="0">
                <a:cs typeface="Courier New" pitchFamily="49" charset="0"/>
              </a:rPr>
              <a:t>fahr</a:t>
            </a:r>
            <a:r>
              <a:rPr lang="en-US" sz="1600" b="1" dirty="0" smtClean="0">
                <a:cs typeface="Courier New" pitchFamily="49" charset="0"/>
              </a:rPr>
              <a:t>: 68</a:t>
            </a:r>
            <a:endParaRPr lang="en-US" sz="1600" b="1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(68 –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32) / 9.0 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err="1" smtClean="0">
                <a:cs typeface="Courier New" pitchFamily="49" charset="0"/>
              </a:rPr>
              <a:t>fahr</a:t>
            </a:r>
            <a:r>
              <a:rPr lang="en-US" sz="1600" b="1" dirty="0" smtClean="0">
                <a:cs typeface="Courier New" pitchFamily="49" charset="0"/>
              </a:rPr>
              <a:t>: 68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20	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err="1" smtClean="0">
                <a:cs typeface="Courier New" pitchFamily="49" charset="0"/>
              </a:rPr>
              <a:t>fahr</a:t>
            </a:r>
            <a:r>
              <a:rPr lang="en-US" sz="1600" b="1" dirty="0">
                <a:cs typeface="Courier New" pitchFamily="49" charset="0"/>
              </a:rPr>
              <a:t>: </a:t>
            </a:r>
            <a:r>
              <a:rPr lang="en-US" sz="1600" b="1" dirty="0" smtClean="0">
                <a:cs typeface="Courier New" pitchFamily="49" charset="0"/>
              </a:rPr>
              <a:t>68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20	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6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/>
              <a:t>Expression with nested function invocations:</a:t>
            </a:r>
            <a:br>
              <a:rPr lang="en-US" sz="3600" dirty="0"/>
            </a:br>
            <a:r>
              <a:rPr lang="en-US" sz="3600" dirty="0"/>
              <a:t>Only one executes at a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square(x):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x * x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20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square(square(3))	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return x * x				</a:t>
            </a:r>
            <a:r>
              <a:rPr lang="en-US" sz="1600" b="1" dirty="0" smtClean="0">
                <a:cs typeface="Courier New" pitchFamily="49" charset="0"/>
              </a:rPr>
              <a:t>x: 3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return 3 * x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3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3 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3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return 9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3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square(9)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x 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9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9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9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9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 9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9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81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9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81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6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 that invokes another function:</a:t>
            </a:r>
            <a:br>
              <a:rPr lang="en-US" dirty="0" smtClean="0"/>
            </a:br>
            <a:r>
              <a:rPr lang="en-US" dirty="0" smtClean="0"/>
              <a:t>Both function invocations are active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9906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square(z):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return z*z</a:t>
            </a: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hypotenuse(x, y):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16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hypotenuse(3, 4)				</a:t>
            </a:r>
            <a:r>
              <a:rPr lang="en-US" sz="1200" b="1" dirty="0" smtClean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(square(3) + square(y))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    return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z*z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z: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    return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3*3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z: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    return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9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z: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square(y))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square(4))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 return z*z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z: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 return 4*4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z: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 return 16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z: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+ 16)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(25)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(none)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13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Shadowing of formal variable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9906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square(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return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hypotenuse(x, y):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16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hypotenuse(3, 4)				</a:t>
            </a:r>
            <a:r>
              <a:rPr lang="en-US" sz="1200" b="1" dirty="0" smtClean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(square(3) + square(y))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    return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x*x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    return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3*3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    return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9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square(y))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square(4))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 return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x*x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>
                <a:cs typeface="Courier New" pitchFamily="49" charset="0"/>
              </a:rPr>
              <a:t>x</a:t>
            </a:r>
            <a:r>
              <a:rPr lang="es-ES" sz="1200" b="1" dirty="0" smtClean="0">
                <a:cs typeface="Courier New" pitchFamily="49" charset="0"/>
              </a:rPr>
              <a:t>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 return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4*4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x: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 return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16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s-ES" sz="1200" b="1" dirty="0" smtClean="0">
                <a:cs typeface="Courier New" pitchFamily="49" charset="0"/>
              </a:rPr>
              <a:t>x: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+ 16)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(25)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(none)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>
            <p:custDataLst>
              <p:tags r:id="rId3"/>
            </p:custDataLst>
          </p:nvPr>
        </p:nvSpPr>
        <p:spPr>
          <a:xfrm>
            <a:off x="2971800" y="990600"/>
            <a:ext cx="1752600" cy="612648"/>
          </a:xfrm>
          <a:prstGeom prst="wedgeRectCallout">
            <a:avLst>
              <a:gd name="adj1" fmla="val -76267"/>
              <a:gd name="adj2" fmla="val 611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Same formal parameter name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2971800" y="987879"/>
            <a:ext cx="3886200" cy="612648"/>
          </a:xfrm>
          <a:prstGeom prst="wedgeRectCallout">
            <a:avLst>
              <a:gd name="adj1" fmla="val -74860"/>
              <a:gd name="adj2" fmla="val -2098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Same formal parameter name,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but two completely different variables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7315200" y="2743200"/>
            <a:ext cx="1676400" cy="612648"/>
          </a:xfrm>
          <a:prstGeom prst="wedgeRectCallout">
            <a:avLst>
              <a:gd name="adj1" fmla="val -118490"/>
              <a:gd name="adj2" fmla="val 6116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Formal parameter is a </a:t>
            </a:r>
            <a:r>
              <a:rPr lang="en-US" sz="1600" i="1" dirty="0" smtClean="0">
                <a:solidFill>
                  <a:schemeClr val="tx1"/>
                </a:solidFill>
              </a:rPr>
              <a:t>new</a:t>
            </a:r>
            <a:r>
              <a:rPr lang="en-US" sz="1600" dirty="0" smtClean="0">
                <a:solidFill>
                  <a:schemeClr val="tx1"/>
                </a:solidFill>
              </a:rPr>
              <a:t> variable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3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Shadowing of formal variable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9906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square(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return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hypotenuse(x, y):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16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hypotenuse(3, 4)				</a:t>
            </a:r>
            <a:r>
              <a:rPr lang="en-US" sz="1200" b="1" dirty="0" smtClean="0">
                <a:cs typeface="Courier New" pitchFamily="49" charset="0"/>
              </a:rPr>
              <a:t>(none)	hypotenuse()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(square(3) + square(y))	</a:t>
            </a:r>
            <a:r>
              <a:rPr lang="en-US" sz="1200" b="1" dirty="0" smtClean="0">
                <a:cs typeface="Courier New" pitchFamily="49" charset="0"/>
              </a:rPr>
              <a:t>square()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    return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x*x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    return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3*3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return 9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square(y))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square(4))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square()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 return x*x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>
                <a:cs typeface="Courier New" pitchFamily="49" charset="0"/>
              </a:rPr>
              <a:t>x</a:t>
            </a:r>
            <a:r>
              <a:rPr lang="es-ES" sz="1200" b="1" dirty="0" smtClean="0">
                <a:cs typeface="Courier New" pitchFamily="49" charset="0"/>
              </a:rPr>
              <a:t>: 4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 return 4*4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x: 4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 return 16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x: 4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+ 16)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(25)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(none)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6858000" y="2743200"/>
            <a:ext cx="762000" cy="3886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5943600" y="3352800"/>
            <a:ext cx="4572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5943600" y="4838700"/>
            <a:ext cx="4572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6172200" y="914400"/>
            <a:ext cx="21336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Same diagram, with </a:t>
            </a:r>
            <a:r>
              <a:rPr lang="en-US" i="1" dirty="0" smtClean="0"/>
              <a:t>variable scopes </a:t>
            </a:r>
            <a:r>
              <a:rPr lang="en-US" dirty="0" smtClean="0"/>
              <a:t>or </a:t>
            </a:r>
            <a:r>
              <a:rPr lang="en-US" i="1" dirty="0" smtClean="0"/>
              <a:t>environment frames </a:t>
            </a:r>
            <a:r>
              <a:rPr lang="en-US" dirty="0" smtClean="0"/>
              <a:t>shown explicitly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1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In a function body, assignment creates a temporary variable (like the formal parameter)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19200"/>
            <a:ext cx="86868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stored = 0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store_it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stored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return stored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store_it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(22)	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rint y                 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stored </a:t>
            </a:r>
            <a:endParaRPr lang="en-US" sz="2000" b="1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cs typeface="Courier New" pitchFamily="49" charset="0"/>
              </a:rPr>
              <a:t>Show evaluation of the starred expressions: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endParaRPr lang="en-US" sz="2000" b="1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store_it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(22)				</a:t>
            </a:r>
            <a:r>
              <a:rPr lang="en-US" sz="1600" b="1" dirty="0" err="1" smtClean="0">
                <a:cs typeface="Courier New" pitchFamily="49" charset="0"/>
              </a:rPr>
              <a:t>store_it</a:t>
            </a:r>
            <a:r>
              <a:rPr lang="en-US" sz="1600" b="1" dirty="0" smtClean="0">
                <a:cs typeface="Courier New" pitchFamily="49" charset="0"/>
              </a:rPr>
              <a:t>()	</a:t>
            </a:r>
            <a:r>
              <a:rPr lang="en-US" sz="1600" b="1" dirty="0">
                <a:cs typeface="Courier New" pitchFamily="49" charset="0"/>
              </a:rPr>
              <a:t> </a:t>
            </a:r>
            <a:r>
              <a:rPr lang="en-US" sz="1600" b="1" dirty="0" smtClean="0">
                <a:cs typeface="Courier New" pitchFamily="49" charset="0"/>
              </a:rPr>
              <a:t>                 stored: 0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stored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 smtClean="0">
                <a:cs typeface="Courier New" pitchFamily="49" charset="0"/>
              </a:rPr>
              <a:t>arg</a:t>
            </a:r>
            <a:r>
              <a:rPr lang="en-US" sz="1600" b="1" dirty="0" smtClean="0">
                <a:cs typeface="Courier New" pitchFamily="49" charset="0"/>
              </a:rPr>
              <a:t>: 22	                  stored</a:t>
            </a:r>
            <a:r>
              <a:rPr lang="en-US" sz="1600" b="1" dirty="0">
                <a:cs typeface="Courier New" pitchFamily="49" charset="0"/>
              </a:rPr>
              <a:t>: </a:t>
            </a:r>
            <a:r>
              <a:rPr lang="en-US" sz="1600" b="1" dirty="0" smtClean="0">
                <a:cs typeface="Courier New" pitchFamily="49" charset="0"/>
              </a:rPr>
              <a:t>0</a:t>
            </a:r>
            <a:endParaRPr lang="en-US" sz="1600" b="1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stored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22	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err="1" smtClean="0">
                <a:cs typeface="Courier New" pitchFamily="49" charset="0"/>
              </a:rPr>
              <a:t>arg</a:t>
            </a:r>
            <a:r>
              <a:rPr lang="en-US" sz="1600" b="1" dirty="0" smtClean="0">
                <a:cs typeface="Courier New" pitchFamily="49" charset="0"/>
              </a:rPr>
              <a:t>: 22	                  stored</a:t>
            </a:r>
            <a:r>
              <a:rPr lang="en-US" sz="1600" b="1" dirty="0">
                <a:cs typeface="Courier New" pitchFamily="49" charset="0"/>
              </a:rPr>
              <a:t>: </a:t>
            </a:r>
            <a:r>
              <a:rPr lang="en-US" sz="1600" b="1" dirty="0" smtClean="0">
                <a:cs typeface="Courier New" pitchFamily="49" charset="0"/>
              </a:rPr>
              <a:t>0</a:t>
            </a:r>
            <a:endParaRPr lang="en-US" sz="1600" b="1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stored		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cs typeface="Courier New" pitchFamily="49" charset="0"/>
              </a:rPr>
              <a:t>arg</a:t>
            </a:r>
            <a:r>
              <a:rPr lang="en-US" sz="1600" b="1" dirty="0" smtClean="0">
                <a:cs typeface="Courier New" pitchFamily="49" charset="0"/>
              </a:rPr>
              <a:t>: 22   stored: 22    stored</a:t>
            </a:r>
            <a:r>
              <a:rPr lang="en-US" sz="1600" b="1" dirty="0">
                <a:cs typeface="Courier New" pitchFamily="49" charset="0"/>
              </a:rPr>
              <a:t>: </a:t>
            </a:r>
            <a:r>
              <a:rPr lang="en-US" sz="1600" b="1" dirty="0" smtClean="0">
                <a:cs typeface="Courier New" pitchFamily="49" charset="0"/>
              </a:rPr>
              <a:t>0</a:t>
            </a:r>
            <a:endParaRPr lang="en-US" sz="1600" b="1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return 22		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err="1" smtClean="0">
                <a:cs typeface="Courier New" pitchFamily="49" charset="0"/>
              </a:rPr>
              <a:t>arg</a:t>
            </a:r>
            <a:r>
              <a:rPr lang="en-US" sz="1600" b="1" dirty="0" smtClean="0">
                <a:cs typeface="Courier New" pitchFamily="49" charset="0"/>
              </a:rPr>
              <a:t>: 22   stored: 22    stored</a:t>
            </a:r>
            <a:r>
              <a:rPr lang="en-US" sz="1600" b="1" dirty="0">
                <a:cs typeface="Courier New" pitchFamily="49" charset="0"/>
              </a:rPr>
              <a:t>: </a:t>
            </a:r>
            <a:r>
              <a:rPr lang="en-US" sz="1600" b="1" dirty="0" smtClean="0">
                <a:cs typeface="Courier New" pitchFamily="49" charset="0"/>
              </a:rPr>
              <a:t>0  y: 22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22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>
                <a:cs typeface="Courier New" pitchFamily="49" charset="0"/>
              </a:rPr>
              <a:t>	</a:t>
            </a:r>
            <a:r>
              <a:rPr lang="en-US" sz="1600" b="1" dirty="0" smtClean="0">
                <a:cs typeface="Courier New" pitchFamily="49" charset="0"/>
              </a:rPr>
              <a:t>		                  stored</a:t>
            </a:r>
            <a:r>
              <a:rPr lang="en-US" sz="1600" b="1" dirty="0">
                <a:cs typeface="Courier New" pitchFamily="49" charset="0"/>
              </a:rPr>
              <a:t>: </a:t>
            </a:r>
            <a:r>
              <a:rPr lang="en-US" sz="1600" b="1" dirty="0" smtClean="0">
                <a:cs typeface="Courier New" pitchFamily="49" charset="0"/>
              </a:rPr>
              <a:t>0  y: 22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stored					</a:t>
            </a:r>
            <a:r>
              <a:rPr lang="en-US" sz="2000" b="1" dirty="0" smtClean="0">
                <a:cs typeface="Courier New" pitchFamily="49" charset="0"/>
              </a:rPr>
              <a:t>    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cs typeface="Courier New" pitchFamily="49" charset="0"/>
              </a:rPr>
              <a:t>stored: 0  y: 22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 0</a:t>
            </a:r>
            <a:r>
              <a:rPr lang="en-US" sz="2000" b="1" dirty="0">
                <a:cs typeface="Courier New" pitchFamily="49" charset="0"/>
              </a:rPr>
              <a:t>		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5943600" y="4572000"/>
            <a:ext cx="1676400" cy="1257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7696200" y="4267200"/>
            <a:ext cx="1371600" cy="228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7745332" y="3531062"/>
            <a:ext cx="9685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cs typeface="Courier New" pitchFamily="49" charset="0"/>
              </a:rPr>
              <a:t>Global or</a:t>
            </a:r>
            <a:br>
              <a:rPr lang="en-US" sz="1600" b="1" dirty="0" smtClean="0">
                <a:cs typeface="Courier New" pitchFamily="49" charset="0"/>
              </a:rPr>
            </a:br>
            <a:r>
              <a:rPr lang="en-US" sz="1600" b="1" dirty="0" smtClean="0">
                <a:cs typeface="Courier New" pitchFamily="49" charset="0"/>
              </a:rPr>
              <a:t>top level</a:t>
            </a:r>
            <a:endParaRPr lang="en-US" sz="1600" dirty="0"/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6735536" y="3232666"/>
            <a:ext cx="1124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cs typeface="Courier New" pitchFamily="49" charset="0"/>
              </a:rPr>
              <a:t>Variables:</a:t>
            </a:r>
            <a:endParaRPr lang="en-US" dirty="0"/>
          </a:p>
        </p:txBody>
      </p:sp>
      <p:sp>
        <p:nvSpPr>
          <p:cNvPr id="8" name="5-Point Star 7"/>
          <p:cNvSpPr>
            <a:spLocks noChangeAspect="1"/>
          </p:cNvSpPr>
          <p:nvPr>
            <p:custDataLst>
              <p:tags r:id="rId7"/>
            </p:custDataLst>
          </p:nvPr>
        </p:nvSpPr>
        <p:spPr>
          <a:xfrm>
            <a:off x="152400" y="2819400"/>
            <a:ext cx="120134" cy="12013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152400" y="3543039"/>
            <a:ext cx="120134" cy="12013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55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look up a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Idea: find the nearest variable of the given name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</a:t>
            </a:r>
            <a:r>
              <a:rPr lang="en-US" dirty="0" smtClean="0"/>
              <a:t>heck whether the variable </a:t>
            </a:r>
            <a:r>
              <a:rPr lang="en-US" dirty="0"/>
              <a:t>is defined in the </a:t>
            </a:r>
            <a:r>
              <a:rPr lang="en-US" dirty="0">
                <a:solidFill>
                  <a:srgbClr val="0000FF"/>
                </a:solidFill>
              </a:rPr>
              <a:t>local </a:t>
            </a:r>
            <a:r>
              <a:rPr lang="en-US" dirty="0" smtClean="0">
                <a:solidFill>
                  <a:srgbClr val="0000FF"/>
                </a:solidFill>
              </a:rPr>
              <a:t>scope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… check any intermediate scopes (</a:t>
            </a:r>
            <a:r>
              <a:rPr lang="en-US" b="1" dirty="0" smtClean="0"/>
              <a:t>none</a:t>
            </a:r>
            <a:r>
              <a:rPr lang="en-US" dirty="0" smtClean="0"/>
              <a:t> in CSE 160!) …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Check whether the </a:t>
            </a:r>
            <a:r>
              <a:rPr lang="en-US" dirty="0"/>
              <a:t>variable is defined in the </a:t>
            </a:r>
            <a:r>
              <a:rPr lang="en-US" dirty="0">
                <a:solidFill>
                  <a:srgbClr val="0000FF"/>
                </a:solidFill>
              </a:rPr>
              <a:t>global scope</a:t>
            </a:r>
          </a:p>
          <a:p>
            <a:pPr marL="0" indent="0">
              <a:buNone/>
            </a:pPr>
            <a:r>
              <a:rPr lang="en-US" dirty="0" smtClean="0"/>
              <a:t>If a local and a global variable have the </a:t>
            </a:r>
            <a:r>
              <a:rPr lang="en-US" dirty="0" smtClean="0">
                <a:solidFill>
                  <a:srgbClr val="FF0000"/>
                </a:solidFill>
              </a:rPr>
              <a:t>same name</a:t>
            </a:r>
            <a:r>
              <a:rPr lang="en-US" dirty="0" smtClean="0"/>
              <a:t>, the global variable is inaccessible (“</a:t>
            </a:r>
            <a:r>
              <a:rPr lang="en-US" dirty="0" smtClean="0">
                <a:solidFill>
                  <a:srgbClr val="FF0000"/>
                </a:solidFill>
              </a:rPr>
              <a:t>shadowed</a:t>
            </a:r>
            <a:r>
              <a:rPr lang="en-US" dirty="0" smtClean="0"/>
              <a:t>”)</a:t>
            </a:r>
          </a:p>
          <a:p>
            <a:pPr marL="400050" lvl="1" indent="0">
              <a:buNone/>
            </a:pPr>
            <a:r>
              <a:rPr lang="en-US" dirty="0" smtClean="0"/>
              <a:t>This is confusing; try to avoid such shadowing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22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100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lookup():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42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 x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lookup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5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200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4800600" y="3840301"/>
            <a:ext cx="341632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lookup():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x = 42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 x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x = 22</a:t>
            </a: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100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lookup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x = 5</a:t>
            </a: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200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lookup()</a:t>
            </a:r>
          </a:p>
          <a:p>
            <a:endParaRPr lang="en-US" sz="2000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7127421" y="4963685"/>
            <a:ext cx="19812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What happens if we define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dirty="0" smtClean="0"/>
              <a:t> </a:t>
            </a:r>
            <a:r>
              <a:rPr lang="en-US" i="1" dirty="0" smtClean="0"/>
              <a:t>after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20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Local variables exist only while the function is executing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(cent):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cent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/ 5.0 * 9 + 32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result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(15)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result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6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Use only the local and the global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myvar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outer():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myvar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1000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inner()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inner():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myvar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outer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2600" dirty="0" smtClean="0"/>
              <a:t>Aside: The Evaluation Rules have </a:t>
            </a:r>
            <a:r>
              <a:rPr lang="en-US" sz="2600" dirty="0" smtClean="0"/>
              <a:t>a more precise rule,</a:t>
            </a:r>
            <a:br>
              <a:rPr lang="en-US" sz="2600" dirty="0" smtClean="0"/>
            </a:br>
            <a:r>
              <a:rPr lang="en-US" sz="2600" dirty="0" smtClean="0"/>
              <a:t>which applies when you define a function inside another </a:t>
            </a:r>
            <a:r>
              <a:rPr lang="en-US" sz="2600" dirty="0" smtClean="0"/>
              <a:t>function (which we will not be doing in this class).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49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Abstraction </a:t>
            </a:r>
            <a:r>
              <a:rPr lang="en-US" dirty="0"/>
              <a:t>= ignore some details</a:t>
            </a:r>
          </a:p>
          <a:p>
            <a:r>
              <a:rPr lang="en-US" dirty="0"/>
              <a:t>Generalization = become usable in more contexts</a:t>
            </a:r>
          </a:p>
          <a:p>
            <a:r>
              <a:rPr lang="en-US" dirty="0"/>
              <a:t>Abstraction over </a:t>
            </a:r>
            <a:r>
              <a:rPr lang="en-US" dirty="0">
                <a:solidFill>
                  <a:srgbClr val="FF0000"/>
                </a:solidFill>
              </a:rPr>
              <a:t>computations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functional abstraction, </a:t>
            </a:r>
            <a:r>
              <a:rPr lang="en-US" dirty="0" smtClean="0"/>
              <a:t>a.k.a. </a:t>
            </a:r>
            <a:r>
              <a:rPr lang="en-US" dirty="0"/>
              <a:t>procedural abstraction</a:t>
            </a:r>
          </a:p>
          <a:p>
            <a:r>
              <a:rPr lang="en-US" dirty="0" smtClean="0"/>
              <a:t>As long as you know what the function </a:t>
            </a:r>
            <a:r>
              <a:rPr lang="en-US" dirty="0" smtClean="0">
                <a:solidFill>
                  <a:srgbClr val="FF0000"/>
                </a:solidFill>
              </a:rPr>
              <a:t>means</a:t>
            </a:r>
            <a:r>
              <a:rPr lang="en-US" dirty="0" smtClean="0"/>
              <a:t>, you don’t care </a:t>
            </a:r>
            <a:r>
              <a:rPr lang="en-US" dirty="0" smtClean="0">
                <a:solidFill>
                  <a:srgbClr val="FF0000"/>
                </a:solidFill>
              </a:rPr>
              <a:t>how</a:t>
            </a:r>
            <a:r>
              <a:rPr lang="en-US" dirty="0" smtClean="0"/>
              <a:t> it computes that value</a:t>
            </a:r>
          </a:p>
          <a:p>
            <a:pPr lvl="1"/>
            <a:r>
              <a:rPr lang="en-US" dirty="0" smtClean="0"/>
              <a:t>You don’t care about the </a:t>
            </a:r>
            <a:r>
              <a:rPr lang="en-US" i="1" dirty="0" smtClean="0"/>
              <a:t>implementation</a:t>
            </a:r>
            <a:r>
              <a:rPr lang="en-US" dirty="0" smtClean="0"/>
              <a:t> (the function body)</a:t>
            </a:r>
          </a:p>
        </p:txBody>
      </p:sp>
      <p:pic>
        <p:nvPicPr>
          <p:cNvPr id="4" name="Picture 2" descr="File:Kandinsky white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"/>
            <a:ext cx="1600200" cy="1944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7772400" cy="1143000"/>
          </a:xfrm>
        </p:spPr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 math, you </a:t>
            </a:r>
            <a:r>
              <a:rPr lang="en-US" dirty="0">
                <a:solidFill>
                  <a:srgbClr val="FF0000"/>
                </a:solidFill>
              </a:rPr>
              <a:t>use</a:t>
            </a:r>
            <a:r>
              <a:rPr lang="en-US" dirty="0"/>
              <a:t> functions:  sine, cosine, …</a:t>
            </a:r>
          </a:p>
          <a:p>
            <a:r>
              <a:rPr lang="en-US" dirty="0"/>
              <a:t>In math, you </a:t>
            </a:r>
            <a:r>
              <a:rPr lang="en-US" dirty="0">
                <a:solidFill>
                  <a:srgbClr val="FF0000"/>
                </a:solidFill>
              </a:rPr>
              <a:t>define</a:t>
            </a:r>
            <a:r>
              <a:rPr lang="en-US" dirty="0"/>
              <a:t> functions:  f(x) = x</a:t>
            </a:r>
            <a:r>
              <a:rPr lang="en-US" baseline="30000" dirty="0"/>
              <a:t>2</a:t>
            </a:r>
            <a:r>
              <a:rPr lang="en-US" dirty="0"/>
              <a:t> + 2x + 1</a:t>
            </a:r>
          </a:p>
          <a:p>
            <a:endParaRPr lang="en-US" dirty="0" smtClean="0"/>
          </a:p>
          <a:p>
            <a:r>
              <a:rPr lang="en-US" dirty="0" smtClean="0"/>
              <a:t>A function packages up and names a computation</a:t>
            </a:r>
          </a:p>
          <a:p>
            <a:r>
              <a:rPr lang="en-US" dirty="0" smtClean="0"/>
              <a:t>Enables re-use of the computation (generalization)</a:t>
            </a:r>
          </a:p>
          <a:p>
            <a:r>
              <a:rPr lang="en-US" b="1" dirty="0" smtClean="0"/>
              <a:t>D</a:t>
            </a:r>
            <a:r>
              <a:rPr lang="en-US" dirty="0" smtClean="0"/>
              <a:t>on’t </a:t>
            </a:r>
            <a:r>
              <a:rPr lang="en-US" b="1" dirty="0" smtClean="0"/>
              <a:t>R</a:t>
            </a:r>
            <a:r>
              <a:rPr lang="en-US" dirty="0" smtClean="0"/>
              <a:t>epeat </a:t>
            </a:r>
            <a:r>
              <a:rPr lang="en-US" b="1" dirty="0" smtClean="0"/>
              <a:t>Y</a:t>
            </a:r>
            <a:r>
              <a:rPr lang="en-US" dirty="0" smtClean="0"/>
              <a:t>ourself (DRY principle)</a:t>
            </a:r>
          </a:p>
          <a:p>
            <a:r>
              <a:rPr lang="en-US" dirty="0"/>
              <a:t>Shorter, easier to understand, less </a:t>
            </a:r>
            <a:r>
              <a:rPr lang="en-US" dirty="0" smtClean="0"/>
              <a:t>error-prone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Python lets you </a:t>
            </a:r>
            <a:r>
              <a:rPr lang="en-US" dirty="0" smtClean="0">
                <a:solidFill>
                  <a:srgbClr val="FF0000"/>
                </a:solidFill>
              </a:rPr>
              <a:t>use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define</a:t>
            </a:r>
            <a:r>
              <a:rPr lang="en-US" dirty="0" smtClean="0"/>
              <a:t> functions</a:t>
            </a:r>
          </a:p>
          <a:p>
            <a:r>
              <a:rPr lang="en-US" dirty="0" smtClean="0"/>
              <a:t>We have already seen some Python functions: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2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Defining absolute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-1 *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1 *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-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-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result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(x*x)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2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Defining round</a:t>
            </a:r>
            <a:br>
              <a:rPr lang="en-US" dirty="0" smtClean="0"/>
            </a:br>
            <a:r>
              <a:rPr lang="en-US" dirty="0" smtClean="0"/>
              <a:t>(for positive numbers)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round(x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(x+0.5)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round(x):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fraction = x -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fraction &gt;= .5: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(x) + 1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2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ular Callout 7"/>
          <p:cNvSpPr/>
          <p:nvPr>
            <p:custDataLst>
              <p:tags r:id="rId1"/>
            </p:custDataLst>
          </p:nvPr>
        </p:nvSpPr>
        <p:spPr>
          <a:xfrm>
            <a:off x="3581400" y="4572000"/>
            <a:ext cx="2133600" cy="573024"/>
          </a:xfrm>
          <a:prstGeom prst="wedgeRectCallout">
            <a:avLst>
              <a:gd name="adj1" fmla="val -124268"/>
              <a:gd name="adj2" fmla="val 14456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For </a:t>
            </a:r>
            <a:r>
              <a:rPr lang="en-US" dirty="0" smtClean="0">
                <a:solidFill>
                  <a:srgbClr val="FF0000"/>
                </a:solidFill>
              </a:rPr>
              <a:t>programmers</a:t>
            </a:r>
            <a:r>
              <a:rPr lang="en-US" dirty="0" smtClean="0">
                <a:solidFill>
                  <a:schemeClr val="tx1"/>
                </a:solidFill>
              </a:rPr>
              <a:t>:  arbitrary text after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#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Two types of documentation</a:t>
            </a:r>
            <a:endParaRPr lang="en-US" dirty="0"/>
          </a:p>
        </p:txBody>
      </p:sp>
      <p:sp>
        <p:nvSpPr>
          <p:cNvPr id="7" name="Rectangular Callout 6"/>
          <p:cNvSpPr/>
          <p:nvPr>
            <p:custDataLst>
              <p:tags r:id="rId3"/>
            </p:custDataLst>
          </p:nvPr>
        </p:nvSpPr>
        <p:spPr>
          <a:xfrm>
            <a:off x="152400" y="4343400"/>
            <a:ext cx="3048000" cy="536448"/>
          </a:xfrm>
          <a:prstGeom prst="wedgeRectCallout">
            <a:avLst>
              <a:gd name="adj1" fmla="val 7145"/>
              <a:gd name="adj2" fmla="val 14788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For </a:t>
            </a:r>
            <a:r>
              <a:rPr lang="en-US" dirty="0" smtClean="0">
                <a:solidFill>
                  <a:srgbClr val="FF0000"/>
                </a:solidFill>
              </a:rPr>
              <a:t>users</a:t>
            </a:r>
            <a:r>
              <a:rPr lang="en-US" dirty="0" smtClean="0">
                <a:solidFill>
                  <a:schemeClr val="tx1"/>
                </a:solidFill>
              </a:rPr>
              <a:t>:  a string as the first element of the function body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Documentation for </a:t>
            </a:r>
            <a:r>
              <a:rPr lang="en-US" dirty="0" smtClean="0">
                <a:solidFill>
                  <a:srgbClr val="FF0000"/>
                </a:solidFill>
              </a:rPr>
              <a:t>users/clients/callers</a:t>
            </a:r>
          </a:p>
          <a:p>
            <a:pPr lvl="1"/>
            <a:r>
              <a:rPr lang="en-US" dirty="0" smtClean="0"/>
              <a:t>Document the </a:t>
            </a:r>
            <a:r>
              <a:rPr lang="en-US" i="1" dirty="0" smtClean="0"/>
              <a:t>purpose</a:t>
            </a:r>
            <a:r>
              <a:rPr lang="en-US" dirty="0" smtClean="0"/>
              <a:t> or </a:t>
            </a:r>
            <a:r>
              <a:rPr lang="en-US" i="1" dirty="0" smtClean="0"/>
              <a:t>meaning</a:t>
            </a:r>
            <a:r>
              <a:rPr lang="en-US" dirty="0" smtClean="0"/>
              <a:t> or </a:t>
            </a:r>
            <a:r>
              <a:rPr lang="en-US" i="1" dirty="0" smtClean="0"/>
              <a:t>abstraction</a:t>
            </a:r>
            <a:r>
              <a:rPr lang="en-US" dirty="0" smtClean="0"/>
              <a:t> that the function represents</a:t>
            </a:r>
          </a:p>
          <a:p>
            <a:pPr lvl="1"/>
            <a:r>
              <a:rPr lang="en-US" dirty="0" smtClean="0"/>
              <a:t>Tells </a:t>
            </a:r>
            <a:r>
              <a:rPr lang="en-US" dirty="0" smtClean="0">
                <a:solidFill>
                  <a:srgbClr val="FF0000"/>
                </a:solidFill>
              </a:rPr>
              <a:t>what</a:t>
            </a:r>
            <a:r>
              <a:rPr lang="en-US" dirty="0" smtClean="0"/>
              <a:t> the function does</a:t>
            </a:r>
          </a:p>
          <a:p>
            <a:pPr lvl="1"/>
            <a:r>
              <a:rPr lang="en-US" dirty="0" smtClean="0"/>
              <a:t>Should be written for </a:t>
            </a:r>
            <a:r>
              <a:rPr lang="en-US" i="1" dirty="0" smtClean="0"/>
              <a:t>every</a:t>
            </a:r>
            <a:r>
              <a:rPr lang="en-US" dirty="0" smtClean="0"/>
              <a:t> function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Documentation for </a:t>
            </a:r>
            <a:r>
              <a:rPr lang="en-US" dirty="0" smtClean="0">
                <a:solidFill>
                  <a:srgbClr val="FF0000"/>
                </a:solidFill>
              </a:rPr>
              <a:t>programmers</a:t>
            </a:r>
            <a:r>
              <a:rPr lang="en-US" dirty="0" smtClean="0"/>
              <a:t> who are reading the code</a:t>
            </a:r>
          </a:p>
          <a:p>
            <a:pPr lvl="1"/>
            <a:r>
              <a:rPr lang="en-US" dirty="0" smtClean="0"/>
              <a:t>Document the </a:t>
            </a:r>
            <a:r>
              <a:rPr lang="en-US" i="1" dirty="0" smtClean="0"/>
              <a:t>implementation</a:t>
            </a:r>
            <a:r>
              <a:rPr lang="en-US" dirty="0" smtClean="0"/>
              <a:t> – specific code choices</a:t>
            </a:r>
          </a:p>
          <a:p>
            <a:pPr lvl="1"/>
            <a:r>
              <a:rPr lang="en-US" dirty="0" smtClean="0"/>
              <a:t>Tells </a:t>
            </a:r>
            <a:r>
              <a:rPr lang="en-US" dirty="0" smtClean="0">
                <a:solidFill>
                  <a:srgbClr val="FF0000"/>
                </a:solidFill>
              </a:rPr>
              <a:t>how</a:t>
            </a:r>
            <a:r>
              <a:rPr lang="en-US" dirty="0" smtClean="0"/>
              <a:t> the function does it</a:t>
            </a:r>
          </a:p>
          <a:p>
            <a:pPr lvl="1"/>
            <a:r>
              <a:rPr lang="en-US" dirty="0" smtClean="0"/>
              <a:t>Only necessary for tricky or interesting bits of the code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square(x):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smtClean="0">
                <a:latin typeface="Courier New"/>
                <a:cs typeface="Courier New"/>
              </a:rPr>
              <a:t>"""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Returns the square of its argument.</a:t>
            </a:r>
            <a:r>
              <a:rPr lang="en-US" b="1" dirty="0" smtClean="0">
                <a:latin typeface="Courier New"/>
                <a:cs typeface="Courier New"/>
              </a:rPr>
              <a:t>"""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Uses "x*x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instead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"x**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2"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return x*x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7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Multi-line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New way to write a string – surrounded by three quotes instead of just one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"hello"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'hello'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"""hello"""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'''hello'''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Any of these works for a documentation string</a:t>
            </a:r>
          </a:p>
          <a:p>
            <a:r>
              <a:rPr lang="en-US" dirty="0" smtClean="0"/>
              <a:t>Triple-quote version:</a:t>
            </a:r>
          </a:p>
          <a:p>
            <a:pPr lvl="1"/>
            <a:r>
              <a:rPr lang="en-US" dirty="0" smtClean="0"/>
              <a:t>can include newlines (carriage returns),</a:t>
            </a:r>
            <a:br>
              <a:rPr lang="en-US" dirty="0" smtClean="0"/>
            </a:br>
            <a:r>
              <a:rPr lang="en-US" dirty="0" smtClean="0"/>
              <a:t>so the string can span multiple lines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 include quotation marks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1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Don’t write useless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Comments should give information that is not apparent from the code</a:t>
            </a:r>
          </a:p>
          <a:p>
            <a:r>
              <a:rPr lang="en-US" dirty="0" smtClean="0"/>
              <a:t>Here is a counter-productive comment that merely clutters the code, which makes the code </a:t>
            </a:r>
            <a:r>
              <a:rPr lang="en-US" i="1" dirty="0" smtClean="0"/>
              <a:t>harder</a:t>
            </a:r>
            <a:r>
              <a:rPr lang="en-US" dirty="0" smtClean="0"/>
              <a:t> to read: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# increment the value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x + 1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24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5257800" y="5029200"/>
            <a:ext cx="3505200" cy="536448"/>
          </a:xfrm>
          <a:prstGeom prst="wedgeRectCallout">
            <a:avLst>
              <a:gd name="adj1" fmla="val -42487"/>
              <a:gd name="adj2" fmla="val -13411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DO NOT write comments like this.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58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Where to write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By convention, write a comment </a:t>
            </a:r>
            <a:r>
              <a:rPr lang="en-US" i="1" dirty="0" smtClean="0"/>
              <a:t>above</a:t>
            </a:r>
            <a:r>
              <a:rPr lang="en-US" dirty="0" smtClean="0"/>
              <a:t> the code that it describes (or, more rarely, on the same line)</a:t>
            </a:r>
          </a:p>
          <a:p>
            <a:pPr lvl="1"/>
            <a:r>
              <a:rPr lang="en-US" dirty="0" smtClean="0"/>
              <a:t>First, a reader sees the English intuition or explanation, then the possibly-confusing code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The following code is adapted from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“Introduction to Algorithms”, by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Cormen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et al.,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section 14.22.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(n 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...</a:t>
            </a:r>
          </a:p>
          <a:p>
            <a:r>
              <a:rPr lang="en-US" dirty="0"/>
              <a:t>A comment may appear anywhere in your program, including at the end of a line: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y + x    # a comment about this line</a:t>
            </a:r>
          </a:p>
          <a:p>
            <a:r>
              <a:rPr lang="en-US" dirty="0" smtClean="0"/>
              <a:t>For a line that starts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/>
              <a:t>, indentation </a:t>
            </a:r>
            <a:r>
              <a:rPr lang="en-US" dirty="0" smtClean="0"/>
              <a:t>should be </a:t>
            </a:r>
            <a:r>
              <a:rPr lang="en-US" dirty="0" smtClean="0"/>
              <a:t>consistent with surrounding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34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Each variable should represent one thing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40386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atm_to_mbar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(pressure):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pressure * 1013.25</a:t>
            </a:r>
          </a:p>
          <a:p>
            <a:pPr marL="0" indent="0">
              <a:buNone/>
            </a:pPr>
            <a:endParaRPr lang="en-US" sz="1400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mbar_to_mmHg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(pressure):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pressure * 0.75006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# Confusing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pressure = 1.2 </a:t>
            </a:r>
            <a:r>
              <a:rPr lang="en-US" sz="1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# in atmospheres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pressure =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atm_to_mbar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pressure =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mbar_to_mmHg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pressure</a:t>
            </a:r>
          </a:p>
          <a:p>
            <a:pPr marL="0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# Better</a:t>
            </a:r>
          </a:p>
          <a:p>
            <a:pPr marL="0" indent="0">
              <a:buNone/>
            </a:pP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in_atm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1.2</a:t>
            </a:r>
          </a:p>
          <a:p>
            <a:pPr marL="0" indent="0">
              <a:buNone/>
            </a:pP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atm_to_mbar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in_atm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mbar_to_mmHg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in_mmHg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600200"/>
            <a:ext cx="42672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# Best</a:t>
            </a:r>
          </a:p>
          <a:p>
            <a:pPr marL="0" indent="0">
              <a:buNone/>
            </a:pPr>
            <a:r>
              <a:rPr lang="en-US" sz="14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atm_to_mmHg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(pressure):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atm_to_mbar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(pressure)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in_mmHg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mbar_to_mmHg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in_mbar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in_mmHg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atm_to_mmHg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(1.2)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endParaRPr lang="en-US" sz="1400" dirty="0"/>
          </a:p>
          <a:p>
            <a:pPr marL="0" indent="0">
              <a:buNone/>
            </a:pPr>
            <a:r>
              <a:rPr lang="en-US" sz="1800" dirty="0" smtClean="0"/>
              <a:t>Corollary:  Each variable should contain values of only one type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 Legal, but confusing: don’t do this!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 = 3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 = "hello"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 = [3, 1, 4, 1, 5]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342900" y="6324600"/>
            <a:ext cx="7545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you use a descriptive variable name, you are unlikely to make these </a:t>
            </a:r>
            <a:r>
              <a:rPr lang="en-US" dirty="0" smtClean="0"/>
              <a:t>mistakes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3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304800" y="1600200"/>
            <a:ext cx="3962400" cy="1219200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(cent):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cent / 5.0 * 9 + 32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(20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343400" y="1905000"/>
            <a:ext cx="4724400" cy="3581400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b="1" dirty="0" err="1">
                <a:solidFill>
                  <a:srgbClr val="953735"/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 / 5.0 * 9 + 32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(temp):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The temperature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(temp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[-40,0,37]: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message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message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304800" y="3276600"/>
            <a:ext cx="3124200" cy="2057399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err="1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(n):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total = 0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range(n):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total = total +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total</a:t>
            </a:r>
          </a:p>
          <a:p>
            <a:pPr marL="0" indent="0">
              <a:buFont typeface="Arial" pitchFamily="34" charset="0"/>
              <a:buNone/>
            </a:pPr>
            <a:endParaRPr lang="en-US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(4)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473927" y="6007720"/>
            <a:ext cx="1392973" cy="373101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double(7)</a:t>
            </a:r>
            <a:endParaRPr lang="en-US" sz="1800" dirty="0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5715000" y="5943600"/>
            <a:ext cx="32204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Use the Python Tutor: </a:t>
            </a:r>
            <a:r>
              <a:rPr lang="en-US" sz="2400" dirty="0">
                <a:hlinkClick r:id="rId10"/>
              </a:rPr>
              <a:t>http://pythontutor.com/</a:t>
            </a:r>
            <a:endParaRPr lang="en-US" sz="2400" dirty="0"/>
          </a:p>
        </p:txBody>
      </p:sp>
      <p:sp>
        <p:nvSpPr>
          <p:cNvPr id="10" name="Content Placeholder 2"/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2562922" y="6021427"/>
            <a:ext cx="2542478" cy="36195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abs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(-20 - 2) +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20</a:t>
            </a:r>
            <a:endParaRPr lang="en-US" sz="1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11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does this print?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(cent):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cent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/ 5.0 * 9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(20)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0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does this print?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total = 0</a:t>
            </a: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range(n):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total = total +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total</a:t>
            </a:r>
          </a:p>
          <a:p>
            <a:pPr marL="0" indent="0">
              <a:buNone/>
            </a:pP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(4)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6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Using (“calling”)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05800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("hello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	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round(2.718)     round(3.14)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pow(2, 3)		 range(1, 5)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math.sin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(0)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math.sin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math.pi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/ 2)</a:t>
            </a:r>
          </a:p>
          <a:p>
            <a:endParaRPr lang="en-US" dirty="0"/>
          </a:p>
          <a:p>
            <a:r>
              <a:rPr lang="en-US" dirty="0"/>
              <a:t>Some need no </a:t>
            </a:r>
            <a:r>
              <a:rPr lang="en-US" dirty="0" smtClean="0"/>
              <a:t>input: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random.random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All produce output</a:t>
            </a:r>
          </a:p>
          <a:p>
            <a:r>
              <a:rPr lang="en-US" dirty="0" smtClean="0"/>
              <a:t>What </a:t>
            </a:r>
            <a:r>
              <a:rPr lang="en-US" dirty="0"/>
              <a:t>happens if you forget the parentheses on a function call</a:t>
            </a:r>
            <a:r>
              <a:rPr lang="en-US" dirty="0" smtClean="0"/>
              <a:t>?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random.random</a:t>
            </a:r>
            <a:endParaRPr lang="en-US" dirty="0" smtClean="0"/>
          </a:p>
          <a:p>
            <a:pPr lvl="1"/>
            <a:r>
              <a:rPr lang="en-US" dirty="0" smtClean="0"/>
              <a:t>Functions are values too</a:t>
            </a:r>
          </a:p>
          <a:p>
            <a:pPr lvl="1"/>
            <a:r>
              <a:rPr lang="en-US" dirty="0" smtClean="0"/>
              <a:t>Types we know about:</a:t>
            </a:r>
          </a:p>
          <a:p>
            <a:pPr marL="457200" lvl="1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, float, </a:t>
            </a:r>
            <a:r>
              <a:rPr lang="en-US" dirty="0" err="1" smtClean="0"/>
              <a:t>str</a:t>
            </a:r>
            <a:r>
              <a:rPr lang="en-US" dirty="0" smtClean="0"/>
              <a:t>, </a:t>
            </a:r>
            <a:r>
              <a:rPr lang="en-US" dirty="0" err="1" smtClean="0"/>
              <a:t>bool</a:t>
            </a:r>
            <a:r>
              <a:rPr lang="en-US" dirty="0" smtClean="0"/>
              <a:t>, list, function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47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does this print?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381000" y="1600200"/>
            <a:ext cx="6477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(c):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 err="1" smtClean="0">
                <a:solidFill>
                  <a:srgbClr val="953735"/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 / 5.0 * 9 + 32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(temp):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temperature is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 +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(temp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tempc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[-40,0,37]: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tempf = c_to_f(tempc)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message = make_message(tempf)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print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message</a:t>
            </a: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29400" y="1600200"/>
            <a:ext cx="2514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err="1"/>
              <a:t>c_to_f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make_message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The temperature is </a:t>
            </a:r>
            <a:r>
              <a:rPr lang="en-US" sz="1800" dirty="0" smtClean="0"/>
              <a:t>-40.0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c_to_f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make_message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The temperature is </a:t>
            </a:r>
            <a:r>
              <a:rPr lang="en-US" sz="1800" dirty="0" smtClean="0"/>
              <a:t>32.0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c_to_f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make_message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The temperature is </a:t>
            </a:r>
            <a:r>
              <a:rPr lang="en-US" sz="1800" dirty="0" smtClean="0"/>
              <a:t>98.6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2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Decomposing a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Breaking down a program into functions is </a:t>
            </a:r>
            <a:r>
              <a:rPr lang="en-US" i="1" u="sng" dirty="0"/>
              <a:t>the fundamental activity</a:t>
            </a:r>
            <a:r>
              <a:rPr lang="en-US" dirty="0"/>
              <a:t> of programming!</a:t>
            </a:r>
          </a:p>
          <a:p>
            <a:r>
              <a:rPr lang="en-US" dirty="0"/>
              <a:t>How do you decide when to use a function?</a:t>
            </a:r>
          </a:p>
          <a:p>
            <a:pPr lvl="1"/>
            <a:r>
              <a:rPr lang="en-US" dirty="0"/>
              <a:t>One </a:t>
            </a:r>
            <a:r>
              <a:rPr lang="en-US" dirty="0" smtClean="0"/>
              <a:t>rule:  DRY (Don’t Repeat Yourself)</a:t>
            </a:r>
            <a:endParaRPr lang="en-US" dirty="0"/>
          </a:p>
          <a:p>
            <a:pPr lvl="1"/>
            <a:r>
              <a:rPr lang="en-US" dirty="0"/>
              <a:t>Whenever you are tempted to copy and paste code, don’t!</a:t>
            </a:r>
          </a:p>
          <a:p>
            <a:r>
              <a:rPr lang="en-US" dirty="0"/>
              <a:t>Now, how do you design a function?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9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How to design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152400" y="1600200"/>
            <a:ext cx="2667000" cy="4876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900" b="1" dirty="0" smtClean="0"/>
              <a:t>1. </a:t>
            </a:r>
            <a:r>
              <a:rPr lang="en-US" sz="2900" dirty="0" smtClean="0">
                <a:solidFill>
                  <a:srgbClr val="FF0000"/>
                </a:solidFill>
              </a:rPr>
              <a:t>Wishful thinking</a:t>
            </a:r>
            <a:r>
              <a:rPr lang="en-US" sz="2900" dirty="0" smtClean="0"/>
              <a:t>:  Write </a:t>
            </a:r>
            <a:r>
              <a:rPr lang="en-US" sz="2900" dirty="0"/>
              <a:t>the program as if the function </a:t>
            </a:r>
            <a:r>
              <a:rPr lang="en-US" sz="2900" dirty="0" smtClean="0"/>
              <a:t>already exists</a:t>
            </a:r>
            <a:endParaRPr lang="en-US" dirty="0" smtClean="0"/>
          </a:p>
          <a:p>
            <a:pPr marL="0" indent="0">
              <a:buNone/>
            </a:pPr>
            <a:r>
              <a:rPr lang="en-US" sz="2900" b="1" dirty="0" smtClean="0"/>
              <a:t>2.</a:t>
            </a:r>
            <a:r>
              <a:rPr lang="en-US" sz="2900" dirty="0" smtClean="0"/>
              <a:t> Write a </a:t>
            </a:r>
            <a:r>
              <a:rPr lang="en-US" sz="2900" dirty="0" smtClean="0">
                <a:solidFill>
                  <a:srgbClr val="FF0000"/>
                </a:solidFill>
              </a:rPr>
              <a:t>specification</a:t>
            </a:r>
            <a:r>
              <a:rPr lang="en-US" sz="2900" dirty="0" smtClean="0"/>
              <a:t>:  Describe </a:t>
            </a:r>
            <a:r>
              <a:rPr lang="en-US" sz="2900" dirty="0"/>
              <a:t>the inputs and </a:t>
            </a:r>
            <a:r>
              <a:rPr lang="en-US" sz="2900" dirty="0" smtClean="0"/>
              <a:t>output, including their types</a:t>
            </a:r>
          </a:p>
          <a:p>
            <a:pPr marL="400050" lvl="1" indent="0">
              <a:buNone/>
            </a:pPr>
            <a:r>
              <a:rPr lang="en-US" dirty="0" smtClean="0"/>
              <a:t>No implementation yet!</a:t>
            </a:r>
          </a:p>
          <a:p>
            <a:pPr marL="0" indent="0">
              <a:buNone/>
            </a:pPr>
            <a:r>
              <a:rPr lang="en-US" sz="2900" b="1" dirty="0" smtClean="0"/>
              <a:t>3.</a:t>
            </a:r>
            <a:r>
              <a:rPr lang="en-US" sz="2900" dirty="0" smtClean="0"/>
              <a:t> Write </a:t>
            </a:r>
            <a:r>
              <a:rPr lang="en-US" sz="2900" dirty="0" smtClean="0">
                <a:solidFill>
                  <a:srgbClr val="FF0000"/>
                </a:solidFill>
              </a:rPr>
              <a:t>tests</a:t>
            </a:r>
            <a:r>
              <a:rPr lang="en-US" sz="2900" dirty="0" smtClean="0"/>
              <a:t>:  Example inputs and outputs</a:t>
            </a:r>
          </a:p>
          <a:p>
            <a:pPr marL="0" indent="0">
              <a:buNone/>
            </a:pPr>
            <a:r>
              <a:rPr lang="en-US" sz="2900" b="1" dirty="0" smtClean="0"/>
              <a:t>4. </a:t>
            </a:r>
            <a:r>
              <a:rPr lang="en-US" sz="2900" dirty="0" smtClean="0"/>
              <a:t>Write the function </a:t>
            </a:r>
            <a:r>
              <a:rPr lang="en-US" sz="2900" dirty="0" smtClean="0">
                <a:solidFill>
                  <a:srgbClr val="FF0000"/>
                </a:solidFill>
              </a:rPr>
              <a:t>body </a:t>
            </a:r>
            <a:r>
              <a:rPr lang="en-US" sz="2900" dirty="0" smtClean="0"/>
              <a:t>(the implementation)</a:t>
            </a:r>
          </a:p>
          <a:p>
            <a:pPr marL="0" indent="0">
              <a:buNone/>
            </a:pPr>
            <a:r>
              <a:rPr lang="en-US" sz="2900" dirty="0" smtClean="0"/>
              <a:t>     First, write your plan in English, then translate to Python</a:t>
            </a:r>
            <a:endParaRPr lang="en-US" sz="29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2819400" y="1600200"/>
            <a:ext cx="66294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"""Input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 a number representing degrees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Farenheit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value: a number representing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degrees centigrade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"""</a:t>
            </a: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result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= 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– 32) / 9.0 * 5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return result</a:t>
            </a:r>
          </a:p>
          <a:p>
            <a:pPr marL="0" indent="0">
              <a:buNone/>
            </a:pP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(32) == 0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ssert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(212) == 100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ssert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(98.6) == 37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ssert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(-40) == -40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# Main program</a:t>
            </a:r>
            <a:endParaRPr lang="en-US" sz="23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300" b="1" dirty="0" err="1" smtClean="0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 = 32</a:t>
            </a:r>
          </a:p>
          <a:p>
            <a:pPr marL="0" indent="0">
              <a:buNone/>
            </a:pP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"Temperature in 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Farenheit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:", 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tempf</a:t>
            </a:r>
            <a:endParaRPr lang="en-US" sz="2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tempc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300" b="1" dirty="0">
                <a:latin typeface="Courier New" pitchFamily="49" charset="0"/>
                <a:cs typeface="Courier New" pitchFamily="49" charset="0"/>
              </a:rPr>
              <a:t>print "Temperature in Celsius:", 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tempc</a:t>
            </a:r>
            <a:endParaRPr lang="en-US" sz="2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20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Review:  how to evaluate a function call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function and its arguments to values</a:t>
            </a:r>
            <a:endParaRPr lang="en-US" dirty="0"/>
          </a:p>
          <a:p>
            <a:pPr lvl="1"/>
            <a:r>
              <a:rPr lang="en-US" dirty="0" smtClean="0"/>
              <a:t>If the function value is not a function, execution terminates with an error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 new stack frame</a:t>
            </a:r>
          </a:p>
          <a:p>
            <a:pPr lvl="1"/>
            <a:r>
              <a:rPr lang="en-US" dirty="0"/>
              <a:t>The parent frame is the one where the function is defined</a:t>
            </a:r>
          </a:p>
          <a:p>
            <a:pPr lvl="2"/>
            <a:r>
              <a:rPr lang="en-US" dirty="0"/>
              <a:t>In CSE </a:t>
            </a:r>
            <a:r>
              <a:rPr lang="en-US" dirty="0" smtClean="0"/>
              <a:t>160</a:t>
            </a:r>
            <a:r>
              <a:rPr lang="en-US" dirty="0"/>
              <a:t>, this is always the global frame</a:t>
            </a:r>
          </a:p>
          <a:p>
            <a:pPr lvl="1"/>
            <a:r>
              <a:rPr lang="en-US" dirty="0" smtClean="0"/>
              <a:t>A frame has bindings from variables to values</a:t>
            </a:r>
          </a:p>
          <a:p>
            <a:pPr lvl="1"/>
            <a:r>
              <a:rPr lang="en-US" dirty="0" smtClean="0"/>
              <a:t>Looking up a variable starts here</a:t>
            </a:r>
          </a:p>
          <a:p>
            <a:pPr lvl="2"/>
            <a:r>
              <a:rPr lang="en-US" dirty="0" smtClean="0"/>
              <a:t>Proceeds to the next older frame if no match here</a:t>
            </a:r>
          </a:p>
          <a:p>
            <a:pPr lvl="2"/>
            <a:r>
              <a:rPr lang="en-US" dirty="0" smtClean="0"/>
              <a:t>The oldest frame is the “global” frame</a:t>
            </a:r>
          </a:p>
          <a:p>
            <a:pPr lvl="2"/>
            <a:r>
              <a:rPr lang="en-US" dirty="0" smtClean="0"/>
              <a:t>All the frames together are called the “environment”</a:t>
            </a:r>
          </a:p>
          <a:p>
            <a:pPr lvl="1"/>
            <a:r>
              <a:rPr lang="en-US" dirty="0" smtClean="0"/>
              <a:t>Assignments happen here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Assign the actual argument values to the formal parameter variable</a:t>
            </a:r>
            <a:endParaRPr lang="en-US" dirty="0"/>
          </a:p>
          <a:p>
            <a:pPr lvl="1"/>
            <a:r>
              <a:rPr lang="en-US" dirty="0" smtClean="0"/>
              <a:t>In the new stack frame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body</a:t>
            </a:r>
          </a:p>
          <a:p>
            <a:pPr lvl="1"/>
            <a:r>
              <a:rPr lang="en-US" dirty="0" smtClean="0"/>
              <a:t>At a return statement, remember the value and exit</a:t>
            </a:r>
          </a:p>
          <a:p>
            <a:pPr lvl="1"/>
            <a:r>
              <a:rPr lang="en-US" dirty="0" smtClean="0"/>
              <a:t>If at end of the body, 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None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Remove the stack frame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call evaluates to the returned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8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Functions are values</a:t>
            </a:r>
            <a:br>
              <a:rPr lang="en-US" dirty="0" smtClean="0"/>
            </a:br>
            <a:r>
              <a:rPr lang="en-US" dirty="0" smtClean="0"/>
              <a:t>The function can be an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double(x):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return 2*x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doubler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return double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double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myfns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double,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math.cos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myfns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[1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](3.14)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myfns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[2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](3.14)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myfns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[3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](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3.14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doubler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()(2.718)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8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6400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function </a:t>
            </a:r>
            <a:r>
              <a:rPr lang="en-US" dirty="0"/>
              <a:t>is a </a:t>
            </a:r>
            <a:r>
              <a:rPr lang="en-US" dirty="0" smtClean="0"/>
              <a:t>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You </a:t>
            </a:r>
            <a:r>
              <a:rPr lang="en-US" dirty="0"/>
              <a:t>give it input</a:t>
            </a:r>
          </a:p>
          <a:p>
            <a:r>
              <a:rPr lang="en-US" dirty="0"/>
              <a:t>It produces a </a:t>
            </a:r>
            <a:r>
              <a:rPr lang="en-US" dirty="0" smtClean="0"/>
              <a:t>result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lowchart: Process 3"/>
          <p:cNvSpPr/>
          <p:nvPr>
            <p:custDataLst>
              <p:tags r:id="rId3"/>
            </p:custDataLst>
          </p:nvPr>
        </p:nvSpPr>
        <p:spPr>
          <a:xfrm>
            <a:off x="762000" y="3962400"/>
            <a:ext cx="2133600" cy="83820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2x + 1</a:t>
            </a:r>
            <a:endParaRPr lang="en-US" sz="2400" dirty="0"/>
          </a:p>
        </p:txBody>
      </p:sp>
      <p:sp>
        <p:nvSpPr>
          <p:cNvPr id="5" name="Flowchart: Manual Operation 4"/>
          <p:cNvSpPr/>
          <p:nvPr>
            <p:custDataLst>
              <p:tags r:id="rId4"/>
            </p:custDataLst>
          </p:nvPr>
        </p:nvSpPr>
        <p:spPr>
          <a:xfrm>
            <a:off x="990600" y="35052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6" name="Flowchart: Manual Operation 5"/>
          <p:cNvSpPr/>
          <p:nvPr>
            <p:custDataLst>
              <p:tags r:id="rId5"/>
            </p:custDataLst>
          </p:nvPr>
        </p:nvSpPr>
        <p:spPr>
          <a:xfrm rot="10800000">
            <a:off x="2133600" y="48006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Flowchart: Process 6"/>
          <p:cNvSpPr/>
          <p:nvPr>
            <p:custDataLst>
              <p:tags r:id="rId6"/>
            </p:custDataLst>
          </p:nvPr>
        </p:nvSpPr>
        <p:spPr>
          <a:xfrm>
            <a:off x="3657600" y="3962400"/>
            <a:ext cx="2133600" cy="83820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2x + 1</a:t>
            </a:r>
            <a:endParaRPr lang="en-US" sz="2400" dirty="0"/>
          </a:p>
        </p:txBody>
      </p:sp>
      <p:sp>
        <p:nvSpPr>
          <p:cNvPr id="8" name="Flowchart: Manual Operation 7"/>
          <p:cNvSpPr/>
          <p:nvPr>
            <p:custDataLst>
              <p:tags r:id="rId7"/>
            </p:custDataLst>
          </p:nvPr>
        </p:nvSpPr>
        <p:spPr>
          <a:xfrm>
            <a:off x="3886200" y="35052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9" name="Flowchart: Manual Operation 8"/>
          <p:cNvSpPr/>
          <p:nvPr>
            <p:custDataLst>
              <p:tags r:id="rId8"/>
            </p:custDataLst>
          </p:nvPr>
        </p:nvSpPr>
        <p:spPr>
          <a:xfrm rot="10800000">
            <a:off x="5029200" y="48006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Flowchart: Process 9"/>
          <p:cNvSpPr/>
          <p:nvPr>
            <p:custDataLst>
              <p:tags r:id="rId9"/>
            </p:custDataLst>
          </p:nvPr>
        </p:nvSpPr>
        <p:spPr>
          <a:xfrm>
            <a:off x="6553200" y="3962400"/>
            <a:ext cx="2133600" cy="83820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2x + 1</a:t>
            </a:r>
            <a:endParaRPr lang="en-US" sz="2400" dirty="0"/>
          </a:p>
        </p:txBody>
      </p:sp>
      <p:sp>
        <p:nvSpPr>
          <p:cNvPr id="11" name="Flowchart: Manual Operation 10"/>
          <p:cNvSpPr/>
          <p:nvPr>
            <p:custDataLst>
              <p:tags r:id="rId10"/>
            </p:custDataLst>
          </p:nvPr>
        </p:nvSpPr>
        <p:spPr>
          <a:xfrm>
            <a:off x="6781800" y="35052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12" name="Flowchart: Manual Operation 11"/>
          <p:cNvSpPr/>
          <p:nvPr>
            <p:custDataLst>
              <p:tags r:id="rId11"/>
            </p:custDataLst>
          </p:nvPr>
        </p:nvSpPr>
        <p:spPr>
          <a:xfrm rot="10800000">
            <a:off x="7924800" y="48006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6705600" y="3048000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100</a:t>
            </a:r>
            <a:endParaRPr lang="en-US" sz="2400" dirty="0"/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3962400" y="3048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5" name="TextBox 14"/>
          <p:cNvSpPr txBox="1"/>
          <p:nvPr>
            <p:custDataLst>
              <p:tags r:id="rId14"/>
            </p:custDataLst>
          </p:nvPr>
        </p:nvSpPr>
        <p:spPr>
          <a:xfrm>
            <a:off x="1031442" y="3048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16" name="TextBox 15"/>
          <p:cNvSpPr txBox="1"/>
          <p:nvPr>
            <p:custDataLst>
              <p:tags r:id="rId15"/>
            </p:custDataLst>
          </p:nvPr>
        </p:nvSpPr>
        <p:spPr>
          <a:xfrm>
            <a:off x="2230220" y="530066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17" name="TextBox 16"/>
          <p:cNvSpPr txBox="1"/>
          <p:nvPr>
            <p:custDataLst>
              <p:tags r:id="rId16"/>
            </p:custDataLst>
          </p:nvPr>
        </p:nvSpPr>
        <p:spPr>
          <a:xfrm>
            <a:off x="7848600" y="5300663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201</a:t>
            </a:r>
            <a:endParaRPr lang="en-US" sz="2400" dirty="0"/>
          </a:p>
        </p:txBody>
      </p:sp>
      <p:sp>
        <p:nvSpPr>
          <p:cNvPr id="18" name="TextBox 17"/>
          <p:cNvSpPr txBox="1"/>
          <p:nvPr>
            <p:custDataLst>
              <p:tags r:id="rId17"/>
            </p:custDataLst>
          </p:nvPr>
        </p:nvSpPr>
        <p:spPr>
          <a:xfrm>
            <a:off x="5105400" y="530066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cxnSp>
        <p:nvCxnSpPr>
          <p:cNvPr id="21" name="Straight Arrow Connector 20"/>
          <p:cNvCxnSpPr/>
          <p:nvPr>
            <p:custDataLst>
              <p:tags r:id="rId18"/>
            </p:custDataLst>
          </p:nvPr>
        </p:nvCxnSpPr>
        <p:spPr>
          <a:xfrm>
            <a:off x="2400299" y="5334000"/>
            <a:ext cx="0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00800" y="43229"/>
            <a:ext cx="2743200" cy="2637692"/>
          </a:xfrm>
          <a:prstGeom prst="rect">
            <a:avLst/>
          </a:prstGeom>
        </p:spPr>
      </p:pic>
      <p:cxnSp>
        <p:nvCxnSpPr>
          <p:cNvPr id="23" name="Straight Arrow Connector 22"/>
          <p:cNvCxnSpPr/>
          <p:nvPr>
            <p:custDataLst>
              <p:tags r:id="rId20"/>
            </p:custDataLst>
          </p:nvPr>
        </p:nvCxnSpPr>
        <p:spPr>
          <a:xfrm>
            <a:off x="1219200" y="2971800"/>
            <a:ext cx="0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>
            <p:custDataLst>
              <p:tags r:id="rId21"/>
            </p:custDataLst>
          </p:nvPr>
        </p:nvSpPr>
        <p:spPr>
          <a:xfrm>
            <a:off x="816461" y="6019800"/>
            <a:ext cx="43070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In math:  </a:t>
            </a:r>
            <a:r>
              <a:rPr lang="en-US" sz="3200" dirty="0" err="1" smtClean="0"/>
              <a:t>func</a:t>
            </a:r>
            <a:r>
              <a:rPr lang="en-US" sz="3200" dirty="0" smtClean="0"/>
              <a:t>(x</a:t>
            </a:r>
            <a:r>
              <a:rPr lang="en-US" sz="3200" dirty="0"/>
              <a:t>) = 2x + </a:t>
            </a:r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  <p:custDataLst>
              <p:tags r:id="rId22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50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lowchart: Process 27"/>
          <p:cNvSpPr/>
          <p:nvPr>
            <p:custDataLst>
              <p:tags r:id="rId1"/>
            </p:custDataLst>
          </p:nvPr>
        </p:nvSpPr>
        <p:spPr>
          <a:xfrm>
            <a:off x="4953000" y="5029200"/>
            <a:ext cx="1876427" cy="533400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Creating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62000" y="1590675"/>
            <a:ext cx="6477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Define the machine,</a:t>
            </a:r>
            <a:br>
              <a:rPr lang="en-US" dirty="0" smtClean="0"/>
            </a:br>
            <a:r>
              <a:rPr lang="en-US" dirty="0" smtClean="0"/>
              <a:t>including the input and the result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dbl_plus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(x):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return 2*x + 1</a:t>
            </a:r>
          </a:p>
        </p:txBody>
      </p:sp>
      <p:sp>
        <p:nvSpPr>
          <p:cNvPr id="15" name="Rectangular Callout 14"/>
          <p:cNvSpPr/>
          <p:nvPr>
            <p:custDataLst>
              <p:tags r:id="rId4"/>
            </p:custDataLst>
          </p:nvPr>
        </p:nvSpPr>
        <p:spPr>
          <a:xfrm>
            <a:off x="38099" y="3452812"/>
            <a:ext cx="2590800" cy="612648"/>
          </a:xfrm>
          <a:prstGeom prst="wedgeRectCallout">
            <a:avLst>
              <a:gd name="adj1" fmla="val 50842"/>
              <a:gd name="adj2" fmla="val 12561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Keyword that means: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 am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dirty="0" smtClean="0">
                <a:solidFill>
                  <a:schemeClr val="tx1"/>
                </a:solidFill>
              </a:rPr>
              <a:t>ining a function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ular Callout 15"/>
          <p:cNvSpPr/>
          <p:nvPr>
            <p:custDataLst>
              <p:tags r:id="rId5"/>
            </p:custDataLst>
          </p:nvPr>
        </p:nvSpPr>
        <p:spPr>
          <a:xfrm>
            <a:off x="152400" y="6068757"/>
            <a:ext cx="2238373" cy="612648"/>
          </a:xfrm>
          <a:prstGeom prst="wedgeRectCallout">
            <a:avLst>
              <a:gd name="adj1" fmla="val 89176"/>
              <a:gd name="adj2" fmla="val -17248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Keyword that means: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This is the result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ular Callout 20"/>
          <p:cNvSpPr/>
          <p:nvPr>
            <p:custDataLst>
              <p:tags r:id="rId6"/>
            </p:custDataLst>
          </p:nvPr>
        </p:nvSpPr>
        <p:spPr>
          <a:xfrm>
            <a:off x="5871435" y="3505200"/>
            <a:ext cx="2343150" cy="612648"/>
          </a:xfrm>
          <a:prstGeom prst="wedgeRectCallout">
            <a:avLst>
              <a:gd name="adj1" fmla="val -59306"/>
              <a:gd name="adj2" fmla="val 1303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Input variable name,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or “formal parameter”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ular Callout 21"/>
          <p:cNvSpPr/>
          <p:nvPr>
            <p:custDataLst>
              <p:tags r:id="rId7"/>
            </p:custDataLst>
          </p:nvPr>
        </p:nvSpPr>
        <p:spPr>
          <a:xfrm>
            <a:off x="2390773" y="2651378"/>
            <a:ext cx="2590800" cy="612648"/>
          </a:xfrm>
          <a:prstGeom prst="wedgeRectCallout">
            <a:avLst>
              <a:gd name="adj1" fmla="val -10953"/>
              <a:gd name="adj2" fmla="val 24393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Name of the function.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Like “</a:t>
            </a:r>
            <a:r>
              <a:rPr lang="en-US" dirty="0" smtClean="0">
                <a:solidFill>
                  <a:srgbClr val="FF0000"/>
                </a:solidFill>
              </a:rPr>
              <a:t>y</a:t>
            </a:r>
            <a:r>
              <a:rPr lang="en-US" dirty="0" smtClean="0">
                <a:solidFill>
                  <a:schemeClr val="tx1"/>
                </a:solidFill>
              </a:rPr>
              <a:t> = 5” for a variable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lowchart: Process 22"/>
          <p:cNvSpPr/>
          <p:nvPr>
            <p:custDataLst>
              <p:tags r:id="rId8"/>
            </p:custDataLst>
          </p:nvPr>
        </p:nvSpPr>
        <p:spPr>
          <a:xfrm>
            <a:off x="6705600" y="1819275"/>
            <a:ext cx="2133600" cy="83820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2x + 1</a:t>
            </a:r>
            <a:endParaRPr lang="en-US" sz="2400" dirty="0"/>
          </a:p>
        </p:txBody>
      </p:sp>
      <p:sp>
        <p:nvSpPr>
          <p:cNvPr id="24" name="Flowchart: Manual Operation 23"/>
          <p:cNvSpPr/>
          <p:nvPr>
            <p:custDataLst>
              <p:tags r:id="rId9"/>
            </p:custDataLst>
          </p:nvPr>
        </p:nvSpPr>
        <p:spPr>
          <a:xfrm>
            <a:off x="6934200" y="1362075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25" name="Flowchart: Manual Operation 24"/>
          <p:cNvSpPr/>
          <p:nvPr>
            <p:custDataLst>
              <p:tags r:id="rId10"/>
            </p:custDataLst>
          </p:nvPr>
        </p:nvSpPr>
        <p:spPr>
          <a:xfrm rot="10800000">
            <a:off x="8077200" y="2657475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6" name="Straight Arrow Connector 25"/>
          <p:cNvCxnSpPr/>
          <p:nvPr>
            <p:custDataLst>
              <p:tags r:id="rId11"/>
            </p:custDataLst>
          </p:nvPr>
        </p:nvCxnSpPr>
        <p:spPr>
          <a:xfrm>
            <a:off x="8343899" y="3190875"/>
            <a:ext cx="0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>
            <p:custDataLst>
              <p:tags r:id="rId12"/>
            </p:custDataLst>
          </p:nvPr>
        </p:nvCxnSpPr>
        <p:spPr>
          <a:xfrm>
            <a:off x="7162800" y="828675"/>
            <a:ext cx="0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ular Callout 28"/>
          <p:cNvSpPr/>
          <p:nvPr>
            <p:custDataLst>
              <p:tags r:id="rId13"/>
            </p:custDataLst>
          </p:nvPr>
        </p:nvSpPr>
        <p:spPr>
          <a:xfrm>
            <a:off x="5638800" y="6068757"/>
            <a:ext cx="3252788" cy="612648"/>
          </a:xfrm>
          <a:prstGeom prst="wedgeRectCallout">
            <a:avLst>
              <a:gd name="adj1" fmla="val -31258"/>
              <a:gd name="adj2" fmla="val -12617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Return expression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(part of the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 smtClean="0">
                <a:solidFill>
                  <a:schemeClr val="tx1"/>
                </a:solidFill>
              </a:rPr>
              <a:t> statement)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1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12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15" grpId="0" animBg="1"/>
      <p:bldP spid="16" grpId="0" animBg="1"/>
      <p:bldP spid="21" grpId="0" animBg="1"/>
      <p:bldP spid="22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1"/>
          <p:cNvSpPr/>
          <p:nvPr>
            <p:custDataLst>
              <p:tags r:id="rId1"/>
            </p:custDataLst>
          </p:nvPr>
        </p:nvSpPr>
        <p:spPr>
          <a:xfrm>
            <a:off x="7162800" y="2286000"/>
            <a:ext cx="1924050" cy="704084"/>
          </a:xfrm>
          <a:prstGeom prst="wedgeRectCallout">
            <a:avLst>
              <a:gd name="adj1" fmla="val -159197"/>
              <a:gd name="adj2" fmla="val -269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No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dirty="0" smtClean="0">
                <a:solidFill>
                  <a:schemeClr val="tx1"/>
                </a:solidFill>
              </a:rPr>
              <a:t> statement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Returns the value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None</a:t>
            </a:r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E</a:t>
            </a:r>
            <a:r>
              <a:rPr lang="en-US" sz="1400" dirty="0" smtClean="0">
                <a:solidFill>
                  <a:schemeClr val="tx1"/>
                </a:solidFill>
              </a:rPr>
              <a:t>xecuted </a:t>
            </a:r>
            <a:r>
              <a:rPr lang="en-US" sz="1400" dirty="0">
                <a:solidFill>
                  <a:schemeClr val="tx1"/>
                </a:solidFill>
              </a:rPr>
              <a:t>for side </a:t>
            </a:r>
            <a:r>
              <a:rPr lang="en-US" sz="1400" dirty="0" smtClean="0">
                <a:solidFill>
                  <a:schemeClr val="tx1"/>
                </a:solidFill>
              </a:rPr>
              <a:t>effect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More function examples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828799"/>
            <a:ext cx="4038600" cy="47244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square(x):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x * x</a:t>
            </a: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return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– 32) / 9.0 * 5</a:t>
            </a: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(cent):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result = cent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/ 5.0 * 9 +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32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result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if x &lt; 0: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return – x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return x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648200" y="1828801"/>
            <a:ext cx="40386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print_hello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print "Hello,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world"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print_fahr_to_cent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 result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cs typeface="Courier New" pitchFamily="49" charset="0"/>
              </a:rPr>
              <a:t>What is the result of: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 = 42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square(3) + square(4)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rint x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boiling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(212)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old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(-40)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rint result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 abs(-22)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print_fahr_to_cent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(32)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endParaRPr lang="en-US" sz="1600" dirty="0"/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1064806" y="1066800"/>
            <a:ext cx="69361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Define the machine, including the input and the </a:t>
            </a:r>
            <a:r>
              <a:rPr lang="en-US" sz="2400" dirty="0" smtClean="0"/>
              <a:t>result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355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Digression:  Two types of output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 expression evaluates to a value</a:t>
            </a:r>
          </a:p>
          <a:p>
            <a:pPr lvl="1"/>
            <a:r>
              <a:rPr lang="en-US" dirty="0" smtClean="0"/>
              <a:t>Which can be used by the containing expression or statement</a:t>
            </a:r>
          </a:p>
          <a:p>
            <a:r>
              <a:rPr lang="en-US" dirty="0" smtClean="0"/>
              <a:t>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 smtClean="0"/>
              <a:t> statement writes text to the screen</a:t>
            </a:r>
          </a:p>
          <a:p>
            <a:endParaRPr lang="en-US" dirty="0" smtClean="0"/>
          </a:p>
          <a:p>
            <a:r>
              <a:rPr lang="en-US" dirty="0" smtClean="0"/>
              <a:t>The Python </a:t>
            </a:r>
            <a:r>
              <a:rPr lang="en-US" b="1" dirty="0" smtClean="0"/>
              <a:t>interpreter</a:t>
            </a:r>
            <a:r>
              <a:rPr lang="en-US" dirty="0" smtClean="0"/>
              <a:t> (command shell) reads statements and expressions, then executes them</a:t>
            </a:r>
          </a:p>
          <a:p>
            <a:r>
              <a:rPr lang="en-US" dirty="0" smtClean="0"/>
              <a:t>If the </a:t>
            </a:r>
            <a:r>
              <a:rPr lang="en-US" b="1" dirty="0" smtClean="0"/>
              <a:t>interpreter</a:t>
            </a:r>
            <a:r>
              <a:rPr lang="en-US" dirty="0" smtClean="0"/>
              <a:t> executes an expression, it prints its value</a:t>
            </a:r>
          </a:p>
          <a:p>
            <a:r>
              <a:rPr lang="en-US" dirty="0" smtClean="0"/>
              <a:t>In a </a:t>
            </a:r>
            <a:r>
              <a:rPr lang="en-US" b="1" dirty="0" smtClean="0"/>
              <a:t>program</a:t>
            </a:r>
            <a:r>
              <a:rPr lang="en-US" dirty="0" smtClean="0"/>
              <a:t>, evaluating an expression does not print it</a:t>
            </a:r>
          </a:p>
          <a:p>
            <a:r>
              <a:rPr lang="en-US" dirty="0" smtClean="0"/>
              <a:t>In a </a:t>
            </a:r>
            <a:r>
              <a:rPr lang="en-US" b="1" dirty="0" smtClean="0"/>
              <a:t>program</a:t>
            </a:r>
            <a:r>
              <a:rPr lang="en-US" dirty="0" smtClean="0"/>
              <a:t>, printing an expression does not permit it to be used elsewhere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9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ular Callout 13"/>
          <p:cNvSpPr/>
          <p:nvPr>
            <p:custDataLst>
              <p:tags r:id="rId1"/>
            </p:custDataLst>
          </p:nvPr>
        </p:nvSpPr>
        <p:spPr>
          <a:xfrm>
            <a:off x="3352800" y="1981200"/>
            <a:ext cx="914400" cy="572869"/>
          </a:xfrm>
          <a:prstGeom prst="wedgeRectCallout">
            <a:avLst>
              <a:gd name="adj1" fmla="val -44140"/>
              <a:gd name="adj2" fmla="val -11307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Formal parameter (a variable)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Python executes a function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4191000"/>
            <a:ext cx="8229600" cy="25908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</a:t>
            </a:r>
            <a:r>
              <a:rPr lang="en-US" dirty="0" smtClean="0">
                <a:solidFill>
                  <a:srgbClr val="FF0000"/>
                </a:solidFill>
              </a:rPr>
              <a:t>argument</a:t>
            </a:r>
            <a:r>
              <a:rPr lang="en-US" dirty="0" smtClean="0"/>
              <a:t> (at the call site)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Assign </a:t>
            </a:r>
            <a:r>
              <a:rPr lang="en-US" dirty="0"/>
              <a:t>the </a:t>
            </a:r>
            <a:r>
              <a:rPr lang="en-US" dirty="0" smtClean="0"/>
              <a:t>actual argument’s value to the </a:t>
            </a:r>
            <a:r>
              <a:rPr lang="en-US" dirty="0" smtClean="0">
                <a:solidFill>
                  <a:srgbClr val="FF0000"/>
                </a:solidFill>
              </a:rPr>
              <a:t>formal parameter name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new</a:t>
            </a:r>
            <a:r>
              <a:rPr lang="en-US" dirty="0" smtClean="0"/>
              <a:t> variable, not reuse of any existing variable of the same name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</a:t>
            </a:r>
            <a:r>
              <a:rPr lang="en-US" dirty="0" smtClean="0">
                <a:solidFill>
                  <a:srgbClr val="FF0000"/>
                </a:solidFill>
              </a:rPr>
              <a:t>statements</a:t>
            </a:r>
            <a:r>
              <a:rPr lang="en-US" dirty="0" smtClean="0"/>
              <a:t> in the body one by one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 a </a:t>
            </a:r>
            <a:r>
              <a:rPr lang="en-US" dirty="0" smtClean="0">
                <a:solidFill>
                  <a:srgbClr val="FF0000"/>
                </a:solidFill>
              </a:rPr>
              <a:t>return</a:t>
            </a:r>
            <a:r>
              <a:rPr lang="en-US" dirty="0" smtClean="0"/>
              <a:t> statement: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emember the value of the expression</a:t>
            </a:r>
          </a:p>
          <a:p>
            <a:pPr lvl="1"/>
            <a:r>
              <a:rPr lang="en-US" dirty="0" smtClean="0"/>
              <a:t>Formal parameter variable disappears – exists only during the call!</a:t>
            </a:r>
          </a:p>
          <a:p>
            <a:pPr lvl="1"/>
            <a:r>
              <a:rPr lang="en-US" dirty="0" smtClean="0"/>
              <a:t>The call expression evaluates to the return value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4"/>
            </p:custDataLst>
          </p:nvPr>
        </p:nvSpPr>
        <p:spPr>
          <a:xfrm>
            <a:off x="1752600" y="1371600"/>
            <a:ext cx="2114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square(x):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return x *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>
            <p:custDataLst>
              <p:tags r:id="rId5"/>
            </p:custDataLst>
          </p:nvPr>
        </p:nvSpPr>
        <p:spPr>
          <a:xfrm>
            <a:off x="4724400" y="1383268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square(3 + 4)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ular Callout 5"/>
          <p:cNvSpPr/>
          <p:nvPr>
            <p:custDataLst>
              <p:tags r:id="rId6"/>
            </p:custDataLst>
          </p:nvPr>
        </p:nvSpPr>
        <p:spPr>
          <a:xfrm>
            <a:off x="76200" y="1266783"/>
            <a:ext cx="1219200" cy="612648"/>
          </a:xfrm>
          <a:prstGeom prst="wedgeRectCallout">
            <a:avLst>
              <a:gd name="adj1" fmla="val 90553"/>
              <a:gd name="adj2" fmla="val -99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Function definition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>
            <p:custDataLst>
              <p:tags r:id="rId7"/>
            </p:custDataLst>
          </p:nvPr>
        </p:nvSpPr>
        <p:spPr>
          <a:xfrm>
            <a:off x="7081542" y="1371600"/>
            <a:ext cx="2003610" cy="612648"/>
          </a:xfrm>
          <a:prstGeom prst="wedgeRectCallout">
            <a:avLst>
              <a:gd name="adj1" fmla="val -75890"/>
              <a:gd name="adj2" fmla="val -2173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Function call or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function invocation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838200" y="2221468"/>
            <a:ext cx="2514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Current expression: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 + square(3 + 4)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 + square(7)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 + 49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50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6200894" y="2406134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Variables:</a:t>
            </a:r>
          </a:p>
          <a:p>
            <a:r>
              <a:rPr lang="en-US" dirty="0" smtClean="0"/>
              <a:t>x: 7</a:t>
            </a:r>
            <a:endParaRPr lang="en-US" dirty="0"/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3390899" y="2754123"/>
            <a:ext cx="18389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return x * x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return 7 * x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return 7 * 7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49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Left Brace 11"/>
          <p:cNvSpPr/>
          <p:nvPr>
            <p:custDataLst>
              <p:tags r:id="rId11"/>
            </p:custDataLst>
          </p:nvPr>
        </p:nvSpPr>
        <p:spPr>
          <a:xfrm rot="16200000">
            <a:off x="1940065" y="2540229"/>
            <a:ext cx="228600" cy="12252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1185208" y="3200400"/>
            <a:ext cx="19389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evaluate this expression</a:t>
            </a:r>
            <a:endParaRPr lang="en-US" sz="1400" dirty="0"/>
          </a:p>
        </p:txBody>
      </p:sp>
      <p:sp>
        <p:nvSpPr>
          <p:cNvPr id="15" name="Rectangular Callout 14"/>
          <p:cNvSpPr/>
          <p:nvPr>
            <p:custDataLst>
              <p:tags r:id="rId13"/>
            </p:custDataLst>
          </p:nvPr>
        </p:nvSpPr>
        <p:spPr>
          <a:xfrm>
            <a:off x="5029200" y="2074086"/>
            <a:ext cx="880848" cy="387096"/>
          </a:xfrm>
          <a:prstGeom prst="wedgeRectCallout">
            <a:avLst>
              <a:gd name="adj1" fmla="val 72448"/>
              <a:gd name="adj2" fmla="val -10409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Actual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argument</a:t>
            </a:r>
          </a:p>
        </p:txBody>
      </p:sp>
      <p:sp>
        <p:nvSpPr>
          <p:cNvPr id="17" name="Left Brace 16"/>
          <p:cNvSpPr/>
          <p:nvPr>
            <p:custDataLst>
              <p:tags r:id="rId14"/>
            </p:custDataLst>
          </p:nvPr>
        </p:nvSpPr>
        <p:spPr>
          <a:xfrm>
            <a:off x="3124200" y="2741653"/>
            <a:ext cx="228600" cy="12252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e 17"/>
          <p:cNvSpPr/>
          <p:nvPr>
            <p:custDataLst>
              <p:tags r:id="rId15"/>
            </p:custDataLst>
          </p:nvPr>
        </p:nvSpPr>
        <p:spPr>
          <a:xfrm rot="16200000">
            <a:off x="6016758" y="1368558"/>
            <a:ext cx="228600" cy="69188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16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87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6" grpId="0" animBg="1"/>
      <p:bldP spid="7" grpId="0" animBg="1"/>
      <p:bldP spid="10" grpId="0" uiExpand="1" build="allAtOnce"/>
      <p:bldP spid="12" grpId="0" animBg="1"/>
      <p:bldP spid="13" grpId="0"/>
      <p:bldP spid="15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 of function invocation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square(x):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x * x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20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square(3) + square(4)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x * x					</a:t>
            </a:r>
            <a:r>
              <a:rPr lang="en-US" sz="1600" b="1" dirty="0" smtClean="0">
                <a:cs typeface="Courier New" pitchFamily="49" charset="0"/>
              </a:rPr>
              <a:t>x: 3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3 * x	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3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3 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3					</a:t>
            </a:r>
            <a:r>
              <a:rPr lang="en-US" sz="1600" b="1" dirty="0" smtClean="0">
                <a:cs typeface="Courier New" pitchFamily="49" charset="0"/>
              </a:rPr>
              <a:t>x: 3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9						</a:t>
            </a:r>
            <a:r>
              <a:rPr lang="en-US" sz="1600" b="1" dirty="0" smtClean="0">
                <a:cs typeface="Courier New" pitchFamily="49" charset="0"/>
              </a:rPr>
              <a:t>x: 3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9 + square(4)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x 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4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4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4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4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 4				</a:t>
            </a:r>
            <a:r>
              <a:rPr lang="en-US" sz="1600" b="1" dirty="0">
                <a:cs typeface="Courier New" pitchFamily="49" charset="0"/>
              </a:rPr>
              <a:t>x: 4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16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1600" b="1" dirty="0">
                <a:cs typeface="Courier New" pitchFamily="49" charset="0"/>
              </a:rPr>
              <a:t>x: 4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9 + 16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25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65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3754</TotalTime>
  <Words>2234</Words>
  <Application>Microsoft Office PowerPoint</Application>
  <PresentationFormat>On-screen Show (4:3)</PresentationFormat>
  <Paragraphs>607</Paragraphs>
  <Slides>34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Functions and abstraction</vt:lpstr>
      <vt:lpstr>Functions</vt:lpstr>
      <vt:lpstr>Using (“calling”) a function</vt:lpstr>
      <vt:lpstr>A function is a machine</vt:lpstr>
      <vt:lpstr>Creating a function</vt:lpstr>
      <vt:lpstr>More function examples</vt:lpstr>
      <vt:lpstr>Digression:  Two types of output</vt:lpstr>
      <vt:lpstr>How Python executes a function call</vt:lpstr>
      <vt:lpstr>Example of function invocation</vt:lpstr>
      <vt:lpstr>Expression with nested function invocations: Only one executes at a time</vt:lpstr>
      <vt:lpstr>Expression with nested function invocations: Only one executes at a time</vt:lpstr>
      <vt:lpstr>Function that invokes another function: Both function invocations are active</vt:lpstr>
      <vt:lpstr>Shadowing of formal variable names</vt:lpstr>
      <vt:lpstr>Shadowing of formal variable names</vt:lpstr>
      <vt:lpstr>In a function body, assignment creates a temporary variable (like the formal parameter)</vt:lpstr>
      <vt:lpstr>How to look up a variable</vt:lpstr>
      <vt:lpstr>Local variables exist only while the function is executing</vt:lpstr>
      <vt:lpstr>Use only the local and the global scope</vt:lpstr>
      <vt:lpstr>Abstraction</vt:lpstr>
      <vt:lpstr>Defining absolute value</vt:lpstr>
      <vt:lpstr>Defining round (for positive numbers)</vt:lpstr>
      <vt:lpstr>Two types of documentation</vt:lpstr>
      <vt:lpstr>Multi-line strings</vt:lpstr>
      <vt:lpstr>Don’t write useless comments</vt:lpstr>
      <vt:lpstr>Where to write comments</vt:lpstr>
      <vt:lpstr>Each variable should represent one thing</vt:lpstr>
      <vt:lpstr>Exercises</vt:lpstr>
      <vt:lpstr>What does this print?</vt:lpstr>
      <vt:lpstr>What does this print?</vt:lpstr>
      <vt:lpstr>What does this print?</vt:lpstr>
      <vt:lpstr>Decomposing a problem</vt:lpstr>
      <vt:lpstr>How to design a function</vt:lpstr>
      <vt:lpstr>Review:  how to evaluate a function call</vt:lpstr>
      <vt:lpstr>Functions are values The function can be an expression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CSE</cp:lastModifiedBy>
  <cp:revision>143</cp:revision>
  <dcterms:created xsi:type="dcterms:W3CDTF">2012-06-20T04:14:54Z</dcterms:created>
  <dcterms:modified xsi:type="dcterms:W3CDTF">2016-01-13T19:31:11Z</dcterms:modified>
</cp:coreProperties>
</file>