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65" r:id="rId4"/>
    <p:sldId id="266" r:id="rId5"/>
    <p:sldId id="267" r:id="rId6"/>
    <p:sldId id="274" r:id="rId7"/>
    <p:sldId id="275" r:id="rId8"/>
    <p:sldId id="276" r:id="rId9"/>
    <p:sldId id="277" r:id="rId10"/>
    <p:sldId id="278" r:id="rId11"/>
    <p:sldId id="279" r:id="rId12"/>
    <p:sldId id="281" r:id="rId13"/>
    <p:sldId id="282" r:id="rId14"/>
    <p:sldId id="283" r:id="rId15"/>
    <p:sldId id="284" r:id="rId16"/>
    <p:sldId id="285" r:id="rId17"/>
    <p:sldId id="287" r:id="rId18"/>
    <p:sldId id="286" r:id="rId19"/>
    <p:sldId id="280" r:id="rId20"/>
    <p:sldId id="257" r:id="rId21"/>
    <p:sldId id="268" r:id="rId22"/>
    <p:sldId id="269" r:id="rId23"/>
    <p:sldId id="270" r:id="rId24"/>
    <p:sldId id="272" r:id="rId25"/>
    <p:sldId id="271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F5FF"/>
    <a:srgbClr val="F9F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65" d="100"/>
          <a:sy n="165" d="100"/>
        </p:scale>
        <p:origin x="14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dirty="0"/>
              <a:t>5/5/2017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5/5/2017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5/5/2017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5/5/2017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5/5/2017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5/5/2017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hp.net/header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schools.com/media/media_mimeref.asp" TargetMode="External"/><Relationship Id="rId2" Type="http://schemas.openxmlformats.org/officeDocument/2006/relationships/hyperlink" Target="http://en.wikipedia.org/wiki/Mime_typ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ebmaster-toolkit.com/mime-types.shtml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hp.net/in-array" TargetMode="External"/><Relationship Id="rId13" Type="http://schemas.openxmlformats.org/officeDocument/2006/relationships/hyperlink" Target="http://www.php.net/shuffle" TargetMode="External"/><Relationship Id="rId18" Type="http://schemas.openxmlformats.org/officeDocument/2006/relationships/hyperlink" Target="http://www.php.net/array-slice" TargetMode="External"/><Relationship Id="rId3" Type="http://schemas.openxmlformats.org/officeDocument/2006/relationships/hyperlink" Target="http://www.php.net/print_r" TargetMode="External"/><Relationship Id="rId21" Type="http://schemas.openxmlformats.org/officeDocument/2006/relationships/hyperlink" Target="http://www.php.net/array-product" TargetMode="External"/><Relationship Id="rId7" Type="http://schemas.openxmlformats.org/officeDocument/2006/relationships/hyperlink" Target="http://www.php.net/array-unshift" TargetMode="External"/><Relationship Id="rId12" Type="http://schemas.openxmlformats.org/officeDocument/2006/relationships/hyperlink" Target="http://www.php.net/rsort" TargetMode="External"/><Relationship Id="rId17" Type="http://schemas.openxmlformats.org/officeDocument/2006/relationships/hyperlink" Target="http://www.php.net/array-diff" TargetMode="External"/><Relationship Id="rId2" Type="http://schemas.openxmlformats.org/officeDocument/2006/relationships/hyperlink" Target="http://www.php.net/count" TargetMode="External"/><Relationship Id="rId16" Type="http://schemas.openxmlformats.org/officeDocument/2006/relationships/hyperlink" Target="http://www.php.net/array-intersect" TargetMode="External"/><Relationship Id="rId20" Type="http://schemas.openxmlformats.org/officeDocument/2006/relationships/hyperlink" Target="http://www.php.net/array-su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hp.net/array-shift" TargetMode="External"/><Relationship Id="rId11" Type="http://schemas.openxmlformats.org/officeDocument/2006/relationships/hyperlink" Target="http://www.php.net/sort" TargetMode="External"/><Relationship Id="rId5" Type="http://schemas.openxmlformats.org/officeDocument/2006/relationships/hyperlink" Target="http://www.php.net/array-push" TargetMode="External"/><Relationship Id="rId15" Type="http://schemas.openxmlformats.org/officeDocument/2006/relationships/hyperlink" Target="http://www.php.net/array-merge" TargetMode="External"/><Relationship Id="rId23" Type="http://schemas.openxmlformats.org/officeDocument/2006/relationships/hyperlink" Target="http://www.php.net/array-reduce" TargetMode="External"/><Relationship Id="rId10" Type="http://schemas.openxmlformats.org/officeDocument/2006/relationships/hyperlink" Target="http://www.php.net/array-reverse" TargetMode="External"/><Relationship Id="rId19" Type="http://schemas.openxmlformats.org/officeDocument/2006/relationships/hyperlink" Target="http://www.php.net/range" TargetMode="External"/><Relationship Id="rId4" Type="http://schemas.openxmlformats.org/officeDocument/2006/relationships/hyperlink" Target="http://www.php.net/array-pop" TargetMode="External"/><Relationship Id="rId9" Type="http://schemas.openxmlformats.org/officeDocument/2006/relationships/hyperlink" Target="http://www.php.net/array-search" TargetMode="External"/><Relationship Id="rId14" Type="http://schemas.openxmlformats.org/officeDocument/2006/relationships/hyperlink" Target="http://www.php.net/array-fill" TargetMode="External"/><Relationship Id="rId22" Type="http://schemas.openxmlformats.org/officeDocument/2006/relationships/hyperlink" Target="http://www.php.net/array-unique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php.net/max" TargetMode="External"/><Relationship Id="rId13" Type="http://schemas.openxmlformats.org/officeDocument/2006/relationships/hyperlink" Target="http://www.php.net/sin" TargetMode="External"/><Relationship Id="rId3" Type="http://schemas.openxmlformats.org/officeDocument/2006/relationships/hyperlink" Target="http://www.php.net/ceil" TargetMode="External"/><Relationship Id="rId7" Type="http://schemas.openxmlformats.org/officeDocument/2006/relationships/hyperlink" Target="http://www.php.net/log10" TargetMode="External"/><Relationship Id="rId12" Type="http://schemas.openxmlformats.org/officeDocument/2006/relationships/hyperlink" Target="http://www.php.net/round" TargetMode="External"/><Relationship Id="rId2" Type="http://schemas.openxmlformats.org/officeDocument/2006/relationships/hyperlink" Target="http://www.php.net/ab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hp.net/log" TargetMode="External"/><Relationship Id="rId11" Type="http://schemas.openxmlformats.org/officeDocument/2006/relationships/hyperlink" Target="http://www.php.net/rand" TargetMode="External"/><Relationship Id="rId5" Type="http://schemas.openxmlformats.org/officeDocument/2006/relationships/hyperlink" Target="http://www.php.net/floor" TargetMode="External"/><Relationship Id="rId15" Type="http://schemas.openxmlformats.org/officeDocument/2006/relationships/hyperlink" Target="http://www.php.net/tan" TargetMode="External"/><Relationship Id="rId10" Type="http://schemas.openxmlformats.org/officeDocument/2006/relationships/hyperlink" Target="http://www.php.net/pow" TargetMode="External"/><Relationship Id="rId4" Type="http://schemas.openxmlformats.org/officeDocument/2006/relationships/hyperlink" Target="http://www.php.net/cos" TargetMode="External"/><Relationship Id="rId9" Type="http://schemas.openxmlformats.org/officeDocument/2006/relationships/hyperlink" Target="http://www.php.net/min" TargetMode="External"/><Relationship Id="rId14" Type="http://schemas.openxmlformats.org/officeDocument/2006/relationships/hyperlink" Target="http://www.php.net/sqrt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CSE 154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Lecture 15: </a:t>
            </a:r>
            <a:r>
              <a:rPr lang="en-US" i="1" dirty="0" smtClean="0"/>
              <a:t>MORE PHP</a:t>
            </a:r>
            <a:endParaRPr lang="en-US" i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0205" y="2375451"/>
            <a:ext cx="5535475" cy="1817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7626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 scope: global and local </a:t>
            </a:r>
            <a:r>
              <a:rPr lang="en-US" dirty="0" err="1" smtClean="0"/>
              <a:t>vars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074136"/>
          </a:xfr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$school = "UW";                 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global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>
              <a:spcBef>
                <a:spcPts val="0"/>
              </a:spcBef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function downgrade() {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global $school;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$suffix = "(Wisconsin)";      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local</a:t>
            </a:r>
          </a:p>
          <a:p>
            <a:pPr>
              <a:spcBef>
                <a:spcPts val="0"/>
              </a:spcBef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$school = "$school $suffix";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print "$school\n";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5028244"/>
            <a:ext cx="100584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variables declared in a function are local to that function; others are global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if a function wants to use a global variable, it must have a global statement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but don't abuse this; mostly you should use parameters</a:t>
            </a:r>
          </a:p>
        </p:txBody>
      </p:sp>
    </p:spTree>
    <p:extLst>
      <p:ext uri="{BB962C8B-B14F-4D97-AF65-F5344CB8AC3E}">
        <p14:creationId xmlns:p14="http://schemas.microsoft.com/office/powerpoint/2010/main" val="22314189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Default parameter </a:t>
            </a:r>
            <a:r>
              <a:rPr lang="en-US" dirty="0" smtClean="0"/>
              <a:t>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897466"/>
          </a:xfr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function name(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parameterName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= value, ..., </a:t>
            </a:r>
            <a:r>
              <a:rPr lang="en-US" sz="19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parameterName</a:t>
            </a: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= value) {</a:t>
            </a:r>
          </a:p>
          <a:p>
            <a:pPr>
              <a:spcBef>
                <a:spcPts val="0"/>
              </a:spcBef>
            </a:pPr>
            <a:r>
              <a:rPr lang="en-US" sz="1900" dirty="0">
                <a:latin typeface="Courier New" panose="02070309020205020404" pitchFamily="49" charset="0"/>
                <a:cs typeface="Courier New" panose="02070309020205020404" pitchFamily="49" charset="0"/>
              </a:rPr>
              <a:t>  statements;</a:t>
            </a:r>
          </a:p>
          <a:p>
            <a:pPr>
              <a:spcBef>
                <a:spcPts val="0"/>
              </a:spcBef>
            </a:pPr>
            <a:r>
              <a:rPr lang="en-US" sz="19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    </a:t>
            </a:r>
            <a:r>
              <a:rPr lang="en-US" sz="1900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sz="1900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7280" y="2743200"/>
            <a:ext cx="10058400" cy="2308324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print_separated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$separator = ", ")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if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&gt; 0)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print 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[0];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for ($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1; 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strlen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 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print $separator . 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}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}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5049270"/>
            <a:ext cx="10058400" cy="646331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print_separated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("hello");      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h, e, l, l, o</a:t>
            </a:r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print_separated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("hello", "-"); 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h-e-l-l-o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5832289"/>
            <a:ext cx="100584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if 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no value is passed, the default will be used (defaults must come last)</a:t>
            </a:r>
            <a:endParaRPr lang="en-US" sz="22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60381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 Services</a:t>
            </a:r>
            <a:endParaRPr lang="en-US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097280" y="2720992"/>
            <a:ext cx="10058400" cy="21515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web service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: software functionality that can be invoked through the internet using common protocols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like a remote function(s) you can call by contacting a program on a web server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many web services accept parameters and produce results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can be written in PHP and contacted by the browser in HTML and/or Ajax code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service's output might be HTML but could be text, XML, JSON or other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content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132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Setting content type with header</a:t>
            </a:r>
          </a:p>
        </p:txBody>
      </p:sp>
      <p:sp>
        <p:nvSpPr>
          <p:cNvPr id="4" name="Rectangle 3"/>
          <p:cNvSpPr/>
          <p:nvPr/>
        </p:nvSpPr>
        <p:spPr>
          <a:xfrm>
            <a:off x="1097280" y="1962186"/>
            <a:ext cx="10058400" cy="369332"/>
          </a:xfrm>
          <a:prstGeom prst="rect">
            <a:avLst/>
          </a:prstGeom>
          <a:solidFill>
            <a:srgbClr val="F3FA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header("Content-type: type/subtype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");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2331518"/>
            <a:ext cx="10058400" cy="646331"/>
          </a:xfrm>
          <a:prstGeom prst="rect">
            <a:avLst/>
          </a:prstGeom>
          <a:solidFill>
            <a:srgbClr val="F3FA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header("Content-type: text/plain");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 "This output will appear as plain text now!\n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";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097280" y="3008627"/>
            <a:ext cx="10058400" cy="2490067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0" rIns="0" bIns="119025" numCol="1" anchor="ctr" anchorCtr="0" compatLnSpc="1">
            <a:prstTxWarp prst="textNoShape">
              <a:avLst/>
            </a:prstTxWarp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by default, a PHP file's output is assumed to be HTML (text/html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)</a:t>
            </a:r>
          </a:p>
          <a:p>
            <a:pPr marL="800100" lvl="1" indent="-342900" defTabSz="9144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However, in our class we aren’t using PHP to generate HTML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So, we use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the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  <a:hlinkClick r:id="rId2"/>
              </a:rPr>
              <a:t>header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function to specify non-HTML output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must appear before any other output generated by the 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script</a:t>
            </a:r>
          </a:p>
          <a:p>
            <a:pPr marL="800100" marR="0" lvl="1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lang="en-US" sz="22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(doesn’t have to be the first line of code, though)</a:t>
            </a: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endParaRPr kumimoji="0" lang="en-US" sz="2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63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Recall: Content ("</a:t>
            </a:r>
            <a:r>
              <a:rPr lang="en-US" dirty="0">
                <a:hlinkClick r:id="rId2"/>
              </a:rPr>
              <a:t>MIME</a:t>
            </a:r>
            <a:r>
              <a:rPr lang="en-US" dirty="0"/>
              <a:t>") </a:t>
            </a:r>
            <a:r>
              <a:rPr lang="en-US" dirty="0" smtClean="0"/>
              <a:t>types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3458816" y="1970736"/>
          <a:ext cx="5357194" cy="2600960"/>
        </p:xfrm>
        <a:graphic>
          <a:graphicData uri="http://schemas.openxmlformats.org/drawingml/2006/table">
            <a:tbl>
              <a:tblPr/>
              <a:tblGrid>
                <a:gridCol w="2678597"/>
                <a:gridCol w="2678597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1" dirty="0">
                          <a:effectLst/>
                        </a:rPr>
                        <a:t>MIME type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b="1" dirty="0">
                          <a:effectLst/>
                        </a:rPr>
                        <a:t>related file extension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1">
                          <a:effectLst/>
                        </a:rPr>
                        <a:t>text/plain</a:t>
                      </a:r>
                      <a:endParaRPr lang="en-US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.txt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1">
                          <a:effectLst/>
                        </a:rPr>
                        <a:t>text/html</a:t>
                      </a:r>
                      <a:endParaRPr lang="en-US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.html, .htm, ...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1">
                          <a:effectLst/>
                        </a:rPr>
                        <a:t>text/xml</a:t>
                      </a:r>
                      <a:endParaRPr lang="en-US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.xml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b="1">
                          <a:effectLst/>
                        </a:rPr>
                        <a:t>application/json</a:t>
                      </a:r>
                      <a:endParaRPr lang="en-US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.json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text/css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.css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text/javascript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.js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>image/gif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.gif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1097280" y="4904168"/>
            <a:ext cx="533883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Lists of MIME types: </a:t>
            </a:r>
            <a:r>
              <a:rPr lang="en-US" sz="2200" dirty="0">
                <a:solidFill>
                  <a:srgbClr val="335177"/>
                </a:solidFill>
                <a:latin typeface="Calibri" panose="020F0502020204030204" pitchFamily="34" charset="0"/>
                <a:hlinkClick r:id="rId3"/>
              </a:rPr>
              <a:t>by type</a:t>
            </a:r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, </a:t>
            </a:r>
            <a:r>
              <a:rPr lang="en-US" sz="2200" dirty="0">
                <a:solidFill>
                  <a:srgbClr val="335177"/>
                </a:solidFill>
                <a:latin typeface="Calibri" panose="020F0502020204030204" pitchFamily="34" charset="0"/>
                <a:hlinkClick r:id="rId4"/>
              </a:rPr>
              <a:t>by extension</a:t>
            </a:r>
            <a:endParaRPr lang="en-US" sz="22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266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 strings and </a:t>
            </a:r>
            <a:r>
              <a:rPr lang="en-US" dirty="0" smtClean="0"/>
              <a:t>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89962"/>
          </a:xfrm>
          <a:solidFill>
            <a:srgbClr val="EBF8FF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URL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&amp;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=value...</a:t>
            </a:r>
          </a:p>
        </p:txBody>
      </p:sp>
      <p:sp>
        <p:nvSpPr>
          <p:cNvPr id="6" name="Rectangle 5"/>
          <p:cNvSpPr/>
          <p:nvPr/>
        </p:nvSpPr>
        <p:spPr>
          <a:xfrm>
            <a:off x="1097280" y="2444070"/>
            <a:ext cx="10058400" cy="646331"/>
          </a:xfrm>
          <a:prstGeom prst="rect">
            <a:avLst/>
          </a:prstGeom>
          <a:solidFill>
            <a:srgbClr val="EBF8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http://www.google.com/search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?q=Romney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http://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example.com/student_login.php</a:t>
            </a:r>
            <a:r>
              <a:rPr lang="en-US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?username=obourn&amp;id=1234567</a:t>
            </a:r>
            <a:endParaRPr lang="en-US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97280" y="2972522"/>
            <a:ext cx="10058400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b="1" dirty="0" smtClean="0"/>
              <a:t>query </a:t>
            </a:r>
            <a:r>
              <a:rPr lang="en-US" sz="2200" b="1" dirty="0"/>
              <a:t>string</a:t>
            </a:r>
            <a:r>
              <a:rPr lang="en-US" sz="2200" dirty="0"/>
              <a:t>: a set of parameters passed from a browser to a web server</a:t>
            </a:r>
          </a:p>
          <a:p>
            <a:pPr marL="8001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 smtClean="0"/>
              <a:t>often </a:t>
            </a:r>
            <a:r>
              <a:rPr lang="en-US" sz="2200" dirty="0"/>
              <a:t>passed by placing name/value pairs at the end of a URL</a:t>
            </a:r>
          </a:p>
          <a:p>
            <a:pPr marL="800100" lvl="1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 smtClean="0"/>
              <a:t>above</a:t>
            </a:r>
            <a:r>
              <a:rPr lang="en-US" sz="2200" dirty="0"/>
              <a:t>, parameter username has value </a:t>
            </a:r>
            <a:r>
              <a:rPr lang="en-US" sz="2200" dirty="0" err="1" smtClean="0"/>
              <a:t>obourn</a:t>
            </a:r>
            <a:r>
              <a:rPr lang="en-US" sz="2200" dirty="0" smtClean="0"/>
              <a:t>, </a:t>
            </a:r>
            <a:r>
              <a:rPr lang="en-US" sz="2200" dirty="0"/>
              <a:t>and </a:t>
            </a:r>
            <a:r>
              <a:rPr lang="en-US" sz="2200" dirty="0" err="1"/>
              <a:t>sid</a:t>
            </a:r>
            <a:r>
              <a:rPr lang="en-US" sz="2200" dirty="0"/>
              <a:t> has value 1234567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 smtClean="0"/>
              <a:t>PHP </a:t>
            </a:r>
            <a:r>
              <a:rPr lang="en-US" sz="2200" dirty="0"/>
              <a:t>code on the server can examine and utilize the value of parameters</a:t>
            </a:r>
          </a:p>
          <a:p>
            <a:pPr marL="342900" indent="-342900"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200" dirty="0" smtClean="0"/>
              <a:t>a </a:t>
            </a:r>
            <a:r>
              <a:rPr lang="en-US" sz="2200" dirty="0"/>
              <a:t>way for PHP code to produce different output based on values passed by the user</a:t>
            </a:r>
          </a:p>
        </p:txBody>
      </p:sp>
    </p:spTree>
    <p:extLst>
      <p:ext uri="{BB962C8B-B14F-4D97-AF65-F5344CB8AC3E}">
        <p14:creationId xmlns:p14="http://schemas.microsoft.com/office/powerpoint/2010/main" val="2461443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 parameters: $_GET, $_POST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851623"/>
          </a:xfrm>
          <a:solidFill>
            <a:srgbClr val="EBF8FF"/>
          </a:solidFill>
          <a:ln w="1905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user_name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$_GET["username"]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id_number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$_GET["id"]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eats_meat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FALSE;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isset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$_GET["meat"]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)) {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eats_meat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TRUE;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3337028"/>
            <a:ext cx="100584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$_</a:t>
            </a:r>
            <a:r>
              <a:rPr lang="en-US" sz="2400" dirty="0"/>
              <a:t>GET["parameter name"] or $_POST["parameter name"] returns a GET/POST parameter's value as a </a:t>
            </a:r>
            <a:r>
              <a:rPr lang="en-US" sz="2400" dirty="0" smtClean="0"/>
              <a:t>string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parameters </a:t>
            </a:r>
            <a:r>
              <a:rPr lang="en-US" sz="2400" dirty="0"/>
              <a:t>specified as http://....?name=</a:t>
            </a:r>
            <a:r>
              <a:rPr lang="en-US" sz="2400" dirty="0" err="1"/>
              <a:t>value&amp;name</a:t>
            </a:r>
            <a:r>
              <a:rPr lang="en-US" sz="2400" dirty="0"/>
              <a:t>=value are GET </a:t>
            </a:r>
            <a:r>
              <a:rPr lang="en-US" sz="2400" dirty="0" smtClean="0"/>
              <a:t>parameters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test </a:t>
            </a:r>
            <a:r>
              <a:rPr lang="en-US" sz="2400" dirty="0"/>
              <a:t>whether a given parameter was passed with </a:t>
            </a:r>
            <a:r>
              <a:rPr lang="en-US" sz="2400" dirty="0" err="1"/>
              <a:t>isset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235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 parameters: </a:t>
            </a:r>
            <a:r>
              <a:rPr lang="en-US" dirty="0" smtClean="0"/>
              <a:t>$_</a:t>
            </a:r>
            <a:r>
              <a:rPr lang="en-US" dirty="0"/>
              <a:t>POST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851623"/>
          </a:xfrm>
          <a:solidFill>
            <a:srgbClr val="EBF8FF"/>
          </a:solidFill>
          <a:ln w="19050">
            <a:solidFill>
              <a:schemeClr val="tx1"/>
            </a:solidFill>
          </a:ln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username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$_POST["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username"]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$password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$_POS</a:t>
            </a:r>
            <a:r>
              <a:rPr lang="en-US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["password</a:t>
            </a:r>
            <a:r>
              <a:rPr lang="en-US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"]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spcBef>
                <a:spcPts val="0"/>
              </a:spcBef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users_pw_hash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db_lookup_hashed_pw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($username);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password_hash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($password) == $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users_pw_hash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print(“Successfully logged in!”);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3337028"/>
            <a:ext cx="100584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POST parameters come in through the body of the request, not through the URL.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However, on the server, we get access to them </a:t>
            </a:r>
            <a:r>
              <a:rPr lang="en-US" sz="2400" dirty="0" smtClean="0"/>
              <a:t>the same way we use the GET </a:t>
            </a:r>
            <a:r>
              <a:rPr lang="en-US" sz="2400" dirty="0" err="1" smtClean="0"/>
              <a:t>params</a:t>
            </a:r>
            <a:r>
              <a:rPr lang="en-US" sz="2400" dirty="0" smtClean="0"/>
              <a:t>, but with a different array: $_POST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This means that client side POST requests look different than GET requests, but server-side POST-request handling looks similar to GET-request handling</a:t>
            </a:r>
            <a:endParaRPr lang="en-US" sz="2400" dirty="0" smtClean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607387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Exponent web </a:t>
            </a:r>
            <a:r>
              <a:rPr lang="en-US" dirty="0" smtClean="0"/>
              <a:t>service</a:t>
            </a:r>
            <a:endParaRPr lang="en-US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97280" y="1786980"/>
            <a:ext cx="10058400" cy="769441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Write a web service that accepts a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base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and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exponent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and outputs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base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raised to the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exponent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power. For example, the following query should output 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224444"/>
                </a:solidFill>
                <a:effectLst/>
                <a:latin typeface="Consolas" panose="020B0609020204030204" pitchFamily="49" charset="0"/>
                <a:cs typeface="Consolas" panose="020B0609020204030204" pitchFamily="49" charset="0"/>
              </a:rPr>
              <a:t>81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 :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97280" y="2677803"/>
            <a:ext cx="10058400" cy="369332"/>
          </a:xfrm>
          <a:prstGeom prst="rect">
            <a:avLst/>
          </a:prstGeom>
          <a:solidFill>
            <a:srgbClr val="F3FA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http://example.com/exponent.php?base=3&amp;exponent=4</a:t>
            </a:r>
          </a:p>
        </p:txBody>
      </p:sp>
      <p:sp>
        <p:nvSpPr>
          <p:cNvPr id="8" name="Rectangle 7"/>
          <p:cNvSpPr/>
          <p:nvPr/>
        </p:nvSpPr>
        <p:spPr>
          <a:xfrm>
            <a:off x="1097280" y="3423238"/>
            <a:ext cx="1007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770022"/>
                </a:solidFill>
                <a:latin typeface="Calibri" panose="020F0502020204030204" pitchFamily="34" charset="0"/>
              </a:rPr>
              <a:t>solution: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097280" y="3864451"/>
            <a:ext cx="10058400" cy="2031325"/>
          </a:xfrm>
          <a:prstGeom prst="rect">
            <a:avLst/>
          </a:prstGeom>
          <a:solidFill>
            <a:srgbClr val="F3FA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&lt;?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header("Content-type: text/plain");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$base =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$_GET["base"];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= 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$_GET["exponent"];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$result = pow($base, 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 $result;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?&gt;      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47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Embedded PHP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Embedded PHP is a strategy for generating HTML pages on the server side using PHP.</a:t>
            </a:r>
          </a:p>
          <a:p>
            <a:r>
              <a:rPr lang="en-US" dirty="0" smtClean="0"/>
              <a:t>The textbook assumes that we’re using PHP in this way, but we don’t. This quarter, we are focusing on using PHP for data generation.</a:t>
            </a:r>
          </a:p>
          <a:p>
            <a:r>
              <a:rPr lang="en-US" dirty="0" smtClean="0"/>
              <a:t>The next couple slides are about embedded PHP if you are interested in learning a little bit more about it</a:t>
            </a:r>
          </a:p>
        </p:txBody>
      </p:sp>
    </p:spTree>
    <p:extLst>
      <p:ext uri="{BB962C8B-B14F-4D97-AF65-F5344CB8AC3E}">
        <p14:creationId xmlns:p14="http://schemas.microsoft.com/office/powerpoint/2010/main" val="3198520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951014"/>
          </a:xfrm>
          <a:solidFill>
            <a:srgbClr val="E5F5FF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$name = array();                       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create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$name = array(value0, value1, ...,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valueN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pPr>
              <a:spcBef>
                <a:spcPts val="0"/>
              </a:spcBef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$name[index]                             </a:t>
            </a:r>
            <a:r>
              <a:rPr lang="en-US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get element value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$name[index] = value;               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 element value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$name[] = value;                   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append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3796748"/>
            <a:ext cx="10058400" cy="1200329"/>
          </a:xfrm>
          <a:prstGeom prst="rect">
            <a:avLst/>
          </a:prstGeom>
          <a:solidFill>
            <a:srgbClr val="E5F5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$a = array();   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empty array (length 0)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$a[0] = 23;     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stores 23 at index 0 (length 1)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$a2 = array("some", "strings", "in", "an", "array");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$a2[] = "Ooh!"; 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add string to end (at index 5</a:t>
            </a:r>
            <a:r>
              <a:rPr lang="en-US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97280" y="5332200"/>
            <a:ext cx="10058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to append, use bracket notation without specifying an index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element type is not specified; can mix types</a:t>
            </a:r>
          </a:p>
        </p:txBody>
      </p:sp>
    </p:spTree>
    <p:extLst>
      <p:ext uri="{BB962C8B-B14F-4D97-AF65-F5344CB8AC3E}">
        <p14:creationId xmlns:p14="http://schemas.microsoft.com/office/powerpoint/2010/main" val="15314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Embedded PHP </a:t>
            </a:r>
            <a:r>
              <a:rPr lang="en-US" dirty="0"/>
              <a:t>syntax </a:t>
            </a:r>
            <a:r>
              <a:rPr lang="en-US" dirty="0" smtClean="0"/>
              <a:t>template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3902103" cy="4023360"/>
          </a:xfrm>
          <a:solidFill>
            <a:srgbClr val="E5F5FF"/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HTML content</a:t>
            </a:r>
          </a:p>
          <a:p>
            <a:pPr>
              <a:spcBef>
                <a:spcPts val="0"/>
              </a:spcBef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&lt;?</a:t>
            </a:r>
            <a:r>
              <a:rPr 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PHP code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?&gt;</a:t>
            </a:r>
          </a:p>
          <a:p>
            <a:pPr>
              <a:spcBef>
                <a:spcPts val="0"/>
              </a:spcBef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HTML content</a:t>
            </a:r>
          </a:p>
          <a:p>
            <a:pPr>
              <a:spcBef>
                <a:spcPts val="0"/>
              </a:spcBef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&lt;?</a:t>
            </a:r>
            <a:r>
              <a:rPr 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dirty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PHP code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?&gt;</a:t>
            </a:r>
          </a:p>
          <a:p>
            <a:pPr>
              <a:spcBef>
                <a:spcPts val="0"/>
              </a:spcBef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HTML content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824868" y="2703252"/>
            <a:ext cx="3969027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any contents of a .</a:t>
            </a:r>
            <a:r>
              <a:rPr lang="en-US" sz="2400" dirty="0" err="1"/>
              <a:t>php</a:t>
            </a:r>
            <a:r>
              <a:rPr lang="en-US" sz="2400" dirty="0"/>
              <a:t> file between &lt;?</a:t>
            </a:r>
            <a:r>
              <a:rPr lang="en-US" sz="2400" dirty="0" err="1"/>
              <a:t>php</a:t>
            </a:r>
            <a:r>
              <a:rPr lang="en-US" sz="2400" dirty="0"/>
              <a:t> and ?&gt; are executed as PHP </a:t>
            </a:r>
            <a:r>
              <a:rPr lang="en-US" sz="2400" dirty="0" smtClean="0"/>
              <a:t>code</a:t>
            </a:r>
          </a:p>
          <a:p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all other contents are output as pure HTML</a:t>
            </a:r>
          </a:p>
        </p:txBody>
      </p:sp>
    </p:spTree>
    <p:extLst>
      <p:ext uri="{BB962C8B-B14F-4D97-AF65-F5344CB8AC3E}">
        <p14:creationId xmlns:p14="http://schemas.microsoft.com/office/powerpoint/2010/main" val="349752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Printing HTML tags in PHP = bad </a:t>
            </a:r>
            <a:r>
              <a:rPr lang="en-US" dirty="0" smtClean="0"/>
              <a:t>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2775962"/>
          </a:xfrm>
          <a:solidFill>
            <a:srgbClr val="E5F5FF"/>
          </a:solidFill>
          <a:ln w="19050">
            <a:solidFill>
              <a:schemeClr val="tx1"/>
            </a:solidFill>
          </a:ln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&lt;?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spcBef>
                <a:spcPts val="0"/>
              </a:spcBef>
            </a:pP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 "&lt;!DOCTYPE html&gt;\n";</a:t>
            </a:r>
          </a:p>
          <a:p>
            <a:pPr>
              <a:spcBef>
                <a:spcPts val="0"/>
              </a:spcBef>
            </a:pP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 "&lt;html&gt;\n";</a:t>
            </a:r>
          </a:p>
          <a:p>
            <a:pPr>
              <a:spcBef>
                <a:spcPts val="0"/>
              </a:spcBef>
            </a:pP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 "  &lt;head&gt;\n";</a:t>
            </a:r>
          </a:p>
          <a:p>
            <a:pPr>
              <a:spcBef>
                <a:spcPts val="0"/>
              </a:spcBef>
            </a:pP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 "    &lt;title&gt;Geneva's web page&lt;/title&gt;\n";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($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1; 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&lt;= 10; 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 "&lt;p class=\"count\"&gt; I can count to $</a:t>
            </a:r>
            <a:r>
              <a:rPr lang="en-US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! &lt;/p&gt;\n";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?&gt;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4830418"/>
            <a:ext cx="100584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printing HTML tags with print statements is bad style and error-prone: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200" dirty="0"/>
              <a:t>must quote the HTML and escape special characters, e.g. \"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but without print, how do we insert dynamic content into the page?</a:t>
            </a:r>
          </a:p>
        </p:txBody>
      </p:sp>
    </p:spTree>
    <p:extLst>
      <p:ext uri="{BB962C8B-B14F-4D97-AF65-F5344CB8AC3E}">
        <p14:creationId xmlns:p14="http://schemas.microsoft.com/office/powerpoint/2010/main" val="101598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PHP expression </a:t>
            </a:r>
            <a:r>
              <a:rPr lang="en-US" dirty="0" smtClean="0"/>
              <a:t>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70692"/>
          </a:xfrm>
          <a:solidFill>
            <a:srgbClr val="F9F9F9"/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&lt;?= expression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?&gt;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2216426"/>
            <a:ext cx="10058400" cy="367748"/>
          </a:xfrm>
          <a:prstGeom prst="rect">
            <a:avLst/>
          </a:prstGeom>
          <a:solidFill>
            <a:srgbClr val="E5F5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&lt;h2&gt; The answer is &lt;?= 6 * 7 ?&gt; &lt;/h2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2584174"/>
            <a:ext cx="10058400" cy="523220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The answer is </a:t>
            </a:r>
            <a:r>
              <a:rPr lang="en-US" sz="28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42                                                                         </a:t>
            </a:r>
            <a:r>
              <a:rPr lang="en-US" sz="2200" b="1" dirty="0" smtClean="0">
                <a:solidFill>
                  <a:schemeClr val="bg1">
                    <a:lumMod val="65000"/>
                  </a:schemeClr>
                </a:solidFill>
                <a:latin typeface="Times New Roman" panose="02020603050405020304" pitchFamily="18" charset="0"/>
              </a:rPr>
              <a:t>output</a:t>
            </a:r>
            <a:endParaRPr lang="en-US" sz="2200" b="1" i="0" dirty="0">
              <a:solidFill>
                <a:schemeClr val="bg1">
                  <a:lumMod val="65000"/>
                </a:schemeClr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97280" y="3603438"/>
            <a:ext cx="10058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/>
              <a:t>PHP expression block:</a:t>
            </a:r>
            <a:r>
              <a:rPr lang="en-US" sz="2400" dirty="0"/>
              <a:t> evaluates and embeds an expression's value into </a:t>
            </a:r>
            <a:r>
              <a:rPr lang="en-US" sz="2400" dirty="0" smtClean="0"/>
              <a:t>HTML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&lt;?=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?&gt; </a:t>
            </a:r>
            <a:r>
              <a:rPr lang="en-US" sz="2400" dirty="0"/>
              <a:t>is equivalent to   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&lt;?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 print 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; ?&gt;</a:t>
            </a:r>
          </a:p>
        </p:txBody>
      </p:sp>
    </p:spTree>
    <p:extLst>
      <p:ext uri="{BB962C8B-B14F-4D97-AF65-F5344CB8AC3E}">
        <p14:creationId xmlns:p14="http://schemas.microsoft.com/office/powerpoint/2010/main" val="25452501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Expression block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819570"/>
          </a:xfrm>
          <a:solidFill>
            <a:srgbClr val="E5F5FF"/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&lt;!DOCTYPE html&gt;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&lt;html&gt;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&lt;head&gt;&lt;title&gt;CSE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154: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Embedded PHP&lt;/title&gt;&lt;/head&gt;  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&lt;body&gt;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&lt;?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for ($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99; $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&gt;= 1; $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--) { ?&gt;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&lt;p&gt;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&lt;?= $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?&gt;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bottles of beer on the wall,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/&gt;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&lt;?= $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?&gt;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bottles of beer.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/&gt;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Take one down, pass it around, &lt;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/&gt;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&lt;?= $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- 1 ?&gt;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bottles of beer on the wall. &lt;/p&gt;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&lt;?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} ?&gt;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&lt;/body&gt;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&lt;/html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2198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 expression </a:t>
            </a:r>
            <a:r>
              <a:rPr lang="en-US" dirty="0" smtClean="0"/>
              <a:t>blocks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623023"/>
          </a:xfrm>
          <a:solidFill>
            <a:srgbClr val="E5F5FF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body&gt;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&lt;?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for ($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1; 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&lt;= 3; 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++) { ?&gt;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&lt;h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&lt;?= $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?&gt;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&gt;This is a level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&lt;?= $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?&gt;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heading.&lt;/h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&lt;?= $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?&gt;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&lt;?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} ?&gt;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&lt;/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body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7280" y="3468757"/>
            <a:ext cx="10058400" cy="1446550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3600" dirty="0"/>
              <a:t>This is a level 1 heading.</a:t>
            </a:r>
          </a:p>
          <a:p>
            <a:r>
              <a:rPr lang="en-US" sz="2800" dirty="0" smtClean="0"/>
              <a:t>This is a level 2 heading.</a:t>
            </a:r>
          </a:p>
          <a:p>
            <a:r>
              <a:rPr lang="en-US" sz="2400" dirty="0" smtClean="0"/>
              <a:t>This is a level 3 heading.                                                                                         </a:t>
            </a:r>
            <a:r>
              <a:rPr lang="en-US" sz="2200" b="1" dirty="0" smtClean="0">
                <a:solidFill>
                  <a:schemeClr val="bg1">
                    <a:lumMod val="65000"/>
                  </a:schemeClr>
                </a:solidFill>
              </a:rPr>
              <a:t>output</a:t>
            </a:r>
            <a:endParaRPr lang="en-US" sz="22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5440882"/>
            <a:ext cx="81901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expression 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blocks can even go inside HTML tags and attributes</a:t>
            </a:r>
            <a:endParaRPr lang="en-US" sz="24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761325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Common errors: unclosed braces, missing = </a:t>
            </a:r>
            <a:r>
              <a:rPr lang="en-US" sz="4000" dirty="0" smtClean="0"/>
              <a:t>sign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2318762"/>
          </a:xfrm>
          <a:solidFill>
            <a:srgbClr val="E5F5FF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&lt;body&gt;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&lt;p&gt;Watch how high I can count: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&lt;?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for ($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1; 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&lt;= 10; 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++) { ?&gt;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&lt;?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?&gt;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&lt;/p&gt;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&lt;/body&gt;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&lt;/html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&gt;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097280" y="4380637"/>
            <a:ext cx="100584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&lt;/body&gt; and &lt;/html&gt; above are inside the for loop, which is never </a:t>
            </a:r>
            <a:r>
              <a:rPr lang="en-US" sz="2200" dirty="0" smtClean="0"/>
              <a:t>closed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if you forget to close your braces, you'll see an error about 'unexpected $</a:t>
            </a:r>
            <a:r>
              <a:rPr lang="en-US" sz="2200" dirty="0" smtClean="0"/>
              <a:t>end‘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2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/>
              <a:t>if you forget = in &lt;?=, the expression does not produce any output</a:t>
            </a:r>
          </a:p>
        </p:txBody>
      </p:sp>
    </p:spTree>
    <p:extLst>
      <p:ext uri="{BB962C8B-B14F-4D97-AF65-F5344CB8AC3E}">
        <p14:creationId xmlns:p14="http://schemas.microsoft.com/office/powerpoint/2010/main" val="1274294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</a:t>
            </a:r>
            <a:r>
              <a:rPr lang="en-US" dirty="0" smtClean="0"/>
              <a:t>functions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52540585"/>
              </p:ext>
            </p:extLst>
          </p:nvPr>
        </p:nvGraphicFramePr>
        <p:xfrm>
          <a:off x="1096963" y="2031919"/>
          <a:ext cx="10058400" cy="4043680"/>
        </p:xfrm>
        <a:graphic>
          <a:graphicData uri="http://schemas.openxmlformats.org/drawingml/2006/table">
            <a:tbl>
              <a:tblPr/>
              <a:tblGrid>
                <a:gridCol w="5029200"/>
                <a:gridCol w="5029200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200" b="1" dirty="0">
                          <a:effectLst/>
                        </a:rPr>
                        <a:t>function name(s)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200" b="1" dirty="0">
                          <a:effectLst/>
                        </a:rPr>
                        <a:t>description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200" dirty="0">
                          <a:solidFill>
                            <a:srgbClr val="335177"/>
                          </a:solidFill>
                          <a:effectLst/>
                          <a:hlinkClick r:id="rId2"/>
                        </a:rPr>
                        <a:t>count</a:t>
                      </a:r>
                      <a:endParaRPr lang="en-US" sz="2200" dirty="0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200">
                          <a:effectLst/>
                        </a:rPr>
                        <a:t>number of elements in the array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200" u="none" strike="noStrike">
                          <a:solidFill>
                            <a:srgbClr val="335177"/>
                          </a:solidFill>
                          <a:effectLst/>
                          <a:hlinkClick r:id="rId3"/>
                        </a:rPr>
                        <a:t>print_r</a:t>
                      </a:r>
                      <a:endParaRPr lang="en-US" sz="2200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200">
                          <a:effectLst/>
                        </a:rPr>
                        <a:t>print array's contents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200" u="none" strike="noStrike">
                          <a:solidFill>
                            <a:srgbClr val="335177"/>
                          </a:solidFill>
                          <a:effectLst/>
                          <a:hlinkClick r:id="rId4"/>
                        </a:rPr>
                        <a:t>array_pop</a:t>
                      </a:r>
                      <a:r>
                        <a:rPr lang="en-US" sz="2200">
                          <a:effectLst/>
                        </a:rPr>
                        <a:t>, </a:t>
                      </a:r>
                      <a:r>
                        <a:rPr lang="en-US" sz="2200" u="none" strike="noStrike">
                          <a:solidFill>
                            <a:srgbClr val="335177"/>
                          </a:solidFill>
                          <a:effectLst/>
                          <a:hlinkClick r:id="rId5"/>
                        </a:rPr>
                        <a:t>array_push</a:t>
                      </a:r>
                      <a:r>
                        <a:rPr lang="en-US" sz="2200">
                          <a:effectLst/>
                        </a:rPr>
                        <a:t>, </a:t>
                      </a:r>
                      <a:br>
                        <a:rPr lang="en-US" sz="2200">
                          <a:effectLst/>
                        </a:rPr>
                      </a:br>
                      <a:r>
                        <a:rPr lang="en-US" sz="2200" u="none" strike="noStrike">
                          <a:solidFill>
                            <a:srgbClr val="335177"/>
                          </a:solidFill>
                          <a:effectLst/>
                          <a:hlinkClick r:id="rId6"/>
                        </a:rPr>
                        <a:t>array_shift</a:t>
                      </a:r>
                      <a:r>
                        <a:rPr lang="en-US" sz="2200">
                          <a:effectLst/>
                        </a:rPr>
                        <a:t>, </a:t>
                      </a:r>
                      <a:r>
                        <a:rPr lang="en-US" sz="2200" u="none" strike="noStrike">
                          <a:solidFill>
                            <a:srgbClr val="335177"/>
                          </a:solidFill>
                          <a:effectLst/>
                          <a:hlinkClick r:id="rId7"/>
                        </a:rPr>
                        <a:t>array_unshift</a:t>
                      </a:r>
                      <a:endParaRPr lang="en-US" sz="2200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200">
                          <a:effectLst/>
                        </a:rPr>
                        <a:t>using array as a stack/queue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200" u="none" strike="noStrike" dirty="0" err="1">
                          <a:solidFill>
                            <a:srgbClr val="335177"/>
                          </a:solidFill>
                          <a:effectLst/>
                          <a:hlinkClick r:id="rId8"/>
                        </a:rPr>
                        <a:t>in_array</a:t>
                      </a:r>
                      <a:r>
                        <a:rPr lang="en-US" sz="2200" dirty="0">
                          <a:effectLst/>
                        </a:rPr>
                        <a:t>, </a:t>
                      </a:r>
                      <a:r>
                        <a:rPr lang="en-US" sz="2200" u="none" strike="noStrike" dirty="0" err="1">
                          <a:solidFill>
                            <a:srgbClr val="335177"/>
                          </a:solidFill>
                          <a:effectLst/>
                          <a:hlinkClick r:id="rId9"/>
                        </a:rPr>
                        <a:t>array_search</a:t>
                      </a:r>
                      <a:r>
                        <a:rPr lang="en-US" sz="2200" dirty="0">
                          <a:effectLst/>
                        </a:rPr>
                        <a:t>, </a:t>
                      </a:r>
                      <a:r>
                        <a:rPr lang="en-US" sz="2200" u="none" strike="noStrike" dirty="0" err="1">
                          <a:solidFill>
                            <a:srgbClr val="335177"/>
                          </a:solidFill>
                          <a:effectLst/>
                          <a:hlinkClick r:id="rId10"/>
                        </a:rPr>
                        <a:t>array_reverse</a:t>
                      </a:r>
                      <a:r>
                        <a:rPr lang="en-US" sz="2200" dirty="0">
                          <a:effectLst/>
                        </a:rPr>
                        <a:t>, </a:t>
                      </a:r>
                      <a:br>
                        <a:rPr lang="en-US" sz="2200" dirty="0">
                          <a:effectLst/>
                        </a:rPr>
                      </a:br>
                      <a:r>
                        <a:rPr lang="en-US" sz="2200" dirty="0">
                          <a:solidFill>
                            <a:srgbClr val="335177"/>
                          </a:solidFill>
                          <a:effectLst/>
                          <a:hlinkClick r:id="rId11"/>
                        </a:rPr>
                        <a:t>sort</a:t>
                      </a:r>
                      <a:r>
                        <a:rPr lang="en-US" sz="2200" dirty="0">
                          <a:effectLst/>
                        </a:rPr>
                        <a:t>, </a:t>
                      </a:r>
                      <a:r>
                        <a:rPr lang="en-US" sz="2200" dirty="0" err="1">
                          <a:solidFill>
                            <a:srgbClr val="335177"/>
                          </a:solidFill>
                          <a:effectLst/>
                          <a:hlinkClick r:id="rId12"/>
                        </a:rPr>
                        <a:t>rsort</a:t>
                      </a:r>
                      <a:r>
                        <a:rPr lang="en-US" sz="2200" dirty="0">
                          <a:effectLst/>
                        </a:rPr>
                        <a:t>, </a:t>
                      </a:r>
                      <a:r>
                        <a:rPr lang="en-US" sz="2200" dirty="0">
                          <a:solidFill>
                            <a:srgbClr val="335177"/>
                          </a:solidFill>
                          <a:effectLst/>
                          <a:hlinkClick r:id="rId13"/>
                        </a:rPr>
                        <a:t>shuffle</a:t>
                      </a:r>
                      <a:endParaRPr lang="en-US" sz="2200" dirty="0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200">
                          <a:effectLst/>
                        </a:rPr>
                        <a:t>searching and reordering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200" u="none" strike="noStrike">
                          <a:solidFill>
                            <a:srgbClr val="335177"/>
                          </a:solidFill>
                          <a:effectLst/>
                          <a:hlinkClick r:id="rId14"/>
                        </a:rPr>
                        <a:t>array_fill</a:t>
                      </a:r>
                      <a:r>
                        <a:rPr lang="en-US" sz="2200">
                          <a:effectLst/>
                        </a:rPr>
                        <a:t>, </a:t>
                      </a:r>
                      <a:r>
                        <a:rPr lang="en-US" sz="2200" u="none" strike="noStrike">
                          <a:solidFill>
                            <a:srgbClr val="335177"/>
                          </a:solidFill>
                          <a:effectLst/>
                          <a:hlinkClick r:id="rId15"/>
                        </a:rPr>
                        <a:t>array_merge</a:t>
                      </a:r>
                      <a:r>
                        <a:rPr lang="en-US" sz="2200">
                          <a:effectLst/>
                        </a:rPr>
                        <a:t>, </a:t>
                      </a:r>
                      <a:r>
                        <a:rPr lang="en-US" sz="2200" u="none" strike="noStrike">
                          <a:solidFill>
                            <a:srgbClr val="335177"/>
                          </a:solidFill>
                          <a:effectLst/>
                          <a:hlinkClick r:id="rId16"/>
                        </a:rPr>
                        <a:t>array_intersect</a:t>
                      </a:r>
                      <a:r>
                        <a:rPr lang="en-US" sz="2200">
                          <a:effectLst/>
                        </a:rPr>
                        <a:t>, </a:t>
                      </a:r>
                      <a:br>
                        <a:rPr lang="en-US" sz="2200">
                          <a:effectLst/>
                        </a:rPr>
                      </a:br>
                      <a:r>
                        <a:rPr lang="en-US" sz="2200" u="none" strike="noStrike">
                          <a:solidFill>
                            <a:srgbClr val="335177"/>
                          </a:solidFill>
                          <a:effectLst/>
                          <a:hlinkClick r:id="rId17"/>
                        </a:rPr>
                        <a:t>array_diff</a:t>
                      </a:r>
                      <a:r>
                        <a:rPr lang="en-US" sz="2200">
                          <a:effectLst/>
                        </a:rPr>
                        <a:t>, </a:t>
                      </a:r>
                      <a:r>
                        <a:rPr lang="en-US" sz="2200" u="none" strike="noStrike">
                          <a:solidFill>
                            <a:srgbClr val="335177"/>
                          </a:solidFill>
                          <a:effectLst/>
                          <a:hlinkClick r:id="rId18"/>
                        </a:rPr>
                        <a:t>array_slice</a:t>
                      </a:r>
                      <a:r>
                        <a:rPr lang="en-US" sz="2200">
                          <a:effectLst/>
                        </a:rPr>
                        <a:t>, </a:t>
                      </a:r>
                      <a:r>
                        <a:rPr lang="en-US" sz="2200">
                          <a:solidFill>
                            <a:srgbClr val="335177"/>
                          </a:solidFill>
                          <a:effectLst/>
                          <a:hlinkClick r:id="rId19"/>
                        </a:rPr>
                        <a:t>range</a:t>
                      </a:r>
                      <a:endParaRPr lang="en-US" sz="2200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200">
                          <a:effectLst/>
                        </a:rPr>
                        <a:t>creating, filling, filtering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sz="2200" u="none" strike="noStrike">
                          <a:solidFill>
                            <a:srgbClr val="335177"/>
                          </a:solidFill>
                          <a:effectLst/>
                          <a:hlinkClick r:id="rId20"/>
                        </a:rPr>
                        <a:t>array_sum</a:t>
                      </a:r>
                      <a:r>
                        <a:rPr lang="en-US" sz="2200">
                          <a:effectLst/>
                        </a:rPr>
                        <a:t>, </a:t>
                      </a:r>
                      <a:r>
                        <a:rPr lang="en-US" sz="2200" u="none" strike="noStrike">
                          <a:solidFill>
                            <a:srgbClr val="335177"/>
                          </a:solidFill>
                          <a:effectLst/>
                          <a:hlinkClick r:id="rId21"/>
                        </a:rPr>
                        <a:t>array_product</a:t>
                      </a:r>
                      <a:r>
                        <a:rPr lang="en-US" sz="2200">
                          <a:effectLst/>
                        </a:rPr>
                        <a:t>, </a:t>
                      </a:r>
                      <a:r>
                        <a:rPr lang="en-US" sz="2200" u="none" strike="noStrike">
                          <a:solidFill>
                            <a:srgbClr val="335177"/>
                          </a:solidFill>
                          <a:effectLst/>
                          <a:hlinkClick r:id="rId22"/>
                        </a:rPr>
                        <a:t>array_unique</a:t>
                      </a:r>
                      <a:r>
                        <a:rPr lang="en-US" sz="2200">
                          <a:effectLst/>
                        </a:rPr>
                        <a:t>, </a:t>
                      </a:r>
                      <a:br>
                        <a:rPr lang="en-US" sz="2200">
                          <a:effectLst/>
                        </a:rPr>
                      </a:br>
                      <a:r>
                        <a:rPr lang="en-US" sz="2200" u="none" strike="noStrike">
                          <a:solidFill>
                            <a:srgbClr val="335177"/>
                          </a:solidFill>
                          <a:effectLst/>
                          <a:hlinkClick r:id="rId22"/>
                        </a:rPr>
                        <a:t>array_filter</a:t>
                      </a:r>
                      <a:r>
                        <a:rPr lang="en-US" sz="2200">
                          <a:effectLst/>
                        </a:rPr>
                        <a:t>, </a:t>
                      </a:r>
                      <a:r>
                        <a:rPr lang="en-US" sz="2200" u="none" strike="noStrike">
                          <a:solidFill>
                            <a:srgbClr val="335177"/>
                          </a:solidFill>
                          <a:effectLst/>
                          <a:hlinkClick r:id="rId23"/>
                        </a:rPr>
                        <a:t>array_reduce</a:t>
                      </a:r>
                      <a:endParaRPr lang="en-US" sz="2200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200" dirty="0">
                          <a:effectLst/>
                        </a:rPr>
                        <a:t>processing elements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1698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Array function </a:t>
            </a:r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3103953"/>
          </a:xfrm>
          <a:solidFill>
            <a:srgbClr val="E5F5FF"/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array("MD", "BH", "KK", "HM", "JP");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 ($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0; 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&lt;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count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 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 =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strtolower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[$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]);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</a:t>
            </a:r>
            <a:r>
              <a:rPr lang="en-US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("md", "</a:t>
            </a:r>
            <a:r>
              <a:rPr 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bh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"</a:t>
            </a:r>
            <a:r>
              <a:rPr 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kk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"</a:t>
            </a:r>
            <a:r>
              <a:rPr 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hm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"</a:t>
            </a:r>
            <a:r>
              <a:rPr 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jp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morgan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array_shift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("</a:t>
            </a:r>
            <a:r>
              <a:rPr 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bh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"</a:t>
            </a:r>
            <a:r>
              <a:rPr 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kk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"</a:t>
            </a:r>
            <a:r>
              <a:rPr 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hm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"</a:t>
            </a:r>
            <a:r>
              <a:rPr 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jp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pPr>
              <a:spcBef>
                <a:spcPts val="0"/>
              </a:spcBef>
            </a:pP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array_pop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           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("</a:t>
            </a:r>
            <a:r>
              <a:rPr 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bh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"</a:t>
            </a:r>
            <a:r>
              <a:rPr 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kk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"</a:t>
            </a:r>
            <a:r>
              <a:rPr 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hm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pPr>
              <a:spcBef>
                <a:spcPts val="0"/>
              </a:spcBef>
            </a:pP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array_push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");   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("</a:t>
            </a:r>
            <a:r>
              <a:rPr 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bh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"</a:t>
            </a:r>
            <a:r>
              <a:rPr 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kk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"</a:t>
            </a:r>
            <a:r>
              <a:rPr 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hm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"</a:t>
            </a:r>
            <a:r>
              <a:rPr 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ms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pPr>
              <a:spcBef>
                <a:spcPts val="0"/>
              </a:spcBef>
            </a:pP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array_reverse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     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("</a:t>
            </a:r>
            <a:r>
              <a:rPr 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ms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"</a:t>
            </a:r>
            <a:r>
              <a:rPr 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hm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"</a:t>
            </a:r>
            <a:r>
              <a:rPr 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kk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"</a:t>
            </a:r>
            <a:r>
              <a:rPr 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bh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pPr>
              <a:spcBef>
                <a:spcPts val="0"/>
              </a:spcBef>
            </a:pP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sort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);                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("</a:t>
            </a:r>
            <a:r>
              <a:rPr 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bh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"</a:t>
            </a:r>
            <a:r>
              <a:rPr 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hm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"</a:t>
            </a:r>
            <a:r>
              <a:rPr 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kk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"</a:t>
            </a:r>
            <a:r>
              <a:rPr 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ms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$best = 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array_slice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tas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1,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2); </a:t>
            </a:r>
            <a:r>
              <a:rPr lang="en-US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hm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", "</a:t>
            </a:r>
            <a:r>
              <a:rPr lang="en-US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kk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</p:txBody>
      </p:sp>
      <p:sp>
        <p:nvSpPr>
          <p:cNvPr id="5" name="Rectangle 4"/>
          <p:cNvSpPr/>
          <p:nvPr/>
        </p:nvSpPr>
        <p:spPr>
          <a:xfrm>
            <a:off x="1097280" y="5058061"/>
            <a:ext cx="10058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the array in PHP replaces many other collections in Java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list, stack, queue, set, map, ...</a:t>
            </a:r>
          </a:p>
        </p:txBody>
      </p:sp>
    </p:spTree>
    <p:extLst>
      <p:ext uri="{BB962C8B-B14F-4D97-AF65-F5344CB8AC3E}">
        <p14:creationId xmlns:p14="http://schemas.microsoft.com/office/powerpoint/2010/main" val="2893318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foreach loop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016736"/>
          </a:xfrm>
          <a:solidFill>
            <a:srgbClr val="F9F9F9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foreach ($array as 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variableName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...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2862470"/>
            <a:ext cx="10058400" cy="2031325"/>
          </a:xfrm>
          <a:prstGeom prst="rect">
            <a:avLst/>
          </a:prstGeom>
          <a:solidFill>
            <a:srgbClr val="E5F5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$stooges = array("Larry", "Moe", "Curly", 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Shemp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");</a:t>
            </a:r>
          </a:p>
          <a:p>
            <a:r>
              <a:rPr lang="en-US" strike="sngStrik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($</a:t>
            </a:r>
            <a:r>
              <a:rPr lang="en-US" strike="sngStrike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trike="sngStrik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0; $</a:t>
            </a:r>
            <a:r>
              <a:rPr lang="en-US" strike="sngStrike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trike="sngStrik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&lt; count($stooges); $</a:t>
            </a:r>
            <a:r>
              <a:rPr lang="en-US" strike="sngStrike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trike="sngStrik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++) {</a:t>
            </a:r>
          </a:p>
          <a:p>
            <a:r>
              <a:rPr lang="en-US" strike="sngStrik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print "Moe slaps {$stooges[$</a:t>
            </a:r>
            <a:r>
              <a:rPr lang="en-US" strike="sngStrike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trike="sngStrik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]}\n";</a:t>
            </a:r>
          </a:p>
          <a:p>
            <a:r>
              <a:rPr lang="en-US" strike="sngStrike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foreach ($stooges as $stooge) {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print "Moe slaps $stooge\n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";  </a:t>
            </a:r>
            <a:r>
              <a:rPr lang="en-US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even himself!</a:t>
            </a:r>
          </a:p>
          <a:p>
            <a:r>
              <a:rPr lang="en-US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97280" y="5183113"/>
            <a:ext cx="100584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a 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convenient way to loop over each element of an array without indexes</a:t>
            </a:r>
            <a:endParaRPr lang="en-US" sz="24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5513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136005"/>
          </a:xfrm>
          <a:solidFill>
            <a:srgbClr val="E5F5FF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$a = 3;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$b = 4;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$c = 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sqrt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(pow($a, 2) + pow($b, 2</a:t>
            </a:r>
            <a:r>
              <a:rPr lang="en-US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));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358945" y="3175106"/>
          <a:ext cx="5466524" cy="650240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780932"/>
                <a:gridCol w="780932"/>
                <a:gridCol w="780932"/>
                <a:gridCol w="780932"/>
                <a:gridCol w="780932"/>
                <a:gridCol w="780932"/>
                <a:gridCol w="780932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  <a:hlinkClick r:id="rId2"/>
                        </a:rPr>
                        <a:t>abs</a:t>
                      </a:r>
                      <a:endParaRPr lang="en-US" dirty="0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  <a:hlinkClick r:id="rId3"/>
                        </a:rPr>
                        <a:t>ceil</a:t>
                      </a:r>
                      <a:endParaRPr lang="en-US" dirty="0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  <a:hlinkClick r:id="rId4"/>
                        </a:rPr>
                        <a:t>cos</a:t>
                      </a:r>
                      <a:endParaRPr lang="en-US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  <a:hlinkClick r:id="rId5"/>
                        </a:rPr>
                        <a:t>floor</a:t>
                      </a:r>
                      <a:endParaRPr lang="en-US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  <a:hlinkClick r:id="rId6"/>
                        </a:rPr>
                        <a:t>log</a:t>
                      </a:r>
                      <a:endParaRPr lang="en-US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  <a:hlinkClick r:id="rId7"/>
                        </a:rPr>
                        <a:t>log10</a:t>
                      </a:r>
                      <a:endParaRPr lang="en-US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  <a:hlinkClick r:id="rId8"/>
                        </a:rPr>
                        <a:t>max</a:t>
                      </a:r>
                      <a:endParaRPr lang="en-US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  <a:hlinkClick r:id="rId9"/>
                        </a:rPr>
                        <a:t>min</a:t>
                      </a:r>
                      <a:endParaRPr lang="en-US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  <a:hlinkClick r:id="rId10"/>
                        </a:rPr>
                        <a:t>pow</a:t>
                      </a:r>
                      <a:endParaRPr lang="en-US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  <a:hlinkClick r:id="rId11"/>
                        </a:rPr>
                        <a:t>rand</a:t>
                      </a:r>
                      <a:endParaRPr lang="en-US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  <a:hlinkClick r:id="rId12"/>
                        </a:rPr>
                        <a:t>round</a:t>
                      </a:r>
                      <a:endParaRPr lang="en-US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  <a:hlinkClick r:id="rId13"/>
                        </a:rPr>
                        <a:t>sin</a:t>
                      </a:r>
                      <a:endParaRPr lang="en-US" dirty="0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  <a:hlinkClick r:id="rId14"/>
                        </a:rPr>
                        <a:t>sqrt</a:t>
                      </a:r>
                      <a:endParaRPr lang="en-US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  <a:hlinkClick r:id="rId15"/>
                        </a:rPr>
                        <a:t>tan</a:t>
                      </a:r>
                      <a:endParaRPr lang="en-US" dirty="0">
                        <a:effectLst/>
                      </a:endParaRPr>
                    </a:p>
                  </a:txBody>
                  <a:tcPr marL="63500" marR="63500" marT="25400" marB="254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169038" y="3941014"/>
            <a:ext cx="191488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math functions</a:t>
            </a:r>
            <a:endParaRPr lang="en-US" sz="22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4769788" y="4476122"/>
          <a:ext cx="2713383" cy="325120"/>
        </p:xfrm>
        <a:graphic>
          <a:graphicData uri="http://schemas.openxmlformats.org/drawingml/2006/table">
            <a:tbl>
              <a:tblPr/>
              <a:tblGrid>
                <a:gridCol w="904461"/>
                <a:gridCol w="904461"/>
                <a:gridCol w="904461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M_PI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M_E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dirty="0">
                          <a:effectLst/>
                        </a:rPr>
                        <a:t>M_LN2</a:t>
                      </a:r>
                    </a:p>
                  </a:txBody>
                  <a:tcPr marL="63500" marR="63500" marT="25400" marB="2540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F5FF"/>
                    </a:solidFill>
                  </a:tcPr>
                </a:tc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5191770" y="4890388"/>
            <a:ext cx="1944956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>
                <a:solidFill>
                  <a:srgbClr val="000000"/>
                </a:solidFill>
                <a:latin typeface="Calibri" panose="020F0502020204030204" pitchFamily="34" charset="0"/>
              </a:rPr>
              <a:t>math constants</a:t>
            </a:r>
            <a:endParaRPr lang="en-US" sz="2200" dirty="0"/>
          </a:p>
        </p:txBody>
      </p:sp>
      <p:sp>
        <p:nvSpPr>
          <p:cNvPr id="9" name="Rectangle 8"/>
          <p:cNvSpPr/>
          <p:nvPr/>
        </p:nvSpPr>
        <p:spPr>
          <a:xfrm>
            <a:off x="1097280" y="5616280"/>
            <a:ext cx="101339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  the </a:t>
            </a:r>
            <a:r>
              <a:rPr lang="en-US" sz="2400" dirty="0">
                <a:solidFill>
                  <a:srgbClr val="000000"/>
                </a:solidFill>
                <a:latin typeface="Calibri" panose="020F0502020204030204" pitchFamily="34" charset="0"/>
              </a:rPr>
              <a:t>syntax for method calls, parameters, returns is the same as Java</a:t>
            </a:r>
            <a:endParaRPr lang="en-US" sz="2400" b="0" i="0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454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1603144"/>
          </a:xfrm>
          <a:solidFill>
            <a:srgbClr val="E5F5FF"/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$name = "Victoria";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$name = 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(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isset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($name)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print "This line isn't going to be reached.\n";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7" name="Rectangle 6"/>
          <p:cNvSpPr/>
          <p:nvPr/>
        </p:nvSpPr>
        <p:spPr>
          <a:xfrm>
            <a:off x="1097280" y="3557251"/>
            <a:ext cx="10058400" cy="25083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a variable is NULL if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it has not been set to any value (undefined variables)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it has been assigned the constant NULL</a:t>
            </a:r>
          </a:p>
          <a:p>
            <a:pPr marL="8001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it has been deleted using the unset function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can test if a variable is NULL using the </a:t>
            </a:r>
            <a:r>
              <a:rPr lang="en-US" sz="2200" dirty="0" err="1"/>
              <a:t>isset</a:t>
            </a:r>
            <a:r>
              <a:rPr lang="en-US" sz="2200" dirty="0"/>
              <a:t> function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NULL prints as an empty string (no output)</a:t>
            </a:r>
          </a:p>
        </p:txBody>
      </p:sp>
    </p:spTree>
    <p:extLst>
      <p:ext uri="{BB962C8B-B14F-4D97-AF65-F5344CB8AC3E}">
        <p14:creationId xmlns:p14="http://schemas.microsoft.com/office/powerpoint/2010/main" val="225774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996857"/>
          </a:xfr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function name(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parameterName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...,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parameterName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pPr>
              <a:spcBef>
                <a:spcPts val="0"/>
              </a:spcBef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statements;</a:t>
            </a:r>
          </a:p>
          <a:p>
            <a:pPr>
              <a:spcBef>
                <a:spcPts val="0"/>
              </a:spcBef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2842591"/>
            <a:ext cx="10058400" cy="1200329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function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bmi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($weight, $height) {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$result = 703 * $weight / $height / $height;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 return $result;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                     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97280" y="4289240"/>
            <a:ext cx="10058400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parameter types and return types are not written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a function with no return statements is implicitly "void"</a:t>
            </a:r>
          </a:p>
          <a:p>
            <a:pPr marL="342900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400" dirty="0"/>
              <a:t>can be declared in any PHP block, at start/end/middle of code</a:t>
            </a:r>
          </a:p>
        </p:txBody>
      </p:sp>
    </p:spTree>
    <p:extLst>
      <p:ext uri="{BB962C8B-B14F-4D97-AF65-F5344CB8AC3E}">
        <p14:creationId xmlns:p14="http://schemas.microsoft.com/office/powerpoint/2010/main" val="2369623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Calling </a:t>
            </a:r>
            <a:r>
              <a:rPr lang="en-US" dirty="0" smtClean="0"/>
              <a:t>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2471900"/>
            <a:ext cx="10058400" cy="509840"/>
          </a:xfr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</a:ln>
        </p:spPr>
        <p:txBody>
          <a:bodyPr/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name(expression, ..., expression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97280" y="2980785"/>
            <a:ext cx="10058400" cy="923330"/>
          </a:xfrm>
          <a:prstGeom prst="rect">
            <a:avLst/>
          </a:prstGeom>
          <a:solidFill>
            <a:srgbClr val="EFF9FF"/>
          </a:solidFill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$w = 163;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pounds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$h = 70;   </a:t>
            </a:r>
            <a:r>
              <a:rPr lang="en-US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inches</a:t>
            </a:r>
          </a:p>
          <a:p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$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my_bmi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bmi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($w, $h</a:t>
            </a:r>
            <a:r>
              <a:rPr lang="en-US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                                               </a:t>
            </a:r>
            <a:r>
              <a:rPr lang="en-US" b="1" dirty="0" smtClean="0">
                <a:solidFill>
                  <a:schemeClr val="bg1">
                    <a:lumMod val="6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PHP</a:t>
            </a:r>
            <a:endParaRPr lang="en-US" b="1" dirty="0">
              <a:solidFill>
                <a:schemeClr val="bg1">
                  <a:lumMod val="65000"/>
                </a:schemeClr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97280" y="4437029"/>
            <a:ext cx="79239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if the wrong number of parameters are passed, it's an error</a:t>
            </a:r>
          </a:p>
        </p:txBody>
      </p:sp>
    </p:spTree>
    <p:extLst>
      <p:ext uri="{BB962C8B-B14F-4D97-AF65-F5344CB8AC3E}">
        <p14:creationId xmlns:p14="http://schemas.microsoft.com/office/powerpoint/2010/main" val="2354704032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4525</TotalTime>
  <Words>2076</Words>
  <Application>Microsoft Office PowerPoint</Application>
  <PresentationFormat>Widescreen</PresentationFormat>
  <Paragraphs>295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Calibri Light</vt:lpstr>
      <vt:lpstr>Consolas</vt:lpstr>
      <vt:lpstr>Courier New</vt:lpstr>
      <vt:lpstr>Times New Roman</vt:lpstr>
      <vt:lpstr>Retrospect</vt:lpstr>
      <vt:lpstr>CSE 154</vt:lpstr>
      <vt:lpstr>Arrays</vt:lpstr>
      <vt:lpstr>Array functions</vt:lpstr>
      <vt:lpstr>Array function example</vt:lpstr>
      <vt:lpstr>The foreach loop</vt:lpstr>
      <vt:lpstr>Math operations</vt:lpstr>
      <vt:lpstr>NULL</vt:lpstr>
      <vt:lpstr>Functions</vt:lpstr>
      <vt:lpstr>Calling functions</vt:lpstr>
      <vt:lpstr>Variable scope: global and local vars</vt:lpstr>
      <vt:lpstr>Default parameter values</vt:lpstr>
      <vt:lpstr>Web Services</vt:lpstr>
      <vt:lpstr>Setting content type with header</vt:lpstr>
      <vt:lpstr>Recall: Content ("MIME") types</vt:lpstr>
      <vt:lpstr>Query strings and parameters</vt:lpstr>
      <vt:lpstr>Query parameters: $_GET, $_POST</vt:lpstr>
      <vt:lpstr>Query parameters: $_POST</vt:lpstr>
      <vt:lpstr>Example: Exponent web service</vt:lpstr>
      <vt:lpstr>Embedded PHP</vt:lpstr>
      <vt:lpstr>Embedded PHP syntax template</vt:lpstr>
      <vt:lpstr>Printing HTML tags in PHP = bad style</vt:lpstr>
      <vt:lpstr>PHP expression blocks</vt:lpstr>
      <vt:lpstr>Expression block example</vt:lpstr>
      <vt:lpstr>Complex expression blocks</vt:lpstr>
      <vt:lpstr>Common errors: unclosed braces, missing = sign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154</dc:title>
  <dc:creator>allison</dc:creator>
  <cp:lastModifiedBy>Whitaker Brand</cp:lastModifiedBy>
  <cp:revision>26</cp:revision>
  <dcterms:created xsi:type="dcterms:W3CDTF">2014-10-04T19:01:41Z</dcterms:created>
  <dcterms:modified xsi:type="dcterms:W3CDTF">2017-05-05T20:16:47Z</dcterms:modified>
</cp:coreProperties>
</file>