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74" r:id="rId7"/>
    <p:sldId id="275" r:id="rId8"/>
    <p:sldId id="276" r:id="rId9"/>
    <p:sldId id="277" r:id="rId10"/>
    <p:sldId id="278" r:id="rId11"/>
    <p:sldId id="279" r:id="rId12"/>
    <p:sldId id="281" r:id="rId13"/>
    <p:sldId id="282" r:id="rId14"/>
    <p:sldId id="283" r:id="rId15"/>
    <p:sldId id="284" r:id="rId16"/>
    <p:sldId id="285" r:id="rId17"/>
    <p:sldId id="287" r:id="rId18"/>
    <p:sldId id="286" r:id="rId19"/>
    <p:sldId id="280" r:id="rId20"/>
    <p:sldId id="257" r:id="rId21"/>
    <p:sldId id="268" r:id="rId22"/>
    <p:sldId id="269" r:id="rId23"/>
    <p:sldId id="270" r:id="rId24"/>
    <p:sldId id="272" r:id="rId25"/>
    <p:sldId id="27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5FF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heade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media/media_mimeref.asp" TargetMode="External"/><Relationship Id="rId2" Type="http://schemas.openxmlformats.org/officeDocument/2006/relationships/hyperlink" Target="http://en.wikipedia.org/wiki/Mime_typ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master-toolkit.com/mime-types.s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in-array" TargetMode="External"/><Relationship Id="rId13" Type="http://schemas.openxmlformats.org/officeDocument/2006/relationships/hyperlink" Target="http://www.php.net/shuffle" TargetMode="External"/><Relationship Id="rId18" Type="http://schemas.openxmlformats.org/officeDocument/2006/relationships/hyperlink" Target="http://www.php.net/array-slice" TargetMode="External"/><Relationship Id="rId3" Type="http://schemas.openxmlformats.org/officeDocument/2006/relationships/hyperlink" Target="http://www.php.net/print_r" TargetMode="External"/><Relationship Id="rId21" Type="http://schemas.openxmlformats.org/officeDocument/2006/relationships/hyperlink" Target="http://www.php.net/array-product" TargetMode="External"/><Relationship Id="rId7" Type="http://schemas.openxmlformats.org/officeDocument/2006/relationships/hyperlink" Target="http://www.php.net/array-unshift" TargetMode="External"/><Relationship Id="rId12" Type="http://schemas.openxmlformats.org/officeDocument/2006/relationships/hyperlink" Target="http://www.php.net/rsort" TargetMode="External"/><Relationship Id="rId17" Type="http://schemas.openxmlformats.org/officeDocument/2006/relationships/hyperlink" Target="http://www.php.net/array-diff" TargetMode="External"/><Relationship Id="rId2" Type="http://schemas.openxmlformats.org/officeDocument/2006/relationships/hyperlink" Target="http://www.php.net/count" TargetMode="External"/><Relationship Id="rId16" Type="http://schemas.openxmlformats.org/officeDocument/2006/relationships/hyperlink" Target="http://www.php.net/array-intersect" TargetMode="External"/><Relationship Id="rId20" Type="http://schemas.openxmlformats.org/officeDocument/2006/relationships/hyperlink" Target="http://www.php.net/array-su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array-shift" TargetMode="External"/><Relationship Id="rId11" Type="http://schemas.openxmlformats.org/officeDocument/2006/relationships/hyperlink" Target="http://www.php.net/sort" TargetMode="External"/><Relationship Id="rId5" Type="http://schemas.openxmlformats.org/officeDocument/2006/relationships/hyperlink" Target="http://www.php.net/array-push" TargetMode="External"/><Relationship Id="rId15" Type="http://schemas.openxmlformats.org/officeDocument/2006/relationships/hyperlink" Target="http://www.php.net/array-merge" TargetMode="External"/><Relationship Id="rId23" Type="http://schemas.openxmlformats.org/officeDocument/2006/relationships/hyperlink" Target="http://www.php.net/array-reduce" TargetMode="External"/><Relationship Id="rId10" Type="http://schemas.openxmlformats.org/officeDocument/2006/relationships/hyperlink" Target="http://www.php.net/array-reverse" TargetMode="External"/><Relationship Id="rId19" Type="http://schemas.openxmlformats.org/officeDocument/2006/relationships/hyperlink" Target="http://www.php.net/range" TargetMode="External"/><Relationship Id="rId4" Type="http://schemas.openxmlformats.org/officeDocument/2006/relationships/hyperlink" Target="http://www.php.net/array-pop" TargetMode="External"/><Relationship Id="rId9" Type="http://schemas.openxmlformats.org/officeDocument/2006/relationships/hyperlink" Target="http://www.php.net/array-search" TargetMode="External"/><Relationship Id="rId14" Type="http://schemas.openxmlformats.org/officeDocument/2006/relationships/hyperlink" Target="http://www.php.net/array-fill" TargetMode="External"/><Relationship Id="rId22" Type="http://schemas.openxmlformats.org/officeDocument/2006/relationships/hyperlink" Target="http://www.php.net/array-uniqu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max" TargetMode="External"/><Relationship Id="rId13" Type="http://schemas.openxmlformats.org/officeDocument/2006/relationships/hyperlink" Target="http://www.php.net/sin" TargetMode="External"/><Relationship Id="rId3" Type="http://schemas.openxmlformats.org/officeDocument/2006/relationships/hyperlink" Target="http://www.php.net/ceil" TargetMode="External"/><Relationship Id="rId7" Type="http://schemas.openxmlformats.org/officeDocument/2006/relationships/hyperlink" Target="http://www.php.net/log10" TargetMode="External"/><Relationship Id="rId12" Type="http://schemas.openxmlformats.org/officeDocument/2006/relationships/hyperlink" Target="http://www.php.net/round" TargetMode="External"/><Relationship Id="rId2" Type="http://schemas.openxmlformats.org/officeDocument/2006/relationships/hyperlink" Target="http://www.php.net/ab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log" TargetMode="External"/><Relationship Id="rId11" Type="http://schemas.openxmlformats.org/officeDocument/2006/relationships/hyperlink" Target="http://www.php.net/rand" TargetMode="External"/><Relationship Id="rId5" Type="http://schemas.openxmlformats.org/officeDocument/2006/relationships/hyperlink" Target="http://www.php.net/floor" TargetMode="External"/><Relationship Id="rId15" Type="http://schemas.openxmlformats.org/officeDocument/2006/relationships/hyperlink" Target="http://www.php.net/tan" TargetMode="External"/><Relationship Id="rId10" Type="http://schemas.openxmlformats.org/officeDocument/2006/relationships/hyperlink" Target="http://www.php.net/pow" TargetMode="External"/><Relationship Id="rId4" Type="http://schemas.openxmlformats.org/officeDocument/2006/relationships/hyperlink" Target="http://www.php.net/cos" TargetMode="External"/><Relationship Id="rId9" Type="http://schemas.openxmlformats.org/officeDocument/2006/relationships/hyperlink" Target="http://www.php.net/min" TargetMode="External"/><Relationship Id="rId14" Type="http://schemas.openxmlformats.org/officeDocument/2006/relationships/hyperlink" Target="http://www.php.net/sqr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15: </a:t>
            </a:r>
            <a:r>
              <a:rPr lang="en-US" i="1" dirty="0" smtClean="0"/>
              <a:t>MORE PHP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205" y="2375451"/>
            <a:ext cx="5535475" cy="181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6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scope: global and local </a:t>
            </a:r>
            <a:r>
              <a:rPr lang="en-US" dirty="0" err="1" smtClean="0"/>
              <a:t>vars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07413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$school = "UW";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downgrade()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 $school;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$suffix = "(Wisconsin)";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local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$school = "$school $suffix";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"$school\n";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028244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variables declared in a function are local to that function; others are global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if a function wants to use a global variable, it must have a global statement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but don't abuse this; mostly you should use parameters</a:t>
            </a:r>
          </a:p>
        </p:txBody>
      </p:sp>
    </p:spTree>
    <p:extLst>
      <p:ext uri="{BB962C8B-B14F-4D97-AF65-F5344CB8AC3E}">
        <p14:creationId xmlns:p14="http://schemas.microsoft.com/office/powerpoint/2010/main" val="2231418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parameter 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974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name(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parameterName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value, ...,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parameterName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value) {</a:t>
            </a:r>
          </a:p>
          <a:p>
            <a:pPr>
              <a:spcBef>
                <a:spcPts val="0"/>
              </a:spcBef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</a:t>
            </a:r>
            <a:r>
              <a:rPr lang="en-US" sz="19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9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743200"/>
            <a:ext cx="10058400" cy="2308324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print_separated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$separator = ", ")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&gt; 0)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print $separator .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049270"/>
            <a:ext cx="10058400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print_separated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("hello");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h, e, l, l, o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print_separated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("hello", "-");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h-e-l-l-o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832289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if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 value is passed, the default will be used (defaults must come last)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38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720992"/>
            <a:ext cx="10058400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web service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software functionality that can be invoked through the internet using common protocols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like a remote function(s) you can call by contacting a program on a web server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many web services accept parameters and produce results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be written in PHP and contacted by the browser in HTML and/or Ajax code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service's output might be HTML but could be text, XML, JSON or other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content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3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content type with header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1962186"/>
            <a:ext cx="10058400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type/subtype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331518"/>
            <a:ext cx="10058400" cy="646331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text/plain");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"This output will appear as plain text now!\n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3008627"/>
            <a:ext cx="10058400" cy="24900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default, a PHP file's output is assumed to be HTML (text/html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However, in our class we aren’t using PHP to generate HTML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So, we use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header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to specify non-HTML output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must appear before any other output generated by the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script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(doesn’t have to be the first line of code, though)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63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Content ("</a:t>
            </a:r>
            <a:r>
              <a:rPr lang="en-US" dirty="0">
                <a:hlinkClick r:id="rId2"/>
              </a:rPr>
              <a:t>MIME</a:t>
            </a:r>
            <a:r>
              <a:rPr lang="en-US" dirty="0"/>
              <a:t>") </a:t>
            </a:r>
            <a:r>
              <a:rPr lang="en-US" dirty="0" smtClean="0"/>
              <a:t>types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458816" y="1970736"/>
          <a:ext cx="5357194" cy="2600960"/>
        </p:xfrm>
        <a:graphic>
          <a:graphicData uri="http://schemas.openxmlformats.org/drawingml/2006/table">
            <a:tbl>
              <a:tblPr/>
              <a:tblGrid>
                <a:gridCol w="2678597"/>
                <a:gridCol w="267859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MIME type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related file extension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text/plain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.txt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text/html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.html, .htm, ...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text/xml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.xml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application/json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.json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text/css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.css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text/javascript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.js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image/gif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.gif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7280" y="4904168"/>
            <a:ext cx="53388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Lists of MIME types: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by type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by extension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26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strings and </a:t>
            </a:r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9962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=value...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2444070"/>
            <a:ext cx="10058400" cy="646331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http://www.google.com/search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?q=Romney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example.com/student_login.php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?username=obourn&amp;id=1234567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2972522"/>
            <a:ext cx="100584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 smtClean="0"/>
              <a:t>query </a:t>
            </a:r>
            <a:r>
              <a:rPr lang="en-US" sz="2200" b="1" dirty="0"/>
              <a:t>string</a:t>
            </a:r>
            <a:r>
              <a:rPr lang="en-US" sz="2200" dirty="0"/>
              <a:t>: a set of parameters passed from a browser to a web server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often </a:t>
            </a:r>
            <a:r>
              <a:rPr lang="en-US" sz="2200" dirty="0"/>
              <a:t>passed by placing name/value pairs at the end of a URL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above</a:t>
            </a:r>
            <a:r>
              <a:rPr lang="en-US" sz="2200" dirty="0"/>
              <a:t>, parameter username has value </a:t>
            </a:r>
            <a:r>
              <a:rPr lang="en-US" sz="2200" dirty="0" err="1" smtClean="0"/>
              <a:t>obourn</a:t>
            </a:r>
            <a:r>
              <a:rPr lang="en-US" sz="2200" dirty="0" smtClean="0"/>
              <a:t>, </a:t>
            </a:r>
            <a:r>
              <a:rPr lang="en-US" sz="2200" dirty="0"/>
              <a:t>and </a:t>
            </a:r>
            <a:r>
              <a:rPr lang="en-US" sz="2200" dirty="0" err="1"/>
              <a:t>sid</a:t>
            </a:r>
            <a:r>
              <a:rPr lang="en-US" sz="2200" dirty="0"/>
              <a:t> has value 1234567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PHP </a:t>
            </a:r>
            <a:r>
              <a:rPr lang="en-US" sz="2200" dirty="0"/>
              <a:t>code on the server can examine and utilize the value of parameters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a </a:t>
            </a:r>
            <a:r>
              <a:rPr lang="en-US" sz="2200" dirty="0"/>
              <a:t>way for PHP code to produce different output based on values passed by the user</a:t>
            </a:r>
          </a:p>
        </p:txBody>
      </p:sp>
    </p:spTree>
    <p:extLst>
      <p:ext uri="{BB962C8B-B14F-4D97-AF65-F5344CB8AC3E}">
        <p14:creationId xmlns:p14="http://schemas.microsoft.com/office/powerpoint/2010/main" val="246144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parameters: $_GET, $_POST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51623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$_GET["username"]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id_number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$_GET["id"]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eats_meat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FALSE;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$_GET["meat"]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eats_meat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337028"/>
            <a:ext cx="10058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$_</a:t>
            </a:r>
            <a:r>
              <a:rPr lang="en-US" sz="2400" dirty="0"/>
              <a:t>GET["parameter name"] or $_POST["parameter name"] returns a GET/POST parameter's value as a </a:t>
            </a:r>
            <a:r>
              <a:rPr lang="en-US" sz="2400" dirty="0" smtClean="0"/>
              <a:t>string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parameters </a:t>
            </a:r>
            <a:r>
              <a:rPr lang="en-US" sz="2400" dirty="0"/>
              <a:t>specified as http://....?name=</a:t>
            </a:r>
            <a:r>
              <a:rPr lang="en-US" sz="2400" dirty="0" err="1"/>
              <a:t>value&amp;name</a:t>
            </a:r>
            <a:r>
              <a:rPr lang="en-US" sz="2400" dirty="0"/>
              <a:t>=value are GET </a:t>
            </a:r>
            <a:r>
              <a:rPr lang="en-US" sz="2400" dirty="0" smtClean="0"/>
              <a:t>parameters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test </a:t>
            </a:r>
            <a:r>
              <a:rPr lang="en-US" sz="2400" dirty="0"/>
              <a:t>whether a given parameter was passed with </a:t>
            </a:r>
            <a:r>
              <a:rPr lang="en-US" sz="2400" dirty="0" err="1"/>
              <a:t>isset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35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parameters: </a:t>
            </a:r>
            <a:r>
              <a:rPr lang="en-US" dirty="0" smtClean="0"/>
              <a:t>$_</a:t>
            </a:r>
            <a:r>
              <a:rPr lang="en-US" dirty="0"/>
              <a:t>POST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51623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$_POST["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username"]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$password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$_POS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["password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users_pw_hash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db_lookup_hashed_pw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($username);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password_hash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($password) == $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users_pw_hash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print(“Successfully logged in!”);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337028"/>
            <a:ext cx="10058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POST parameters come in through the body of the request, not through the URL.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However, on the server, we get access to them </a:t>
            </a:r>
            <a:r>
              <a:rPr lang="en-US" sz="2400" dirty="0" smtClean="0"/>
              <a:t>the same way we use the GET </a:t>
            </a:r>
            <a:r>
              <a:rPr lang="en-US" sz="2400" dirty="0" err="1" smtClean="0"/>
              <a:t>params</a:t>
            </a:r>
            <a:r>
              <a:rPr lang="en-US" sz="2400" dirty="0" smtClean="0"/>
              <a:t>, but with a different array: $_POST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means that client side POST requests look different than GET requests, but server-side POST-request handling looks similar to GET-request handling</a:t>
            </a: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073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Exponent web </a:t>
            </a:r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1786980"/>
            <a:ext cx="10058400" cy="7694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Write a web service that accepts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exponent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outputs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raised to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exponent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power. For example, the following query should output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81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2677803"/>
            <a:ext cx="10058400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http://example.com/exponent.php?base=3&amp;exponent=4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80" y="3423238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70022"/>
                </a:solidFill>
                <a:latin typeface="Calibri" panose="020F0502020204030204" pitchFamily="34" charset="0"/>
              </a:rPr>
              <a:t>solution: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97280" y="3864451"/>
            <a:ext cx="10058400" cy="2031325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text/plain");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$base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$_GET["base"];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$_GET["exponent"];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$result = pow($base,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$result;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4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Embedded PHP is a strategy for generating HTML pages on the server side using PHP.</a:t>
            </a:r>
          </a:p>
          <a:p>
            <a:r>
              <a:rPr lang="en-US" dirty="0" smtClean="0"/>
              <a:t>The textbook assumes that we’re using PHP in this way, but we don’t. This quarter, we are focusing on using PHP for data generation.</a:t>
            </a:r>
          </a:p>
          <a:p>
            <a:r>
              <a:rPr lang="en-US" dirty="0" smtClean="0"/>
              <a:t>The next couple slides are about embedded PHP if you are interested in learning a little bit more about it</a:t>
            </a:r>
          </a:p>
        </p:txBody>
      </p:sp>
    </p:spTree>
    <p:extLst>
      <p:ext uri="{BB962C8B-B14F-4D97-AF65-F5344CB8AC3E}">
        <p14:creationId xmlns:p14="http://schemas.microsoft.com/office/powerpoint/2010/main" val="319852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951014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array();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create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array(value0, value1, ...,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$name[index]           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element value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$name[index] = value;  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 element value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$name[] = value;      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796748"/>
            <a:ext cx="10058400" cy="120032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 = array();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empty array (length 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$a[0] = 23;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stores 23 at index 0 (length 1)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$a2 = array("some", "strings", "in", "an", "array");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$a2[] = "Ooh!";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string to end (at index 5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332200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 append, use bracket notation without specifying an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 type is not specified; can mix types</a:t>
            </a:r>
          </a:p>
        </p:txBody>
      </p:sp>
    </p:spTree>
    <p:extLst>
      <p:ext uri="{BB962C8B-B14F-4D97-AF65-F5344CB8AC3E}">
        <p14:creationId xmlns:p14="http://schemas.microsoft.com/office/powerpoint/2010/main" val="15314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PHP </a:t>
            </a:r>
            <a:r>
              <a:rPr lang="en-US" dirty="0"/>
              <a:t>syntax </a:t>
            </a:r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902103" cy="402336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HTML content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PHP code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HTML content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PHP code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HTML content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4868" y="2703252"/>
            <a:ext cx="39690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any contents of a .</a:t>
            </a:r>
            <a:r>
              <a:rPr lang="en-US" sz="2400" dirty="0" err="1"/>
              <a:t>php</a:t>
            </a:r>
            <a:r>
              <a:rPr lang="en-US" sz="2400" dirty="0"/>
              <a:t> file between &lt;?</a:t>
            </a:r>
            <a:r>
              <a:rPr lang="en-US" sz="2400" dirty="0" err="1"/>
              <a:t>php</a:t>
            </a:r>
            <a:r>
              <a:rPr lang="en-US" sz="2400" dirty="0"/>
              <a:t> and ?&gt; are executed as PHP </a:t>
            </a:r>
            <a:r>
              <a:rPr lang="en-US" sz="2400" dirty="0" smtClean="0"/>
              <a:t>code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 other contents are output as pure HTML</a:t>
            </a:r>
          </a:p>
        </p:txBody>
      </p:sp>
    </p:spTree>
    <p:extLst>
      <p:ext uri="{BB962C8B-B14F-4D97-AF65-F5344CB8AC3E}">
        <p14:creationId xmlns:p14="http://schemas.microsoft.com/office/powerpoint/2010/main" val="34975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HTML tags in PHP = bad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775962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"&lt;!DOCTYPE html&gt;\n";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"&lt;html&gt;\n";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  &lt;head&gt;\n";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    &lt;title&gt;Geneva's web page&lt;/title&gt;\n";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10;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"&lt;p class=\"count\"&gt; I can count to $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 &lt;/p&gt;\n";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830418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printing HTML tags with print statements is bad style and error-prone: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must quote the HTML and escape special characters, e.g. \"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but without print, how do we insert dynamic content into the page?</a:t>
            </a:r>
          </a:p>
        </p:txBody>
      </p:sp>
    </p:spTree>
    <p:extLst>
      <p:ext uri="{BB962C8B-B14F-4D97-AF65-F5344CB8AC3E}">
        <p14:creationId xmlns:p14="http://schemas.microsoft.com/office/powerpoint/2010/main" val="101598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expression </a:t>
            </a:r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70692"/>
          </a:xfrm>
          <a:solidFill>
            <a:srgbClr val="F9F9F9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&lt;?= expression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16426"/>
            <a:ext cx="10058400" cy="36774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&lt;h2&gt; The answer is &lt;?= 6 * 7 ?&gt; &lt;/h2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584174"/>
            <a:ext cx="10058400" cy="5232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answer is 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42 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603438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PHP expression block:</a:t>
            </a:r>
            <a:r>
              <a:rPr lang="en-US" sz="2400" dirty="0"/>
              <a:t> evaluates and embeds an expression's value into </a:t>
            </a:r>
            <a:r>
              <a:rPr lang="en-US" sz="2400" dirty="0" smtClean="0"/>
              <a:t>HTML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&lt;?=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</a:t>
            </a:r>
            <a:r>
              <a:rPr lang="en-US" sz="2400" dirty="0"/>
              <a:t>is equivalent to   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print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?&gt;</a:t>
            </a:r>
          </a:p>
        </p:txBody>
      </p:sp>
    </p:spTree>
    <p:extLst>
      <p:ext uri="{BB962C8B-B14F-4D97-AF65-F5344CB8AC3E}">
        <p14:creationId xmlns:p14="http://schemas.microsoft.com/office/powerpoint/2010/main" val="2545250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 block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1957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&lt;head&gt;&lt;title&gt;CSE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154: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Embedded PHP&lt;/title&gt;&lt;/head&gt; 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($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99;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1;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--) {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&lt;p&gt;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bottles of beer on the wall,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bottles of beer.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Take one down, pass it around,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- 1 ?&gt;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bottles of beer on the wall. 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&lt;/html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21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expression </a:t>
            </a:r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23023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body&gt;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3;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&gt;This is a level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heading.&lt;/h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 ?&gt;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468757"/>
            <a:ext cx="10058400" cy="144655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dirty="0"/>
              <a:t>This is a level 1 heading.</a:t>
            </a:r>
          </a:p>
          <a:p>
            <a:r>
              <a:rPr lang="en-US" sz="2800" dirty="0" smtClean="0"/>
              <a:t>This is a level 2 heading.</a:t>
            </a:r>
          </a:p>
          <a:p>
            <a:r>
              <a:rPr lang="en-US" sz="2400" dirty="0" smtClean="0"/>
              <a:t>This is a level 3 heading.                 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440882"/>
            <a:ext cx="8190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expression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blocks can even go inside HTML tags and attributes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13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Common errors: unclosed braces, missing = </a:t>
            </a:r>
            <a:r>
              <a:rPr lang="en-US" sz="4000" dirty="0" smtClean="0"/>
              <a:t>sign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318762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&lt;p&gt;Watch how high I can count: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10;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&lt;/html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4380637"/>
            <a:ext cx="10058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&lt;/body&gt; and &lt;/html&gt; above are inside the for loop, which is never </a:t>
            </a:r>
            <a:r>
              <a:rPr lang="en-US" sz="2200" dirty="0" smtClean="0"/>
              <a:t>closed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if you forget to close your braces, you'll see an error about 'unexpected $</a:t>
            </a:r>
            <a:r>
              <a:rPr lang="en-US" sz="2200" dirty="0" smtClean="0"/>
              <a:t>end‘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if you forget = in &lt;?=, the expression does not produce any output</a:t>
            </a:r>
          </a:p>
        </p:txBody>
      </p:sp>
    </p:spTree>
    <p:extLst>
      <p:ext uri="{BB962C8B-B14F-4D97-AF65-F5344CB8AC3E}">
        <p14:creationId xmlns:p14="http://schemas.microsoft.com/office/powerpoint/2010/main" val="127429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</a:t>
            </a:r>
            <a:r>
              <a:rPr lang="en-US" dirty="0" smtClean="0"/>
              <a:t>functions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540585"/>
              </p:ext>
            </p:extLst>
          </p:nvPr>
        </p:nvGraphicFramePr>
        <p:xfrm>
          <a:off x="1096963" y="2031919"/>
          <a:ext cx="10058400" cy="4043680"/>
        </p:xfrm>
        <a:graphic>
          <a:graphicData uri="http://schemas.openxmlformats.org/drawingml/2006/table">
            <a:tbl>
              <a:tblPr/>
              <a:tblGrid>
                <a:gridCol w="5029200"/>
                <a:gridCol w="5029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function name(s)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count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number of elements in the array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print_r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print array's contents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array_pop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array_push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br>
                        <a:rPr lang="en-US" sz="2200">
                          <a:effectLst/>
                        </a:rPr>
                      </a:b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array_shift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7"/>
                        </a:rPr>
                        <a:t>array_unshift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using array as a stack/queue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u="none" strike="noStrike" dirty="0" err="1">
                          <a:solidFill>
                            <a:srgbClr val="335177"/>
                          </a:solidFill>
                          <a:effectLst/>
                          <a:hlinkClick r:id="rId8"/>
                        </a:rPr>
                        <a:t>in_array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r>
                        <a:rPr lang="en-US" sz="2200" u="none" strike="noStrike" dirty="0" err="1">
                          <a:solidFill>
                            <a:srgbClr val="335177"/>
                          </a:solidFill>
                          <a:effectLst/>
                          <a:hlinkClick r:id="rId9"/>
                        </a:rPr>
                        <a:t>array_search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r>
                        <a:rPr lang="en-US" sz="2200" u="none" strike="noStrike" dirty="0" err="1">
                          <a:solidFill>
                            <a:srgbClr val="335177"/>
                          </a:solidFill>
                          <a:effectLst/>
                          <a:hlinkClick r:id="rId10"/>
                        </a:rPr>
                        <a:t>array_reverse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solidFill>
                            <a:srgbClr val="335177"/>
                          </a:solidFill>
                          <a:effectLst/>
                          <a:hlinkClick r:id="rId11"/>
                        </a:rPr>
                        <a:t>sort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r>
                        <a:rPr lang="en-US" sz="2200" dirty="0" err="1">
                          <a:solidFill>
                            <a:srgbClr val="335177"/>
                          </a:solidFill>
                          <a:effectLst/>
                          <a:hlinkClick r:id="rId12"/>
                        </a:rPr>
                        <a:t>rsort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r>
                        <a:rPr lang="en-US" sz="2200" dirty="0">
                          <a:solidFill>
                            <a:srgbClr val="335177"/>
                          </a:solidFill>
                          <a:effectLst/>
                          <a:hlinkClick r:id="rId13"/>
                        </a:rPr>
                        <a:t>shuffle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searching and reordering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14"/>
                        </a:rPr>
                        <a:t>array_fill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15"/>
                        </a:rPr>
                        <a:t>array_merge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16"/>
                        </a:rPr>
                        <a:t>array_intersect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br>
                        <a:rPr lang="en-US" sz="2200">
                          <a:effectLst/>
                        </a:rPr>
                      </a:b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17"/>
                        </a:rPr>
                        <a:t>array_diff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18"/>
                        </a:rPr>
                        <a:t>array_slice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>
                          <a:solidFill>
                            <a:srgbClr val="335177"/>
                          </a:solidFill>
                          <a:effectLst/>
                          <a:hlinkClick r:id="rId19"/>
                        </a:rPr>
                        <a:t>range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creating, filling, filtering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20"/>
                        </a:rPr>
                        <a:t>array_sum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21"/>
                        </a:rPr>
                        <a:t>array_product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22"/>
                        </a:rPr>
                        <a:t>array_unique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br>
                        <a:rPr lang="en-US" sz="2200">
                          <a:effectLst/>
                        </a:rPr>
                      </a:b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22"/>
                        </a:rPr>
                        <a:t>array_filter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23"/>
                        </a:rPr>
                        <a:t>array_reduce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processing elements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98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function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103953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array("MD", "BH", "KK", "HM", "JP");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strtolower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("md",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jp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morgan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array_shift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jp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array_pop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array_push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array_reverse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$best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array_slice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5058061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array in PHP replaces many other collections in Java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list, stack, queue, set, map, ...</a:t>
            </a:r>
          </a:p>
        </p:txBody>
      </p:sp>
    </p:spTree>
    <p:extLst>
      <p:ext uri="{BB962C8B-B14F-4D97-AF65-F5344CB8AC3E}">
        <p14:creationId xmlns:p14="http://schemas.microsoft.com/office/powerpoint/2010/main" val="28933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foreach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16736"/>
          </a:xfrm>
          <a:solidFill>
            <a:srgbClr val="F9F9F9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foreach ($array as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862470"/>
            <a:ext cx="10058400" cy="2031325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$stooges = array("Larry", "Moe", "Curly",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Shemp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$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count($stooges); $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 "Moe slaps {$stooges[$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]}\n";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 ($stooges as $stooge)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"Moe slaps $stooge\n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even himself!</a:t>
            </a:r>
          </a:p>
          <a:p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183113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a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convenient way to loop over each element of an array without indexes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36005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 = 3;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$b = 4;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$c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(pow($a, 2) + pow($b, 2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358945" y="3175106"/>
          <a:ext cx="5466524" cy="6502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80932"/>
                <a:gridCol w="780932"/>
                <a:gridCol w="780932"/>
                <a:gridCol w="780932"/>
                <a:gridCol w="780932"/>
                <a:gridCol w="780932"/>
                <a:gridCol w="780932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hlinkClick r:id="rId2"/>
                        </a:rPr>
                        <a:t>abs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hlinkClick r:id="rId3"/>
                        </a:rPr>
                        <a:t>ceil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4"/>
                        </a:rPr>
                        <a:t>cos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5"/>
                        </a:rPr>
                        <a:t>floor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6"/>
                        </a:rPr>
                        <a:t>log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7"/>
                        </a:rPr>
                        <a:t>log10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8"/>
                        </a:rPr>
                        <a:t>max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9"/>
                        </a:rPr>
                        <a:t>min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10"/>
                        </a:rPr>
                        <a:t>pow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11"/>
                        </a:rPr>
                        <a:t>rand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12"/>
                        </a:rPr>
                        <a:t>round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hlinkClick r:id="rId13"/>
                        </a:rPr>
                        <a:t>sin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14"/>
                        </a:rPr>
                        <a:t>sqrt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hlinkClick r:id="rId15"/>
                        </a:rPr>
                        <a:t>tan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169038" y="3941014"/>
            <a:ext cx="191488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math functions</a:t>
            </a:r>
            <a:endParaRPr lang="en-US" sz="2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769788" y="4476122"/>
          <a:ext cx="2713383" cy="325120"/>
        </p:xfrm>
        <a:graphic>
          <a:graphicData uri="http://schemas.openxmlformats.org/drawingml/2006/table">
            <a:tbl>
              <a:tblPr/>
              <a:tblGrid>
                <a:gridCol w="904461"/>
                <a:gridCol w="904461"/>
                <a:gridCol w="904461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M_PI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M_E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M_LN2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191770" y="4890388"/>
            <a:ext cx="194495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math constants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1097280" y="5616280"/>
            <a:ext cx="101339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the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syntax for method calls, parameters, returns is the same as Java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03144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"Victoria";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($name)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"This line isn't going to be reached.\n";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557251"/>
            <a:ext cx="10058400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a variable is NULL if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it has not been set to any value (undefined variables)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it has been assigned the constant NULL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it has been deleted using the unset function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can test if a variable is NULL using the </a:t>
            </a:r>
            <a:r>
              <a:rPr lang="en-US" sz="2200" dirty="0" err="1"/>
              <a:t>isset</a:t>
            </a:r>
            <a:r>
              <a:rPr lang="en-US" sz="2200" dirty="0"/>
              <a:t> function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NULL prints as an empty string (no output)</a:t>
            </a:r>
          </a:p>
        </p:txBody>
      </p:sp>
    </p:spTree>
    <p:extLst>
      <p:ext uri="{BB962C8B-B14F-4D97-AF65-F5344CB8AC3E}">
        <p14:creationId xmlns:p14="http://schemas.microsoft.com/office/powerpoint/2010/main" val="22577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96857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name(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842591"/>
            <a:ext cx="10058400" cy="120032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bmi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($weight, $height)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$result = 703 * $weight / $height / $height;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$result;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289240"/>
            <a:ext cx="100584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parameter types and return types are not written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 function with no return statements is implicitly "void"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can be declared in any PHP block, at start/end/middle of code</a:t>
            </a:r>
          </a:p>
        </p:txBody>
      </p:sp>
    </p:spTree>
    <p:extLst>
      <p:ext uri="{BB962C8B-B14F-4D97-AF65-F5344CB8AC3E}">
        <p14:creationId xmlns:p14="http://schemas.microsoft.com/office/powerpoint/2010/main" val="236962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71900"/>
            <a:ext cx="10058400" cy="509840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name(expression, ..., expression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980785"/>
            <a:ext cx="10058400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$w = 163;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pounds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$h = 70;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inches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my_bmi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bmi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($w, $h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437029"/>
            <a:ext cx="792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the wrong number of parameters are passed, it's an error</a:t>
            </a:r>
          </a:p>
        </p:txBody>
      </p:sp>
    </p:spTree>
    <p:extLst>
      <p:ext uri="{BB962C8B-B14F-4D97-AF65-F5344CB8AC3E}">
        <p14:creationId xmlns:p14="http://schemas.microsoft.com/office/powerpoint/2010/main" val="23547040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4525</TotalTime>
  <Words>2076</Words>
  <Application>Microsoft Office PowerPoint</Application>
  <PresentationFormat>Widescreen</PresentationFormat>
  <Paragraphs>295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Consolas</vt:lpstr>
      <vt:lpstr>Courier New</vt:lpstr>
      <vt:lpstr>Times New Roman</vt:lpstr>
      <vt:lpstr>Retrospect</vt:lpstr>
      <vt:lpstr>CSE 154</vt:lpstr>
      <vt:lpstr>Arrays</vt:lpstr>
      <vt:lpstr>Array functions</vt:lpstr>
      <vt:lpstr>Array function example</vt:lpstr>
      <vt:lpstr>The foreach loop</vt:lpstr>
      <vt:lpstr>Math operations</vt:lpstr>
      <vt:lpstr>NULL</vt:lpstr>
      <vt:lpstr>Functions</vt:lpstr>
      <vt:lpstr>Calling functions</vt:lpstr>
      <vt:lpstr>Variable scope: global and local vars</vt:lpstr>
      <vt:lpstr>Default parameter values</vt:lpstr>
      <vt:lpstr>Web Services</vt:lpstr>
      <vt:lpstr>Setting content type with header</vt:lpstr>
      <vt:lpstr>Recall: Content ("MIME") types</vt:lpstr>
      <vt:lpstr>Query strings and parameters</vt:lpstr>
      <vt:lpstr>Query parameters: $_GET, $_POST</vt:lpstr>
      <vt:lpstr>Query parameters: $_POST</vt:lpstr>
      <vt:lpstr>Example: Exponent web service</vt:lpstr>
      <vt:lpstr>Embedded PHP</vt:lpstr>
      <vt:lpstr>Embedded PHP syntax template</vt:lpstr>
      <vt:lpstr>Printing HTML tags in PHP = bad style</vt:lpstr>
      <vt:lpstr>PHP expression blocks</vt:lpstr>
      <vt:lpstr>Expression block example</vt:lpstr>
      <vt:lpstr>Complex expression blocks</vt:lpstr>
      <vt:lpstr>Common errors: unclosed braces, missing = sign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Whitaker Brand</cp:lastModifiedBy>
  <cp:revision>26</cp:revision>
  <dcterms:created xsi:type="dcterms:W3CDTF">2014-10-04T19:01:41Z</dcterms:created>
  <dcterms:modified xsi:type="dcterms:W3CDTF">2017-05-05T20:16:47Z</dcterms:modified>
</cp:coreProperties>
</file>