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9" r:id="rId22"/>
    <p:sldId id="280" r:id="rId23"/>
    <p:sldId id="281" r:id="rId24"/>
    <p:sldId id="282" r:id="rId25"/>
    <p:sldId id="283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hp.net/setcooki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php.net/isse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hp.net/manual/en/function.date.php" TargetMode="External"/><Relationship Id="rId2" Type="http://schemas.openxmlformats.org/officeDocument/2006/relationships/hyperlink" Target="http://courses.cs.washington.edu/courses/cse154/14sp/lectures/slides/%3ehttp:/php.net/tim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pguru.org/downloads/PCRE%20Cheat%20Sheet/PHP%20PCRE%20Cheat%20Sheet.pdf" TargetMode="External"/><Relationship Id="rId7" Type="http://schemas.openxmlformats.org/officeDocument/2006/relationships/hyperlink" Target="http://www.php.net/preg-split" TargetMode="External"/><Relationship Id="rId2" Type="http://schemas.openxmlformats.org/officeDocument/2006/relationships/hyperlink" Target="http://www.php.net/pc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p.net/preg-replace" TargetMode="External"/><Relationship Id="rId5" Type="http://schemas.openxmlformats.org/officeDocument/2006/relationships/hyperlink" Target="http://www.php.net/preg-match" TargetMode="External"/><Relationship Id="rId4" Type="http://schemas.openxmlformats.org/officeDocument/2006/relationships/hyperlink" Target="http://www.php.net/manual/en/reference.pcre.pattern.syntax.php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n.wikipedia.org/wiki/HTTP_cooki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154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21: Cookies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42" y="-325765"/>
            <a:ext cx="4588958" cy="649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02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"tracking cookie</a:t>
            </a:r>
            <a:r>
              <a:rPr lang="en-US" dirty="0" smtClean="0"/>
              <a:t>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4283767"/>
            <a:ext cx="10058400" cy="195800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an </a:t>
            </a:r>
            <a:r>
              <a:rPr lang="en-US" sz="2400" dirty="0"/>
              <a:t>advertising company can put a cookie on your machine when you visit one site, and see it when you visit another site that also uses that advertising company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therefore </a:t>
            </a:r>
            <a:r>
              <a:rPr lang="en-US" sz="2400" dirty="0"/>
              <a:t>they can tell that the same person (you) visited both sites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can </a:t>
            </a:r>
            <a:r>
              <a:rPr lang="en-US" sz="2400" dirty="0"/>
              <a:t>be thwarted by telling your browser not to accept "third-party cookies"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4098" name="Picture 2" descr="tracking cookie 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338" y="1834765"/>
            <a:ext cx="8112283" cy="233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40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the cookies on my computer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07828" y="1803125"/>
            <a:ext cx="7599459" cy="278245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IE: 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HomeDirectory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\Cookies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e.g. C:\Documents and Settings\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jsmith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\Cookies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each is stored as a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.txt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file similar to the site's domain name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Chrome: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C:\Users\</a:t>
            </a: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username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\AppData\Local\Google\Chrome\User Data\Default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Firefox: </a:t>
            </a:r>
            <a:r>
              <a:rPr kumimoji="0" lang="en-US" sz="21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HomeDirectory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\.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mozilla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\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firefox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\</a:t>
            </a:r>
            <a:r>
              <a:rPr kumimoji="0" lang="en-US" sz="21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???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.default\cookies.txt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view cookies in Firefox preferences: Privacy, Show Cookies...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3" name="Picture 3" descr="good enough for 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213" y="1948070"/>
            <a:ext cx="2332467" cy="330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Firefox cook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267" y="4098387"/>
            <a:ext cx="3354580" cy="2207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70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does a cookie exist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session </a:t>
            </a:r>
            <a:r>
              <a:rPr lang="en-US" sz="2400" b="1" dirty="0"/>
              <a:t>cookie</a:t>
            </a:r>
            <a:r>
              <a:rPr lang="en-US" sz="2400" dirty="0"/>
              <a:t> : the default type; a temporary cookie that is stored only in the browser's memory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when the browser is closed, temporary cookies will be erased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can not be used for tracking long-term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safer, because no programs other than the browser can access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persistent </a:t>
            </a:r>
            <a:r>
              <a:rPr lang="en-US" sz="2400" b="1" dirty="0"/>
              <a:t>cookie</a:t>
            </a:r>
            <a:r>
              <a:rPr lang="en-US" sz="2400" dirty="0"/>
              <a:t> : one that is stored in a file on the browser's computer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can track long-term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potentially less secure, because users (or programs they run) can open cookie files, see/change the cookie values, etc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141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a cookie in </a:t>
            </a:r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90570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("name", "value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36304"/>
            <a:ext cx="10058400" cy="769441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("username",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allllison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("age", 19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97280" y="3283170"/>
            <a:ext cx="10058400" cy="29517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setcookie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causes your script to send a cookie to the user's browser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setcookie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must be called before any output statements (HTML blocks,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or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echo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can set multiple cookies (20-50) per user, each up to 3-4K bytes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by default, the cookie expires when browser is closed (a "session cookie")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98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Retrieving information from a </a:t>
            </a:r>
            <a:r>
              <a:rPr lang="en-US" dirty="0" smtClean="0"/>
              <a:t>cookie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$variable = $_COOKIE["name"];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retrieve value of the cookie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2286000"/>
            <a:ext cx="10058400" cy="2800767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isset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$_COOKIE["username"]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$username =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$_COOKIE["username"]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print("Welcome back, $username.\n");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print("Never heard of you.\n");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print("All cookies received:\n");</a:t>
            </a:r>
          </a:p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$_COOKIE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97280" y="5268266"/>
            <a:ext cx="10058400" cy="101273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any cookies sent by client are stored in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$_COOKIES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associative array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use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isset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function to see whether a given cookie name exists</a:t>
            </a:r>
          </a:p>
        </p:txBody>
      </p:sp>
    </p:spTree>
    <p:extLst>
      <p:ext uri="{BB962C8B-B14F-4D97-AF65-F5344CB8AC3E}">
        <p14:creationId xmlns:p14="http://schemas.microsoft.com/office/powerpoint/2010/main" val="281320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cookies have been set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26466"/>
            <a:ext cx="10058400" cy="48996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Chrome</a:t>
            </a:r>
            <a:r>
              <a:rPr lang="en-US" sz="2400" b="1" dirty="0"/>
              <a:t>:</a:t>
            </a:r>
            <a:r>
              <a:rPr lang="en-US" sz="2400" dirty="0"/>
              <a:t> F12 → Resources → Cookies; </a:t>
            </a:r>
            <a:r>
              <a:rPr lang="en-US" sz="2400" b="1" dirty="0"/>
              <a:t>Firefox:</a:t>
            </a:r>
            <a:r>
              <a:rPr lang="en-US" sz="2400" dirty="0"/>
              <a:t> F12 → Cookies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8194" name="Picture 2" descr="Cookies in Chr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492" y="2126977"/>
            <a:ext cx="5895975" cy="193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ookies in Firef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704" y="4161946"/>
            <a:ext cx="78295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21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Expiration / persistent </a:t>
            </a:r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0449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("name", "value", expiration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256183"/>
            <a:ext cx="10058400" cy="110799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expireTime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time()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+ 60*60*24*7;   </a:t>
            </a:r>
            <a:r>
              <a:rPr lang="en-US" sz="2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1 week from now</a:t>
            </a:r>
          </a:p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CouponNumber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", "389752",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22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expireTime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CouponValue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", "100.00",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22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expireTime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79" y="3526399"/>
            <a:ext cx="10058401" cy="27670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set a persistent cookie, pass a third parameter for when it should expire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indicated as an integer representing a number of seconds, often relative to current timestamp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no expiration passed, cookie is a session cookie; expires when browser is closed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time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function returns the current time in seconds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date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function can convert a time in seconds to a readable date</a:t>
            </a:r>
          </a:p>
        </p:txBody>
      </p:sp>
    </p:spTree>
    <p:extLst>
      <p:ext uri="{BB962C8B-B14F-4D97-AF65-F5344CB8AC3E}">
        <p14:creationId xmlns:p14="http://schemas.microsoft.com/office/powerpoint/2010/main" val="3475931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a </a:t>
            </a:r>
            <a:r>
              <a:rPr lang="en-US" dirty="0" smtClean="0"/>
              <a:t>cookie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70083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("name", </a:t>
            </a:r>
            <a:r>
              <a:rPr lang="en-US" sz="22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310055"/>
            <a:ext cx="10058400" cy="430887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CouponNumber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FALSE);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2958235"/>
            <a:ext cx="10058400" cy="15975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setting the cookie to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erases it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can also set the cookie but with an expiration that is before the present time:</a:t>
            </a:r>
          </a:p>
        </p:txBody>
      </p:sp>
      <p:sp>
        <p:nvSpPr>
          <p:cNvPr id="6" name="Rectangle 5"/>
          <p:cNvSpPr/>
          <p:nvPr/>
        </p:nvSpPr>
        <p:spPr>
          <a:xfrm>
            <a:off x="2229635" y="4550674"/>
            <a:ext cx="8926045" cy="430887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("count", 42,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time() - 1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5221233"/>
            <a:ext cx="1005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remember that the cookie will also be deleted automatically when it expires, or can be deleted manually by the user by clearing their browser cookies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45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Clearing cookies in your </a:t>
            </a:r>
            <a:r>
              <a:rPr lang="en-US" dirty="0" smtClean="0"/>
              <a:t>browser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1" y="1850814"/>
            <a:ext cx="10058399" cy="12281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Chrome: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Wrench    → History → Clear all browsing data...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Firefox: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Firefox menu → Options → Privacy → Show Cookies... → Remove (All) Cookies</a:t>
            </a:r>
          </a:p>
        </p:txBody>
      </p:sp>
      <p:pic>
        <p:nvPicPr>
          <p:cNvPr id="11268" name="Picture 4" descr="Chrome wrench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149" y="1940753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remove cookies in Chro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358" y="2969469"/>
            <a:ext cx="4943475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remove cookies in Firefo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098" y="2969469"/>
            <a:ext cx="3857625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805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Cookie scope and </a:t>
            </a:r>
            <a:r>
              <a:rPr lang="en-US" dirty="0" smtClean="0"/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50814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("name", "value", expire, "path", "domain", secure,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httponly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2245288"/>
            <a:ext cx="10058400" cy="4182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given cookie is associated only with one particular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domain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(e.g.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www.example.com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can also specify a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path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URL to indicate that the cookie should only be sent on certain subsets of pages within that site (e.g.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/users/accounts/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will bind 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www.example.com/users/accounts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cookie can be specified as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Secure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to indicate that it should only be sent when using HTTPS secure requests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cookie can be specified as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HTTP Only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to indicate that it should be sent by HTTP/HTTPS requests only (not JavaScript, Ajax, etc.; seen later); this is to help avoid JavaScript security attacks</a:t>
            </a:r>
          </a:p>
        </p:txBody>
      </p:sp>
    </p:spTree>
    <p:extLst>
      <p:ext uri="{BB962C8B-B14F-4D97-AF65-F5344CB8AC3E}">
        <p14:creationId xmlns:p14="http://schemas.microsoft.com/office/powerpoint/2010/main" val="414021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Regular expressions</a:t>
            </a:r>
            <a:r>
              <a:rPr lang="en-US" dirty="0"/>
              <a:t> in PHP (</a:t>
            </a:r>
            <a:r>
              <a:rPr lang="en-US" dirty="0">
                <a:hlinkClick r:id="rId3"/>
              </a:rPr>
              <a:t>PDF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872997"/>
            <a:ext cx="96135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hlinkClick r:id="rId4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hlinkClick r:id="rId4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regex syntax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strings that begin and end with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/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such as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"/[AEIOU]+/"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97280" y="2618372"/>
          <a:ext cx="10058400" cy="2712720"/>
        </p:xfrm>
        <a:graphic>
          <a:graphicData uri="http://schemas.openxmlformats.org/drawingml/2006/table">
            <a:tbl>
              <a:tblPr/>
              <a:tblGrid>
                <a:gridCol w="4793381"/>
                <a:gridCol w="5265019"/>
              </a:tblGrid>
              <a:tr h="0">
                <a:tc>
                  <a:txBody>
                    <a:bodyPr/>
                    <a:lstStyle/>
                    <a:p>
                      <a:r>
                        <a:rPr lang="en-US" sz="2200" b="1" dirty="0"/>
                        <a:t>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200">
                          <a:hlinkClick r:id="rId5"/>
                        </a:rPr>
                        <a:t>preg_match</a:t>
                      </a:r>
                      <a:r>
                        <a:rPr lang="en-US" sz="2200"/>
                        <a:t>(</a:t>
                      </a:r>
                      <a:r>
                        <a:rPr lang="en-US" sz="2200" i="1"/>
                        <a:t>regex</a:t>
                      </a:r>
                      <a:r>
                        <a:rPr lang="en-US" sz="2200"/>
                        <a:t>, </a:t>
                      </a:r>
                      <a:r>
                        <a:rPr lang="en-US" sz="2200" i="1"/>
                        <a:t>string</a:t>
                      </a:r>
                      <a:r>
                        <a:rPr lang="en-US" sz="2200"/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returns TRUE if </a:t>
                      </a:r>
                      <a:r>
                        <a:rPr lang="en-US" sz="2200" i="1"/>
                        <a:t>string</a:t>
                      </a:r>
                      <a:r>
                        <a:rPr lang="en-US" sz="2200"/>
                        <a:t> matches </a:t>
                      </a:r>
                      <a:r>
                        <a:rPr lang="en-US" sz="2200" i="1"/>
                        <a:t>regex</a:t>
                      </a:r>
                      <a:r>
                        <a:rPr lang="en-US" sz="220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200" dirty="0" err="1">
                          <a:hlinkClick r:id="rId6"/>
                        </a:rPr>
                        <a:t>preg_replace</a:t>
                      </a:r>
                      <a:r>
                        <a:rPr lang="en-US" sz="2200" dirty="0"/>
                        <a:t>(</a:t>
                      </a:r>
                      <a:r>
                        <a:rPr lang="en-US" sz="2200" i="1" dirty="0"/>
                        <a:t>regex</a:t>
                      </a:r>
                      <a:r>
                        <a:rPr lang="en-US" sz="2200" dirty="0"/>
                        <a:t>, </a:t>
                      </a:r>
                      <a:r>
                        <a:rPr lang="en-US" sz="2200" i="1" dirty="0"/>
                        <a:t>replacement</a:t>
                      </a:r>
                      <a:r>
                        <a:rPr lang="en-US" sz="2200" dirty="0"/>
                        <a:t>, </a:t>
                      </a:r>
                      <a:r>
                        <a:rPr lang="en-US" sz="2200" i="1" dirty="0"/>
                        <a:t>string</a:t>
                      </a:r>
                      <a:r>
                        <a:rPr lang="en-US" sz="2200" dirty="0"/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returns a new string with all substrings that match </a:t>
                      </a:r>
                      <a:r>
                        <a:rPr lang="en-US" sz="2200" i="1"/>
                        <a:t>regex</a:t>
                      </a:r>
                      <a:r>
                        <a:rPr lang="en-US" sz="2200"/>
                        <a:t> replaced by </a:t>
                      </a:r>
                      <a:r>
                        <a:rPr lang="en-US" sz="2200" i="1"/>
                        <a:t>replacement</a:t>
                      </a:r>
                      <a:r>
                        <a:rPr lang="en-US" sz="220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200">
                          <a:hlinkClick r:id="rId7"/>
                        </a:rPr>
                        <a:t>preg_split</a:t>
                      </a:r>
                      <a:r>
                        <a:rPr lang="en-US" sz="2200"/>
                        <a:t>(</a:t>
                      </a:r>
                      <a:r>
                        <a:rPr lang="en-US" sz="2200" i="1"/>
                        <a:t>regex</a:t>
                      </a:r>
                      <a:r>
                        <a:rPr lang="en-US" sz="2200"/>
                        <a:t>, </a:t>
                      </a:r>
                      <a:r>
                        <a:rPr lang="en-US" sz="2200" i="1"/>
                        <a:t>string</a:t>
                      </a:r>
                      <a:r>
                        <a:rPr lang="en-US" sz="2200"/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returns an array of strings from given </a:t>
                      </a:r>
                      <a:r>
                        <a:rPr lang="en-US" sz="2200" i="1" dirty="0"/>
                        <a:t>string</a:t>
                      </a:r>
                      <a:r>
                        <a:rPr lang="en-US" sz="2200" dirty="0"/>
                        <a:t> broken apart using given </a:t>
                      </a:r>
                      <a:r>
                        <a:rPr lang="en-US" sz="2200" i="1" dirty="0"/>
                        <a:t>regex</a:t>
                      </a:r>
                      <a:r>
                        <a:rPr lang="en-US" sz="2200" dirty="0"/>
                        <a:t> as delimiter (like explode but more powerful)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02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cookie </a:t>
            </a:r>
            <a:r>
              <a:rPr lang="en-US" dirty="0" smtClean="0"/>
              <a:t>bugs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766380"/>
            <a:ext cx="10058400" cy="12003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When you call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setcookie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the cookie will be available in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$_COOKIE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on the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next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page load, but not the current one. If you need the value during the current page request, also store it in a variable: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2940942"/>
            <a:ext cx="10058400" cy="769441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("name", "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joe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$_COOKIE["name"];     </a:t>
            </a:r>
            <a:r>
              <a:rPr lang="en-US" sz="2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2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3710383"/>
            <a:ext cx="10058400" cy="110799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$name = "</a:t>
            </a:r>
            <a:r>
              <a:rPr lang="en-US" sz="22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joe</a:t>
            </a:r>
            <a:r>
              <a:rPr lang="en-US" sz="2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22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("name", $name);</a:t>
            </a:r>
          </a:p>
          <a:p>
            <a:r>
              <a:rPr lang="en-US" sz="2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$name;                </a:t>
            </a:r>
            <a:r>
              <a:rPr lang="en-US" sz="2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2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joe</a:t>
            </a:r>
            <a:r>
              <a:rPr lang="en-US" sz="22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97280" y="4803819"/>
            <a:ext cx="10058400" cy="430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setcookie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must be called before your code prints any output or HTML content: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97280" y="5180320"/>
            <a:ext cx="10058399" cy="110799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html&gt;&lt;html&gt;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("name", "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joe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 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should precede HTML content!</a:t>
            </a:r>
          </a:p>
        </p:txBody>
      </p:sp>
    </p:spTree>
    <p:extLst>
      <p:ext uri="{BB962C8B-B14F-4D97-AF65-F5344CB8AC3E}">
        <p14:creationId xmlns:p14="http://schemas.microsoft.com/office/powerpoint/2010/main" val="3052044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header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727345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header("HTTP header text");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 general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header("Location: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for browser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redirection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794453"/>
            <a:ext cx="100584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PHP's </a:t>
            </a:r>
            <a:r>
              <a:rPr lang="en-US" sz="2200" dirty="0"/>
              <a:t>header function can be used for several common HTTP messages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sending back HTTP error codes (404 not found, 403 forbidden, etc.)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redirecting from one page to another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indicating content types, languages, caching policies, server info, ...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you can use a Location header to tell the browser to redirect itself to another page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useful to redirect if the user makes a validation error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1" dirty="0"/>
              <a:t>must</a:t>
            </a:r>
            <a:r>
              <a:rPr lang="en-US" sz="2200" dirty="0"/>
              <a:t> appear before any other HTML output generated by the script</a:t>
            </a:r>
          </a:p>
        </p:txBody>
      </p:sp>
    </p:spTree>
    <p:extLst>
      <p:ext uri="{BB962C8B-B14F-4D97-AF65-F5344CB8AC3E}">
        <p14:creationId xmlns:p14="http://schemas.microsoft.com/office/powerpoint/2010/main" val="259831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header to redirect between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0899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header("Location: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296633"/>
            <a:ext cx="10058400" cy="1754326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$city  = $_POST["city"];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$state = $_POST["state"];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$zip   = $_POST["zip"];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(!$city ||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($state) != 2 ||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($zip) != 5)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header("Location: start-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page.php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invalid input; redirect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4615382"/>
            <a:ext cx="1005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one problem</a:t>
            </a:r>
            <a:r>
              <a:rPr lang="en-US" sz="2400" dirty="0"/>
              <a:t>: User is redirected back to original form without any clear error message or understanding of why the redirect occurred. </a:t>
            </a:r>
          </a:p>
        </p:txBody>
      </p:sp>
    </p:spTree>
    <p:extLst>
      <p:ext uri="{BB962C8B-B14F-4D97-AF65-F5344CB8AC3E}">
        <p14:creationId xmlns:p14="http://schemas.microsoft.com/office/powerpoint/2010/main" val="347641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Including files: include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0327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include("filename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276349"/>
            <a:ext cx="10058400" cy="769441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include("header.html");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include("shared-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code.php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352719"/>
            <a:ext cx="100584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 inserts </a:t>
            </a:r>
            <a:r>
              <a:rPr lang="en-US" sz="2400" dirty="0"/>
              <a:t>the entire contents of the given file into the PHP script's output page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encourages </a:t>
            </a:r>
            <a:r>
              <a:rPr lang="en-US" sz="2400" dirty="0"/>
              <a:t>modularity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useful </a:t>
            </a:r>
            <a:r>
              <a:rPr lang="en-US" sz="2400" dirty="0"/>
              <a:t>for defining reused functions needed by multiple pages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related</a:t>
            </a:r>
            <a:r>
              <a:rPr lang="en-US" sz="2400" dirty="0"/>
              <a:t>: </a:t>
            </a:r>
            <a:r>
              <a:rPr lang="en-US" sz="2400" dirty="0" err="1"/>
              <a:t>include_once</a:t>
            </a:r>
            <a:r>
              <a:rPr lang="en-US" sz="2400" dirty="0"/>
              <a:t>, require, </a:t>
            </a:r>
            <a:r>
              <a:rPr lang="en-US" sz="2400" dirty="0" err="1"/>
              <a:t>require_once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224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Including a common HTML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384483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&lt;!-- this is top.html --&gt;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&lt;html&gt;&lt;head&gt;&lt;title&gt;This is some common code&lt;/title&gt;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230217"/>
            <a:ext cx="10058400" cy="369332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include("top.html");  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PHP file re-uses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top.html's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HTML content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7280" y="4299828"/>
            <a:ext cx="10058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Including </a:t>
            </a:r>
            <a:r>
              <a:rPr lang="en-US" sz="2400" dirty="0"/>
              <a:t>a .html file injects that HTML output into your PHP page at that </a:t>
            </a:r>
            <a:r>
              <a:rPr lang="en-US" sz="2400" dirty="0" smtClean="0"/>
              <a:t>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useful if you have shared regions of pure HTML tags that don't contain any PHP content </a:t>
            </a:r>
          </a:p>
        </p:txBody>
      </p:sp>
    </p:spTree>
    <p:extLst>
      <p:ext uri="{BB962C8B-B14F-4D97-AF65-F5344CB8AC3E}">
        <p14:creationId xmlns:p14="http://schemas.microsoft.com/office/powerpoint/2010/main" val="286884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Including a common PHP </a:t>
            </a: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587118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is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common.php</a:t>
            </a:r>
            <a:endParaRPr lang="en-US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useful($x) { return $x * $x; 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top()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?&gt;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&lt;!DOCTYPE html&gt;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&lt;html&gt;&lt;head&gt;&lt;title&gt;This is some common code&lt;/title&gt;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4432852"/>
            <a:ext cx="10058400" cy="1200329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include("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common.php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PHP file re-uses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common.php's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PHP code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$y = useful(42);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call a shared function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top();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produce HTML output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6" name="Rectangle 5"/>
          <p:cNvSpPr/>
          <p:nvPr/>
        </p:nvSpPr>
        <p:spPr>
          <a:xfrm>
            <a:off x="1097280" y="5643122"/>
            <a:ext cx="10058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 including a .</a:t>
            </a:r>
            <a:r>
              <a:rPr lang="en-US" sz="2000" dirty="0" err="1"/>
              <a:t>php</a:t>
            </a:r>
            <a:r>
              <a:rPr lang="en-US" sz="2000" dirty="0"/>
              <a:t> file injects that PHP code into your PHP file at that 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the included PHP file contains functions, you can call them </a:t>
            </a:r>
          </a:p>
        </p:txBody>
      </p:sp>
    </p:spTree>
    <p:extLst>
      <p:ext uri="{BB962C8B-B14F-4D97-AF65-F5344CB8AC3E}">
        <p14:creationId xmlns:p14="http://schemas.microsoft.com/office/powerpoint/2010/main" val="299728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form validation w/ </a:t>
            </a:r>
            <a:r>
              <a:rPr lang="en-US" dirty="0" smtClean="0"/>
              <a:t>regexes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369104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$state = $_POST["state"];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(!</a:t>
            </a:r>
            <a:r>
              <a:rPr lang="en-US" sz="22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preg_match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("/^[A-Z]{2}$/", $state)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print "Error, invalid state submitted.";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3227119"/>
            <a:ext cx="1008801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preg_match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and regexes help you to validate parameters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sites often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don't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want to give a descriptive error message here (why?)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15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PHP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75934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replace vowels with stars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= "the quick    brown        fox";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9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preg_replace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("/[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aeiou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]/", "*", $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"</a:t>
            </a:r>
            <a:r>
              <a:rPr lang="en-US" sz="19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q**</a:t>
            </a:r>
            <a:r>
              <a:rPr lang="en-US" sz="19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ck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9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9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wn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f*x"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break apart into words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$words = </a:t>
            </a:r>
            <a:r>
              <a:rPr lang="en-US" sz="19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preg_split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("/[ ]+/", $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("</a:t>
            </a:r>
            <a:r>
              <a:rPr lang="en-US" sz="19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*", "q**</a:t>
            </a:r>
            <a:r>
              <a:rPr lang="en-US" sz="19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ck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sz="19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9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wn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"f*x")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capitalize words that had 2+ consecutive vowels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for ($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= 0; $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&lt; count($words); $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en-US" sz="19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preg_match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("/\\*{2,}/", $words[$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]))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$words[$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strtoupper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($words[$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("</a:t>
            </a:r>
            <a:r>
              <a:rPr lang="en-US" sz="19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*", "Q**CK", "</a:t>
            </a:r>
            <a:r>
              <a:rPr lang="en-US" sz="19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9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wn</a:t>
            </a: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"f*x</a:t>
            </a:r>
            <a:r>
              <a:rPr lang="en-US" sz="19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    </a:t>
            </a:r>
            <a:r>
              <a:rPr lang="en-US" sz="19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19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28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8368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die("error message text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498674"/>
            <a:ext cx="998184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PHP's die function prints a message and then completely stops code </a:t>
            </a:r>
            <a:r>
              <a:rPr lang="en-US" sz="2400" dirty="0" smtClean="0"/>
              <a:t>execution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it is sometimes useful to have your page "die" on invalid </a:t>
            </a:r>
            <a:r>
              <a:rPr lang="en-US" sz="2400" dirty="0" smtClean="0"/>
              <a:t>input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problem: poor user experience (a partial, invalid page is sent back)</a:t>
            </a:r>
          </a:p>
        </p:txBody>
      </p:sp>
    </p:spTree>
    <p:extLst>
      <p:ext uri="{BB962C8B-B14F-4D97-AF65-F5344CB8AC3E}">
        <p14:creationId xmlns:p14="http://schemas.microsoft.com/office/powerpoint/2010/main" val="39858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Stateful</a:t>
            </a:r>
            <a:r>
              <a:rPr lang="en-US" dirty="0"/>
              <a:t> client/server </a:t>
            </a:r>
            <a:r>
              <a:rPr lang="en-US" dirty="0" smtClean="0"/>
              <a:t>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4915894" cy="2199492"/>
          </a:xfrm>
        </p:spPr>
        <p:txBody>
          <a:bodyPr>
            <a:noAutofit/>
          </a:bodyPr>
          <a:lstStyle/>
          <a:p>
            <a:r>
              <a:rPr lang="en-US" sz="2400" i="1" dirty="0"/>
              <a:t>Sites like amazon.com seem to "know who I am." How do they do this? How does a client uniquely identify itself to a server, and how does the server provide specific content to each client?</a:t>
            </a:r>
            <a:endParaRPr lang="en-US" sz="2400" dirty="0"/>
          </a:p>
        </p:txBody>
      </p:sp>
      <p:pic>
        <p:nvPicPr>
          <p:cNvPr id="1026" name="Picture 2" descr="amazon cook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405" y="1957319"/>
            <a:ext cx="48672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97280" y="3830434"/>
            <a:ext cx="49158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HTTP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is a 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stateless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protocol; it simply allows a browser to request a single document from a web server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106596"/>
            <a:ext cx="1005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  today </a:t>
            </a:r>
            <a:r>
              <a:rPr lang="en-US" sz="2400" dirty="0">
                <a:latin typeface="Calibri" panose="020F0502020204030204" pitchFamily="34" charset="0"/>
              </a:rPr>
              <a:t>we'll learn about pieces of data called </a:t>
            </a:r>
            <a:r>
              <a:rPr lang="en-US" sz="2400" b="1" dirty="0" smtClean="0">
                <a:latin typeface="Calibri" panose="020F0502020204030204" pitchFamily="34" charset="0"/>
              </a:rPr>
              <a:t>cookies </a:t>
            </a:r>
            <a:r>
              <a:rPr lang="en-US" sz="2400" dirty="0" smtClean="0">
                <a:latin typeface="Calibri" panose="020F0502020204030204" pitchFamily="34" charset="0"/>
              </a:rPr>
              <a:t>used </a:t>
            </a:r>
            <a:r>
              <a:rPr lang="en-US" sz="2400" dirty="0">
                <a:latin typeface="Calibri" panose="020F0502020204030204" pitchFamily="34" charset="0"/>
              </a:rPr>
              <a:t>to work around this problem, which are used as the basis of higher-level </a:t>
            </a:r>
            <a:r>
              <a:rPr lang="en-US" sz="2400" b="1" dirty="0">
                <a:latin typeface="Calibri" panose="020F0502020204030204" pitchFamily="34" charset="0"/>
              </a:rPr>
              <a:t>sessions</a:t>
            </a:r>
            <a:r>
              <a:rPr lang="en-US" sz="2400" dirty="0">
                <a:latin typeface="Calibri" panose="020F0502020204030204" pitchFamily="34" charset="0"/>
              </a:rPr>
              <a:t> between clients and servers</a:t>
            </a:r>
            <a:endParaRPr lang="en-US" sz="2400" b="0" i="0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04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cookie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678445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>
                <a:hlinkClick r:id="rId2"/>
              </a:rPr>
              <a:t>  cookie</a:t>
            </a:r>
            <a:r>
              <a:rPr lang="en-US" sz="2400" dirty="0"/>
              <a:t>: a small amount of information sent by a server to a browser, and then sent back by the browser on future page requests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cookies </a:t>
            </a:r>
            <a:r>
              <a:rPr lang="en-US" sz="2400" dirty="0"/>
              <a:t>have many uses: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authentication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user tracking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maintaining user preferences, shopping carts,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a </a:t>
            </a:r>
            <a:r>
              <a:rPr lang="en-US" sz="2400" dirty="0"/>
              <a:t>cookie's data consists of a single name/value pair, sent in the header of the client's HTTP GET or POST request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2050" name="Picture 2" descr="om nom n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90" y="1845734"/>
            <a:ext cx="3070490" cy="2954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04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cookies are </a:t>
            </a:r>
            <a:r>
              <a:rPr lang="en-US" dirty="0" smtClean="0"/>
              <a:t>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3593990" cy="427677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when </a:t>
            </a:r>
            <a:r>
              <a:rPr lang="en-US" sz="2400" dirty="0"/>
              <a:t>the browser requests a page, the server may send back a cookie(s) with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if </a:t>
            </a:r>
            <a:r>
              <a:rPr lang="en-US" sz="2400" dirty="0"/>
              <a:t>your server has previously sent any cookies to the browser, the browser will send them back on subsequent requests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alternate </a:t>
            </a:r>
            <a:r>
              <a:rPr lang="en-US" sz="2400" dirty="0"/>
              <a:t>model: client-side JavaScript code can set/get cookies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3074" name="Picture 2" descr="cookie excha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80" y="2230022"/>
            <a:ext cx="6286500" cy="343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65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Myths about </a:t>
            </a:r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Myths</a:t>
            </a:r>
            <a:r>
              <a:rPr lang="en-US" sz="24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are like worms/viruses and can erase data from the user's hard disk.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are a form of spyware and can steal your personal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generate popups and spam.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are only used for advertising.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Facts</a:t>
            </a:r>
            <a:r>
              <a:rPr lang="en-US" sz="24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are only data, not program code.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cannot erase or read information from the user's computer.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are usually anonymous (do not contain personal information).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CAN be used to track your viewing habits on a particular site.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822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2251</TotalTime>
  <Words>1518</Words>
  <Application>Microsoft Office PowerPoint</Application>
  <PresentationFormat>Widescreen</PresentationFormat>
  <Paragraphs>206</Paragraphs>
  <Slides>25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 Unicode MS</vt:lpstr>
      <vt:lpstr>Arial</vt:lpstr>
      <vt:lpstr>Calibri</vt:lpstr>
      <vt:lpstr>Calibri Light</vt:lpstr>
      <vt:lpstr>Consolas</vt:lpstr>
      <vt:lpstr>Courier New</vt:lpstr>
      <vt:lpstr>Helvetica</vt:lpstr>
      <vt:lpstr>Retrospect</vt:lpstr>
      <vt:lpstr>CSE 154</vt:lpstr>
      <vt:lpstr>Regular expressions in PHP (PDF)</vt:lpstr>
      <vt:lpstr>PHP form validation w/ regexes</vt:lpstr>
      <vt:lpstr>Regular expression PHP example</vt:lpstr>
      <vt:lpstr>The die function</vt:lpstr>
      <vt:lpstr>Stateful client/server interaction</vt:lpstr>
      <vt:lpstr>What is a cookie?</vt:lpstr>
      <vt:lpstr>How cookies are sent</vt:lpstr>
      <vt:lpstr>Myths about cookies</vt:lpstr>
      <vt:lpstr>A "tracking cookie"</vt:lpstr>
      <vt:lpstr>Where are the cookies on my computer?</vt:lpstr>
      <vt:lpstr>How long does a cookie exist?</vt:lpstr>
      <vt:lpstr>Setting a cookie in PHP</vt:lpstr>
      <vt:lpstr>Retrieving information from a cookie</vt:lpstr>
      <vt:lpstr>What cookies have been set?</vt:lpstr>
      <vt:lpstr>Expiration / persistent cookies</vt:lpstr>
      <vt:lpstr>Deleting a cookie</vt:lpstr>
      <vt:lpstr>Clearing cookies in your browser</vt:lpstr>
      <vt:lpstr>Cookie scope and attributes</vt:lpstr>
      <vt:lpstr>Common cookie bugs</vt:lpstr>
      <vt:lpstr>The header function</vt:lpstr>
      <vt:lpstr>Using header to redirect between pages</vt:lpstr>
      <vt:lpstr>Including files: include</vt:lpstr>
      <vt:lpstr>Including a common HTML file</vt:lpstr>
      <vt:lpstr>Including a common PHP file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Whitaker Brand</cp:lastModifiedBy>
  <cp:revision>15</cp:revision>
  <dcterms:created xsi:type="dcterms:W3CDTF">2014-10-16T20:58:28Z</dcterms:created>
  <dcterms:modified xsi:type="dcterms:W3CDTF">2017-05-17T19:32:17Z</dcterms:modified>
</cp:coreProperties>
</file>