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302" r:id="rId4"/>
    <p:sldId id="271" r:id="rId5"/>
    <p:sldId id="303" r:id="rId6"/>
    <p:sldId id="304" r:id="rId7"/>
    <p:sldId id="305" r:id="rId8"/>
    <p:sldId id="295" r:id="rId9"/>
    <p:sldId id="296" r:id="rId10"/>
    <p:sldId id="297" r:id="rId11"/>
    <p:sldId id="298" r:id="rId12"/>
    <p:sldId id="300" r:id="rId13"/>
    <p:sldId id="301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265" r:id="rId22"/>
    <p:sldId id="266" r:id="rId23"/>
    <p:sldId id="276" r:id="rId24"/>
    <p:sldId id="277" r:id="rId25"/>
    <p:sldId id="278" r:id="rId26"/>
    <p:sldId id="281" r:id="rId27"/>
    <p:sldId id="279" r:id="rId28"/>
    <p:sldId id="280" r:id="rId29"/>
    <p:sldId id="282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5FF"/>
    <a:srgbClr val="84B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-101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9/30/16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Internet" TargetMode="Externa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gif"/><Relationship Id="rId1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Web_server" TargetMode="External"/><Relationship Id="rId3" Type="http://schemas.openxmlformats.org/officeDocument/2006/relationships/hyperlink" Target="http://en.wikipedia.org/wiki/Web_browser" TargetMode="External"/><Relationship Id="rId4" Type="http://schemas.openxmlformats.org/officeDocument/2006/relationships/hyperlink" Target="http://www.apache.org/" TargetMode="External"/><Relationship Id="rId5" Type="http://schemas.openxmlformats.org/officeDocument/2006/relationships/hyperlink" Target="http://www.microsoft.com/resources/documentation/windows/xp/all/proddocs/en-us/iiiisin2.mspx?mfr=true" TargetMode="External"/><Relationship Id="rId6" Type="http://schemas.openxmlformats.org/officeDocument/2006/relationships/hyperlink" Target="http://www.getfirefox.com/" TargetMode="External"/><Relationship Id="rId7" Type="http://schemas.openxmlformats.org/officeDocument/2006/relationships/hyperlink" Target="http://www.microsoft.com/windows/products/winfamily/ie/" TargetMode="External"/><Relationship Id="rId8" Type="http://schemas.openxmlformats.org/officeDocument/2006/relationships/hyperlink" Target="http://www.apple.com/safari/" TargetMode="External"/><Relationship Id="rId9" Type="http://schemas.openxmlformats.org/officeDocument/2006/relationships/hyperlink" Target="http://www.google.com/chrome/" TargetMode="External"/><Relationship Id="rId10" Type="http://schemas.openxmlformats.org/officeDocument/2006/relationships/hyperlink" Target="http://www.opera.co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Hosts_file" TargetMode="External"/><Relationship Id="rId3" Type="http://schemas.openxmlformats.org/officeDocument/2006/relationships/hyperlink" Target="http://www.aw-bc.com/info/regesstepp/index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CANN" TargetMode="External"/><Relationship Id="rId4" Type="http://schemas.openxmlformats.org/officeDocument/2006/relationships/hyperlink" Target="http://news.com.com/ICANN+rejects+.xxx+domain/2100-1047_3-6071124.html" TargetMode="External"/><Relationship Id="rId5" Type="http://schemas.openxmlformats.org/officeDocument/2006/relationships/hyperlink" Target="http://en.wikipedia.org/wiki/World_Wide_Web_Consortium" TargetMode="External"/><Relationship Id="rId6" Type="http://schemas.openxmlformats.org/officeDocument/2006/relationships/image" Target="../media/image9.gif"/><Relationship Id="rId7" Type="http://schemas.openxmlformats.org/officeDocument/2006/relationships/image" Target="../media/image10.jpeg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Internet_Engineering_Task_Forc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im_Berners-Lee" TargetMode="External"/><Relationship Id="rId4" Type="http://schemas.openxmlformats.org/officeDocument/2006/relationships/hyperlink" Target="http://www.webhamster.com/" TargetMode="External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ARPAN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fu.ca/CC/165/sbrown1/wdgxhtml10/inline.html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tmlhelp.com/reference/html40/block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szengarden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cssref/pr_text_color.asp" TargetMode="External"/><Relationship Id="rId3" Type="http://schemas.openxmlformats.org/officeDocument/2006/relationships/hyperlink" Target="http://www.w3schools.com/cssref/pr_background-color.as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lickz.com/showPage.html?page=3116421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font_font-family.asp" TargetMode="External"/><Relationship Id="rId4" Type="http://schemas.openxmlformats.org/officeDocument/2006/relationships/hyperlink" Target="http://www.w3schools.com/cssref/pr_font_font-size.asp" TargetMode="External"/><Relationship Id="rId5" Type="http://schemas.openxmlformats.org/officeDocument/2006/relationships/hyperlink" Target="http://www.w3schools.com/cssref/pr_font_font-style.asp" TargetMode="External"/><Relationship Id="rId6" Type="http://schemas.openxmlformats.org/officeDocument/2006/relationships/hyperlink" Target="http://www.w3schools.com/cssref/pr_font_weight.asp" TargetMode="External"/><Relationship Id="rId7" Type="http://schemas.openxmlformats.org/officeDocument/2006/relationships/hyperlink" Target="https://developer.mozilla.org/en-US/docs/Web/CSS/fon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heonion.com/content/node/28261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css/css_reference.asp%23text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154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2: More HTML and CSS</a:t>
            </a:r>
            <a:endParaRPr lang="en-US" dirty="0"/>
          </a:p>
        </p:txBody>
      </p:sp>
      <p:pic>
        <p:nvPicPr>
          <p:cNvPr id="2054" name="Picture 6" descr="http://www.tattoostime.com/images/391/head-body-geek-tattoos-on-na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330" y="1859523"/>
            <a:ext cx="3045350" cy="221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89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Computer code &lt;code&gt;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4182" y="2806149"/>
            <a:ext cx="10044545" cy="1446550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ourier New" pitchFamily="49" charset="0"/>
                <a:cs typeface="Courier New" pitchFamily="49" charset="0"/>
              </a:rPr>
              <a:t>&lt;p&gt;</a:t>
            </a:r>
          </a:p>
          <a:p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The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&lt;code&gt;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&lt;/code&gt; and &lt;code&gt;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&lt;/code&gt;</a:t>
            </a:r>
          </a:p>
          <a:p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tags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make lists.</a:t>
            </a:r>
          </a:p>
          <a:p>
            <a:r>
              <a:rPr lang="en-US" sz="2200" dirty="0">
                <a:latin typeface="Courier New" pitchFamily="49" charset="0"/>
                <a:cs typeface="Courier New" pitchFamily="49" charset="0"/>
              </a:rPr>
              <a:t>&lt;/p&gt;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4182" y="4241339"/>
            <a:ext cx="100445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ul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tags make lists.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                             	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1114182" y="1927198"/>
            <a:ext cx="10044545" cy="689113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/>
              <a:t>a short section of computer code (usually shown in a fixed-width font) </a:t>
            </a:r>
          </a:p>
        </p:txBody>
      </p:sp>
    </p:spTree>
    <p:extLst>
      <p:ext uri="{BB962C8B-B14F-4D97-AF65-F5344CB8AC3E}">
        <p14:creationId xmlns:p14="http://schemas.microsoft.com/office/powerpoint/2010/main" val="425404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76664"/>
            <a:ext cx="10058400" cy="1450757"/>
          </a:xfrm>
        </p:spPr>
        <p:txBody>
          <a:bodyPr/>
          <a:lstStyle/>
          <a:p>
            <a:r>
              <a:rPr lang="en-US" b="1" dirty="0"/>
              <a:t>Preformatted text &lt;pre&gt;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09231"/>
          </a:xfrm>
        </p:spPr>
        <p:txBody>
          <a:bodyPr>
            <a:normAutofit/>
          </a:bodyPr>
          <a:lstStyle/>
          <a:p>
            <a:pPr algn="ctr"/>
            <a:r>
              <a:rPr lang="en-US" sz="2200" i="1" dirty="0"/>
              <a:t>a large section of pre-formatted text (block)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1135" y="2454965"/>
            <a:ext cx="10120082" cy="1477328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&lt;pre&gt;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Bill Gates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speaks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	You will be assimilated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		  Microsoft fans delirious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&lt;/pre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1135" y="3932293"/>
            <a:ext cx="10120082" cy="954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Bill Gates speaks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	You will be assimilated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		  Microsoft fans delirious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11135" y="5257800"/>
            <a:ext cx="10120082" cy="1600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Displayed with exactly the whitespace / line breaks given in the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Shown in a fixed-width font by default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891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Deletions and insertions: &lt;del&gt;, &lt;ins&gt;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50205"/>
          </a:xfrm>
        </p:spPr>
        <p:txBody>
          <a:bodyPr/>
          <a:lstStyle/>
          <a:p>
            <a:pPr algn="ctr"/>
            <a:r>
              <a:rPr lang="en-US" i="1" dirty="0"/>
              <a:t>content that should be considered deleted or added to the document (inline)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2735542"/>
            <a:ext cx="10058400" cy="1446550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&lt;p&gt;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&lt;del&gt;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Exam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&lt;/del&gt;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&lt;ins&gt;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Midterm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&lt;/ins&gt;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is on 	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&lt;del&gt;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Aug 29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&lt;/del&gt;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&lt;ins&gt;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Apr 17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&lt;/ins&gt;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&lt;/p&gt;                                           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4182092"/>
            <a:ext cx="10058400" cy="430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Final Exam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Midterm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on </a:t>
            </a:r>
            <a:r>
              <a:rPr kumimoji="0" lang="en-US" sz="2200" b="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Aug 29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Apr 17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                                          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</a:rPr>
              <a:t>output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472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Abbreviations: &lt;</a:t>
            </a:r>
            <a:r>
              <a:rPr lang="en-US" b="1" dirty="0" err="1"/>
              <a:t>abbr</a:t>
            </a:r>
            <a:r>
              <a:rPr lang="en-US" b="1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89353"/>
          </a:xfrm>
        </p:spPr>
        <p:txBody>
          <a:bodyPr/>
          <a:lstStyle/>
          <a:p>
            <a:pPr algn="ctr"/>
            <a:r>
              <a:rPr lang="en-US" i="1" dirty="0"/>
              <a:t>an abbreviation, acronym, or slang term (inline)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2435087"/>
            <a:ext cx="10058400" cy="1785104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&lt;p&gt;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Safe divers always remember to check their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abbr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title="Self-Contained Underwater Breathing 	Apparatus"&gt;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SCUBA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abbr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gear.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&lt;/p&gt;                                           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4220191"/>
            <a:ext cx="10058400" cy="430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Safe divers always remember to check their </a:t>
            </a:r>
            <a:r>
              <a:rPr kumimoji="0" lang="en-US" sz="2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SCUBA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gear.                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</a:rPr>
              <a:t>output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7280" y="4897299"/>
            <a:ext cx="99431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/>
              <a:t>The title will appear when the abbreviated word is hovered over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/>
              <a:t>In some browsers the abbreviated word will have a dashed underline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2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303643"/>
            <a:ext cx="10058400" cy="199283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Wikipedia</a:t>
            </a:r>
            <a:r>
              <a:rPr lang="en-US" sz="2200" dirty="0"/>
              <a:t>: </a:t>
            </a:r>
            <a:r>
              <a:rPr lang="en-US" sz="2200" dirty="0">
                <a:hlinkClick r:id="rId2"/>
              </a:rPr>
              <a:t>http://en.wikipedia.org/wiki/Internet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a </a:t>
            </a:r>
            <a:r>
              <a:rPr lang="en-US" sz="2200" dirty="0"/>
              <a:t>connection of computer networks using the Internet Protocol (IP)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layers </a:t>
            </a:r>
            <a:r>
              <a:rPr lang="en-US" sz="2200" dirty="0"/>
              <a:t>of communication protocols: IP → TCP/UDP → HTTP/FTP/POP/SMTP/SSH</a:t>
            </a:r>
            <a:r>
              <a:rPr lang="en-US" sz="2200" dirty="0" smtClean="0"/>
              <a:t>...</a:t>
            </a:r>
            <a:endParaRPr lang="en-US" sz="2200" dirty="0"/>
          </a:p>
        </p:txBody>
      </p:sp>
      <p:pic>
        <p:nvPicPr>
          <p:cNvPr id="2050" name="Picture 2" descr="The Inter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780" y="1930510"/>
            <a:ext cx="3581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443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Web servers</a:t>
            </a:r>
            <a:r>
              <a:rPr lang="en-US" dirty="0"/>
              <a:t> and </a:t>
            </a:r>
            <a:r>
              <a:rPr lang="en-US" dirty="0">
                <a:hlinkClick r:id="rId3"/>
              </a:rPr>
              <a:t>browsers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1" dirty="0" smtClean="0"/>
              <a:t>  web </a:t>
            </a:r>
            <a:r>
              <a:rPr lang="en-US" sz="2200" b="1" dirty="0"/>
              <a:t>server</a:t>
            </a:r>
            <a:r>
              <a:rPr lang="en-US" sz="2200" dirty="0"/>
              <a:t>: software that listens for web page </a:t>
            </a:r>
            <a:r>
              <a:rPr lang="en-US" sz="2200" dirty="0" smtClean="0"/>
              <a:t>requests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hlinkClick r:id="rId4"/>
              </a:rPr>
              <a:t>Apache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Microsoft </a:t>
            </a:r>
            <a:r>
              <a:rPr lang="en-US" sz="2200" dirty="0"/>
              <a:t>Internet </a:t>
            </a:r>
            <a:r>
              <a:rPr lang="en-US" sz="2200" dirty="0" smtClean="0"/>
              <a:t>Information </a:t>
            </a:r>
            <a:r>
              <a:rPr lang="en-US" sz="2200" dirty="0"/>
              <a:t>Server (IIS) (</a:t>
            </a:r>
            <a:r>
              <a:rPr lang="en-US" sz="2200" dirty="0">
                <a:hlinkClick r:id="rId5"/>
              </a:rPr>
              <a:t>part of </a:t>
            </a:r>
            <a:r>
              <a:rPr lang="en-US" sz="2200" dirty="0" smtClean="0">
                <a:hlinkClick r:id="rId5"/>
              </a:rPr>
              <a:t>Windows</a:t>
            </a:r>
            <a:r>
              <a:rPr lang="en-US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 smtClean="0"/>
              <a:t>  web </a:t>
            </a:r>
            <a:r>
              <a:rPr lang="en-US" sz="2200" b="1" dirty="0"/>
              <a:t>browser</a:t>
            </a:r>
            <a:r>
              <a:rPr lang="en-US" sz="2200" dirty="0"/>
              <a:t>: fetches/displays documents from web </a:t>
            </a:r>
            <a:r>
              <a:rPr lang="en-US" sz="2200" dirty="0" smtClean="0"/>
              <a:t>servers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hlinkClick r:id="rId6"/>
              </a:rPr>
              <a:t>Mozilla Firefox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Microsoft </a:t>
            </a:r>
            <a:r>
              <a:rPr lang="en-US" sz="2200" dirty="0">
                <a:hlinkClick r:id="rId7"/>
              </a:rPr>
              <a:t>Internet Explorer</a:t>
            </a:r>
            <a:r>
              <a:rPr lang="en-US" sz="2200" dirty="0"/>
              <a:t> (IE)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Apple </a:t>
            </a:r>
            <a:r>
              <a:rPr lang="en-US" sz="2200" dirty="0">
                <a:hlinkClick r:id="rId8"/>
              </a:rPr>
              <a:t>Safari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hlinkClick r:id="rId9"/>
              </a:rPr>
              <a:t>Google Chrome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hlinkClick r:id="rId10"/>
              </a:rPr>
              <a:t>Opera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146" name="Picture 2" descr="web ser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602" y="1973131"/>
            <a:ext cx="146685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irefox web brows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932" y="4335568"/>
            <a:ext cx="3619500" cy="15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7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protocol</a:t>
            </a:r>
            <a:endParaRPr lang="en-US" dirty="0"/>
          </a:p>
        </p:txBody>
      </p:sp>
      <p:pic>
        <p:nvPicPr>
          <p:cNvPr id="10242" name="Picture 2" descr="http://ipseclab.eit.lth.se/tiki-download_file.php?fileId=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497" y="1226170"/>
            <a:ext cx="4279557" cy="485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7280" y="2492261"/>
            <a:ext cx="54168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Protocol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: </a:t>
            </a: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a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set of rules governing the format of data 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sent</a:t>
            </a: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IP address:</a:t>
            </a:r>
            <a:endParaRPr lang="en-US" b="1" dirty="0"/>
          </a:p>
        </p:txBody>
      </p:sp>
      <p:pic>
        <p:nvPicPr>
          <p:cNvPr id="6" name="Picture 4" descr="IP addr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527" y="3692590"/>
            <a:ext cx="4184374" cy="125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132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web addresses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DNS:</a:t>
            </a: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 set of servers that map written names to IP addresses</a:t>
            </a:r>
          </a:p>
          <a:p>
            <a:pPr marL="64008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Example: </a:t>
            </a:r>
            <a:r>
              <a:rPr lang="en-US" sz="2200" dirty="0" smtClean="0">
                <a:solidFill>
                  <a:srgbClr val="22444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www.cs.washington.edu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 → </a:t>
            </a:r>
            <a:r>
              <a:rPr lang="en-US" sz="2200" dirty="0" smtClean="0">
                <a:solidFill>
                  <a:srgbClr val="22444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128.208.3.88</a:t>
            </a:r>
            <a:endParaRPr lang="en-US" sz="2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many systems maintain a local cache called a </a:t>
            </a:r>
            <a:r>
              <a:rPr lang="en-US" sz="2200" dirty="0" smtClean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hosts file</a:t>
            </a:r>
            <a:endParaRPr lang="en-US" sz="2200" dirty="0" smtClean="0">
              <a:solidFill>
                <a:srgbClr val="335177"/>
              </a:solidFill>
              <a:latin typeface="Calibri" panose="020F0502020204030204" pitchFamily="34" charset="0"/>
            </a:endParaRP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FontTx/>
              <a:buChar char="•"/>
            </a:pPr>
            <a:endParaRPr lang="en-US" sz="2200" dirty="0">
              <a:solidFill>
                <a:srgbClr val="335177"/>
              </a:solidFill>
              <a:latin typeface="Calibri" panose="020F050202020403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URL: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a basic URL:</a:t>
            </a:r>
            <a:r>
              <a:rPr lang="en-US" sz="2200" dirty="0" smtClean="0">
                <a:solidFill>
                  <a:srgbClr val="335177"/>
                </a:solidFill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http://www.aw-bc.com/info/regesstepp/index.html</a:t>
            </a:r>
            <a:r>
              <a:rPr lang="en-US" sz="2200" dirty="0" smtClean="0">
                <a:solidFill>
                  <a:srgbClr val="22444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dirty="0" smtClean="0">
                <a:solidFill>
                  <a:srgbClr val="22444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	     ~~~~   ~~~~~~~~~~~~~ ~~~~~~~~~~~~~~~~~~~~~~~~~~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200" dirty="0" smtClean="0">
                <a:solidFill>
                  <a:srgbClr val="22444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protocol    host                 path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81825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"runs" the internet?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Internet </a:t>
            </a:r>
            <a:r>
              <a:rPr lang="en-US" sz="2200" dirty="0"/>
              <a:t>Engineering Task Force (</a:t>
            </a:r>
            <a:r>
              <a:rPr lang="en-US" sz="2200" dirty="0">
                <a:hlinkClick r:id="rId2"/>
              </a:rPr>
              <a:t>IETF</a:t>
            </a:r>
            <a:r>
              <a:rPr lang="en-US" sz="2200" dirty="0"/>
              <a:t>): internet protocol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Internet </a:t>
            </a:r>
            <a:r>
              <a:rPr lang="en-US" sz="2200" dirty="0"/>
              <a:t>Corporation for Assigned Names and Numbers (</a:t>
            </a:r>
            <a:r>
              <a:rPr lang="en-US" sz="2200" dirty="0">
                <a:hlinkClick r:id="rId3"/>
              </a:rPr>
              <a:t>ICANN</a:t>
            </a:r>
            <a:r>
              <a:rPr lang="en-US" sz="2200" dirty="0"/>
              <a:t>): </a:t>
            </a:r>
            <a:endParaRPr lang="en-US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200" dirty="0" smtClean="0"/>
              <a:t>decides </a:t>
            </a:r>
            <a:r>
              <a:rPr lang="en-US" sz="2200" dirty="0"/>
              <a:t>top-level </a:t>
            </a:r>
            <a:r>
              <a:rPr lang="en-US" sz="2200" dirty="0">
                <a:hlinkClick r:id="rId4"/>
              </a:rPr>
              <a:t>domain names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World </a:t>
            </a:r>
            <a:r>
              <a:rPr lang="en-US" sz="2200" dirty="0"/>
              <a:t>Wide Web Consortium (</a:t>
            </a:r>
            <a:r>
              <a:rPr lang="en-US" sz="2200" dirty="0">
                <a:hlinkClick r:id="rId5"/>
              </a:rPr>
              <a:t>W3C</a:t>
            </a:r>
            <a:r>
              <a:rPr lang="en-US" sz="2200" dirty="0"/>
              <a:t>): web standards</a:t>
            </a:r>
          </a:p>
        </p:txBody>
      </p:sp>
      <p:pic>
        <p:nvPicPr>
          <p:cNvPr id="4098" name="Picture 2" descr="IET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837" y="4245319"/>
            <a:ext cx="1838325" cy="1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CAN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564" y="4178644"/>
            <a:ext cx="16954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W3C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849" y="4569169"/>
            <a:ext cx="30003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640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began </a:t>
            </a:r>
            <a:r>
              <a:rPr lang="en-US" sz="2200" dirty="0"/>
              <a:t>as a US Department of Defense network called </a:t>
            </a:r>
            <a:r>
              <a:rPr lang="en-US" sz="2200" dirty="0">
                <a:hlinkClick r:id="rId2"/>
              </a:rPr>
              <a:t>ARPANET</a:t>
            </a:r>
            <a:r>
              <a:rPr lang="en-US" sz="2200" dirty="0"/>
              <a:t> (1960s-70s)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initial </a:t>
            </a:r>
            <a:r>
              <a:rPr lang="en-US" sz="2200" dirty="0"/>
              <a:t>services: electronic mail, file transfer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opened </a:t>
            </a:r>
            <a:r>
              <a:rPr lang="en-US" sz="2200" dirty="0"/>
              <a:t>to commercial interests in late 80s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WWW </a:t>
            </a:r>
            <a:r>
              <a:rPr lang="en-US" sz="2200" dirty="0"/>
              <a:t>created in 1989-91 by </a:t>
            </a:r>
            <a:r>
              <a:rPr lang="en-US" sz="2200" dirty="0">
                <a:hlinkClick r:id="rId3"/>
              </a:rPr>
              <a:t>Tim Berners-Lee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popular </a:t>
            </a:r>
            <a:r>
              <a:rPr lang="en-US" sz="2200" dirty="0"/>
              <a:t>web browsers released: Netscape 1994, IE 1995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Amazon.com </a:t>
            </a:r>
            <a:r>
              <a:rPr lang="en-US" sz="2200" dirty="0"/>
              <a:t>opens in 1995; Google January 1996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hlinkClick r:id="rId4"/>
              </a:rPr>
              <a:t>  Hamster </a:t>
            </a:r>
            <a:r>
              <a:rPr lang="en-US" sz="2200" dirty="0">
                <a:hlinkClick r:id="rId4"/>
              </a:rPr>
              <a:t>Dance</a:t>
            </a:r>
            <a:r>
              <a:rPr lang="en-US" sz="2200" dirty="0"/>
              <a:t> web page created in 1999 </a:t>
            </a:r>
          </a:p>
        </p:txBody>
      </p:sp>
      <p:pic>
        <p:nvPicPr>
          <p:cNvPr id="3074" name="Picture 2" descr="hamster dan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605" y="4974189"/>
            <a:ext cx="212407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485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Block and inline </a:t>
            </a:r>
            <a:r>
              <a:rPr lang="en-US" b="1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996610"/>
            <a:ext cx="10058400" cy="3861390"/>
          </a:xfrm>
        </p:spPr>
        <p:txBody>
          <a:bodyPr/>
          <a:lstStyle/>
          <a:p>
            <a:r>
              <a:rPr lang="en-US" sz="2400" dirty="0">
                <a:hlinkClick r:id="rId2"/>
              </a:rPr>
              <a:t>block</a:t>
            </a:r>
            <a:r>
              <a:rPr lang="en-US" sz="2400" dirty="0"/>
              <a:t> elements contain an entire large region of content </a:t>
            </a:r>
          </a:p>
          <a:p>
            <a:pPr lvl="1"/>
            <a:r>
              <a:rPr lang="en-US" sz="2400" dirty="0"/>
              <a:t>examples: paragraphs, lists, table cells</a:t>
            </a:r>
          </a:p>
          <a:p>
            <a:pPr lvl="1"/>
            <a:r>
              <a:rPr lang="en-US" sz="2400" dirty="0"/>
              <a:t>the browser places a margin of whitespace between block elements for separation</a:t>
            </a:r>
          </a:p>
          <a:p>
            <a:r>
              <a:rPr lang="en-US" sz="2400" dirty="0">
                <a:hlinkClick r:id="rId3"/>
              </a:rPr>
              <a:t>inline</a:t>
            </a:r>
            <a:r>
              <a:rPr lang="en-US" sz="2400" dirty="0"/>
              <a:t> elements affect a small amount of content </a:t>
            </a:r>
          </a:p>
          <a:p>
            <a:pPr lvl="1"/>
            <a:r>
              <a:rPr lang="en-US" sz="2400" dirty="0"/>
              <a:t>examples: bold text, code fragments, images</a:t>
            </a:r>
          </a:p>
          <a:p>
            <a:pPr lvl="1"/>
            <a:r>
              <a:rPr lang="en-US" sz="2400" dirty="0"/>
              <a:t>the browser allows many inline elements to appear on the same line</a:t>
            </a:r>
          </a:p>
          <a:p>
            <a:pPr lvl="1"/>
            <a:r>
              <a:rPr lang="en-US" sz="2400" dirty="0"/>
              <a:t>must be nested inside a block element</a:t>
            </a:r>
          </a:p>
          <a:p>
            <a:endParaRPr lang="en-US" dirty="0"/>
          </a:p>
        </p:txBody>
      </p:sp>
      <p:pic>
        <p:nvPicPr>
          <p:cNvPr id="4098" name="Picture 2" descr="elem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480" y="1777409"/>
            <a:ext cx="7620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Content vs. </a:t>
            </a:r>
            <a:r>
              <a:rPr lang="en-US" b="1" dirty="0" smtClean="0"/>
              <a:t>presentation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1" y="1133592"/>
            <a:ext cx="100584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HTML is for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on the page (heading; list; code; etc.)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CSS is for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presentation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 how to display the page (bold; centered; 20px margin; etc.)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keeping content separate from presentation is a very important web design principle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If the HTML contains no styles, its entire appearance can be changed by swapping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files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see also: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CSS Zen Garden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736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Cascading Style Sheets (CSS): </a:t>
            </a:r>
            <a:r>
              <a:rPr lang="en-US" b="1" dirty="0">
                <a:solidFill>
                  <a:srgbClr val="92D050"/>
                </a:solidFill>
              </a:rPr>
              <a:t>&lt;link&gt;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109722" y="1998197"/>
            <a:ext cx="10033516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&lt;head&gt;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&lt;link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="filename" type="text/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stylesheet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&lt;/head&gt;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109722" y="4038504"/>
            <a:ext cx="1847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80" y="4303643"/>
            <a:ext cx="1005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CSS describes the appearance and layout of information on a web </a:t>
            </a:r>
            <a:r>
              <a:rPr lang="en-US" sz="2400" dirty="0" smtClean="0"/>
              <a:t>page </a:t>
            </a:r>
            <a:r>
              <a:rPr lang="en-US" sz="2400" dirty="0"/>
              <a:t>(as opposed to HTML, which describes the content of the </a:t>
            </a:r>
            <a:r>
              <a:rPr lang="en-US" sz="2400" dirty="0" smtClean="0"/>
              <a:t>page)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can </a:t>
            </a:r>
            <a:r>
              <a:rPr lang="en-US" sz="2400" dirty="0"/>
              <a:t>be embedded in HTML or placed into separate .</a:t>
            </a:r>
            <a:r>
              <a:rPr lang="en-US" sz="2400" dirty="0" err="1"/>
              <a:t>css</a:t>
            </a:r>
            <a:r>
              <a:rPr lang="en-US" sz="2400" dirty="0"/>
              <a:t> file (preferred)</a:t>
            </a:r>
          </a:p>
        </p:txBody>
      </p:sp>
    </p:spTree>
    <p:extLst>
      <p:ext uri="{BB962C8B-B14F-4D97-AF65-F5344CB8AC3E}">
        <p14:creationId xmlns:p14="http://schemas.microsoft.com/office/powerpoint/2010/main" val="29121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CSS rule </a:t>
            </a:r>
            <a:r>
              <a:rPr lang="en-US" b="1" dirty="0" smtClean="0"/>
              <a:t>syntax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28000"/>
            <a:ext cx="480131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	</a:t>
            </a: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292608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7280" y="4037541"/>
            <a:ext cx="78220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 </a:t>
            </a:r>
            <a:r>
              <a:rPr lang="en-US" sz="2400" dirty="0"/>
              <a:t>CSS file consists of one or more rules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 </a:t>
            </a:r>
            <a:r>
              <a:rPr lang="en-US" sz="2400" dirty="0"/>
              <a:t>rule's selector specifies HTML element(s) and applies style properties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	a </a:t>
            </a:r>
            <a:r>
              <a:rPr lang="en-US" sz="2400" dirty="0"/>
              <a:t>selector of * selects all </a:t>
            </a:r>
            <a:r>
              <a:rPr lang="en-US" sz="2400" dirty="0" smtClean="0"/>
              <a:t>elements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56297" y="2042794"/>
            <a:ext cx="4999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 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font-family: sans-serif;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color: red;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14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CSS properties for </a:t>
            </a:r>
            <a:r>
              <a:rPr lang="en-US" b="1" dirty="0" smtClean="0"/>
              <a:t>colors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91139"/>
            <a:ext cx="552587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color: red;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background-color: yellow;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3506801"/>
            <a:ext cx="10058400" cy="43088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This paragraph uses the style above.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444052"/>
              </p:ext>
            </p:extLst>
          </p:nvPr>
        </p:nvGraphicFramePr>
        <p:xfrm>
          <a:off x="1892853" y="4399410"/>
          <a:ext cx="8128000" cy="161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Property</a:t>
                      </a:r>
                      <a:endParaRPr lang="en-US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Description</a:t>
                      </a:r>
                      <a:endParaRPr lang="en-US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2"/>
                        </a:rPr>
                        <a:t>color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color of an element’s text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3"/>
                        </a:rPr>
                        <a:t>background-color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color that will appear behind the element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44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Specifying </a:t>
            </a:r>
            <a:r>
              <a:rPr lang="en-US" b="1" dirty="0" smtClean="0"/>
              <a:t>colors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21877"/>
            <a:ext cx="562205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 { color: 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h2 { color: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rgb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(128, 0, 196)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h4 { color: 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#FF8800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3214390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This paragraph uses the first style above.</a:t>
            </a:r>
          </a:p>
          <a:p>
            <a:r>
              <a:rPr lang="en-US" sz="2200" b="1" dirty="0">
                <a:solidFill>
                  <a:srgbClr val="8000C4"/>
                </a:solidFill>
              </a:rPr>
              <a:t>This h2 uses the second style above.</a:t>
            </a:r>
          </a:p>
          <a:p>
            <a:r>
              <a:rPr lang="en-US" sz="2200" b="1" dirty="0">
                <a:solidFill>
                  <a:srgbClr val="FF8800"/>
                </a:solidFill>
              </a:rPr>
              <a:t>This h4 uses the third style above.</a:t>
            </a:r>
            <a:endParaRPr lang="en-US" sz="2200" b="1" dirty="0">
              <a:solidFill>
                <a:srgbClr val="FF8800"/>
              </a:solidFill>
              <a:effectLst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97280" y="4676329"/>
            <a:ext cx="10551381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200" dirty="0">
                <a:latin typeface="Arial Unicode MS" panose="020B0604020202020204" pitchFamily="34" charset="-128"/>
              </a:rPr>
              <a:t>c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8"/>
              </a:rPr>
              <a:t>olor names: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FFFF"/>
                </a:solidFill>
                <a:effectLst/>
                <a:latin typeface="Arial Unicode MS" panose="020B0604020202020204" pitchFamily="34" charset="-128"/>
              </a:rPr>
              <a:t>aqua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black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anose="020B0604020202020204" pitchFamily="34" charset="-128"/>
              </a:rPr>
              <a:t>blue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Arial Unicode MS" panose="020B0604020202020204" pitchFamily="34" charset="-128"/>
              </a:rPr>
              <a:t>fuchsia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Unicode MS" panose="020B0604020202020204" pitchFamily="34" charset="-128"/>
              </a:rPr>
              <a:t>gray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green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Arial Unicode MS" panose="020B0604020202020204" pitchFamily="34" charset="-128"/>
              </a:rPr>
              <a:t>lime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8"/>
              </a:rPr>
              <a:t>maroon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 Unicode MS" panose="020B0604020202020204" pitchFamily="34" charset="-128"/>
              </a:rPr>
              <a:t>navy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808000"/>
                </a:solidFill>
                <a:effectLst/>
                <a:latin typeface="Arial Unicode MS" panose="020B0604020202020204" pitchFamily="34" charset="-128"/>
              </a:rPr>
              <a:t>olive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Arial Unicode MS" panose="020B0604020202020204" pitchFamily="34" charset="-128"/>
              </a:rPr>
              <a:t>purple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anose="020B0604020202020204" pitchFamily="34" charset="-128"/>
              </a:rPr>
              <a:t>red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 Unicode MS" panose="020B0604020202020204" pitchFamily="34" charset="-128"/>
              </a:rPr>
              <a:t>silver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Arial Unicode MS" panose="020B0604020202020204" pitchFamily="34" charset="-128"/>
              </a:rPr>
              <a:t>teal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anose="020B0604020202020204" pitchFamily="34" charset="-128"/>
              </a:rPr>
              <a:t>white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white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 Unicode MS" panose="020B0604020202020204" pitchFamily="34" charset="-128"/>
              </a:rPr>
              <a:t>yellow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RGB codes: red, green, and blue values from 0 (none) to 255 (full</a:t>
            </a:r>
            <a:r>
              <a:rPr lang="en-US" sz="2400" dirty="0" smtClean="0"/>
              <a:t>)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hex codes: RGB values in base-16 from 00 (0, none) to FF (255, full)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0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CSS properties for </a:t>
            </a:r>
            <a:r>
              <a:rPr lang="en-US" b="1" dirty="0" smtClean="0">
                <a:hlinkClick r:id="rId2"/>
              </a:rPr>
              <a:t>fonts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699164"/>
              </p:ext>
            </p:extLst>
          </p:nvPr>
        </p:nvGraphicFramePr>
        <p:xfrm>
          <a:off x="1096963" y="2760345"/>
          <a:ext cx="10058400" cy="2560320"/>
        </p:xfrm>
        <a:graphic>
          <a:graphicData uri="http://schemas.openxmlformats.org/drawingml/2006/table">
            <a:tbl>
              <a:tblPr/>
              <a:tblGrid>
                <a:gridCol w="5029200"/>
                <a:gridCol w="50292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200" b="1" dirty="0"/>
                        <a:t>property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description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>
                          <a:hlinkClick r:id="rId3"/>
                        </a:rPr>
                        <a:t>font-family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which font will be used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>
                          <a:hlinkClick r:id="rId4"/>
                        </a:rPr>
                        <a:t>font-size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how large the letters will be drawn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>
                          <a:hlinkClick r:id="rId5"/>
                        </a:rPr>
                        <a:t>font-style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used to enable/disable italic style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>
                          <a:hlinkClick r:id="rId6"/>
                        </a:rPr>
                        <a:t>font-weight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used to enable/disable bold style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hlinkClick r:id="rId7"/>
                        </a:rPr>
                        <a:t>Complete list of font properties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15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font-size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196672" y="1726375"/>
            <a:ext cx="9959008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font-size: 14pt;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This paragraph uses the style above.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solidFill>
                <a:schemeClr val="tx1"/>
              </a:solidFill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units</a:t>
            </a:r>
            <a:r>
              <a:rPr lang="en-US" sz="2400" dirty="0">
                <a:solidFill>
                  <a:schemeClr val="tx1"/>
                </a:solidFill>
              </a:rPr>
              <a:t>: pixels (</a:t>
            </a:r>
            <a:r>
              <a:rPr lang="en-US" sz="2400" dirty="0" err="1">
                <a:solidFill>
                  <a:schemeClr val="tx1"/>
                </a:solidFill>
              </a:rPr>
              <a:t>px</a:t>
            </a:r>
            <a:r>
              <a:rPr lang="en-US" sz="2400" dirty="0">
                <a:solidFill>
                  <a:schemeClr val="tx1"/>
                </a:solidFill>
              </a:rPr>
              <a:t>) vs. point (</a:t>
            </a:r>
            <a:r>
              <a:rPr lang="en-US" sz="2400" dirty="0" err="1">
                <a:solidFill>
                  <a:schemeClr val="tx1"/>
                </a:solidFill>
              </a:rPr>
              <a:t>pt</a:t>
            </a:r>
            <a:r>
              <a:rPr lang="en-US" sz="2400" dirty="0">
                <a:solidFill>
                  <a:schemeClr val="tx1"/>
                </a:solidFill>
              </a:rPr>
              <a:t>) vs. m-size (</a:t>
            </a:r>
            <a:r>
              <a:rPr lang="en-US" sz="2400" dirty="0" err="1">
                <a:solidFill>
                  <a:schemeClr val="tx1"/>
                </a:solidFill>
              </a:rPr>
              <a:t>em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16px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chemeClr val="tx1"/>
                </a:solidFill>
              </a:rPr>
              <a:t>16pt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3200" dirty="0" smtClean="0">
                <a:solidFill>
                  <a:schemeClr val="tx1"/>
                </a:solidFill>
              </a:rPr>
              <a:t>1.16em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vague </a:t>
            </a:r>
            <a:r>
              <a:rPr lang="en-US" sz="2400" dirty="0">
                <a:solidFill>
                  <a:schemeClr val="tx1"/>
                </a:solidFill>
              </a:rPr>
              <a:t>font sizes: </a:t>
            </a:r>
            <a:r>
              <a:rPr lang="en-US" sz="1400" dirty="0">
                <a:solidFill>
                  <a:schemeClr val="tx1"/>
                </a:solidFill>
              </a:rPr>
              <a:t>xx-small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1800" dirty="0">
                <a:solidFill>
                  <a:schemeClr val="tx1"/>
                </a:solidFill>
              </a:rPr>
              <a:t>x-small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100" dirty="0">
                <a:solidFill>
                  <a:schemeClr val="tx1"/>
                </a:solidFill>
              </a:rPr>
              <a:t>small</a:t>
            </a:r>
            <a:r>
              <a:rPr lang="en-US" sz="2400" dirty="0">
                <a:solidFill>
                  <a:schemeClr val="tx1"/>
                </a:solidFill>
              </a:rPr>
              <a:t>, medium, </a:t>
            </a:r>
            <a:r>
              <a:rPr lang="en-US" sz="2700" dirty="0">
                <a:solidFill>
                  <a:schemeClr val="tx1"/>
                </a:solidFill>
              </a:rPr>
              <a:t>large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3200" dirty="0">
                <a:solidFill>
                  <a:schemeClr val="tx1"/>
                </a:solidFill>
              </a:rPr>
              <a:t>x-large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3600" dirty="0">
                <a:solidFill>
                  <a:schemeClr val="tx1"/>
                </a:solidFill>
              </a:rPr>
              <a:t>xx-large</a:t>
            </a:r>
            <a:r>
              <a:rPr lang="en-US" sz="2400" dirty="0">
                <a:solidFill>
                  <a:schemeClr val="tx1"/>
                </a:solidFill>
              </a:rPr>
              <a:t>, smaller, </a:t>
            </a:r>
            <a:r>
              <a:rPr lang="en-US" sz="3800" dirty="0" smtClean="0">
                <a:solidFill>
                  <a:schemeClr val="tx1"/>
                </a:solidFill>
              </a:rPr>
              <a:t>larger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percentage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>
                <a:solidFill>
                  <a:schemeClr val="tx1"/>
                </a:solidFill>
              </a:rPr>
              <a:t>font sizes, </a:t>
            </a:r>
            <a:r>
              <a:rPr lang="fr-FR" sz="2400" dirty="0" err="1">
                <a:solidFill>
                  <a:schemeClr val="tx1"/>
                </a:solidFill>
              </a:rPr>
              <a:t>e.g</a:t>
            </a:r>
            <a:r>
              <a:rPr lang="fr-FR" sz="2400" dirty="0">
                <a:solidFill>
                  <a:schemeClr val="tx1"/>
                </a:solidFill>
              </a:rPr>
              <a:t>.: 90%, </a:t>
            </a:r>
            <a:r>
              <a:rPr lang="fr-FR" sz="2800" dirty="0">
                <a:solidFill>
                  <a:schemeClr val="tx1"/>
                </a:solidFill>
              </a:rPr>
              <a:t>120%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948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font-family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345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font-family: Georgia;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h2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font-family: "Courier New";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200" dirty="0"/>
          </a:p>
          <a:p>
            <a:r>
              <a:rPr lang="en-US" sz="2200" dirty="0">
                <a:latin typeface="Georgia" panose="02040502050405020303" pitchFamily="18" charset="0"/>
              </a:rPr>
              <a:t>This paragraph uses the first style above.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This h2 uses the second style above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   enclose multi-word font names in quotes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More about font-family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font-family: Garamond, "Times New Roman", serif;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dirty="0"/>
          </a:p>
          <a:p>
            <a:r>
              <a:rPr lang="en-US" sz="2400" dirty="0">
                <a:latin typeface="Garamond" panose="02020404030301010803" pitchFamily="18" charset="0"/>
              </a:rPr>
              <a:t>This paragraph uses the above style</a:t>
            </a:r>
            <a:r>
              <a:rPr lang="en-US" sz="2400" dirty="0" smtClean="0">
                <a:latin typeface="Garamond" panose="02020404030301010803" pitchFamily="18" charset="0"/>
              </a:rPr>
              <a:t>.</a:t>
            </a:r>
          </a:p>
          <a:p>
            <a:endParaRPr lang="en-US" sz="2400" dirty="0"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can </a:t>
            </a:r>
            <a:r>
              <a:rPr lang="en-US" sz="2400" dirty="0"/>
              <a:t>specify multiple fonts from highest to lowest </a:t>
            </a:r>
            <a:r>
              <a:rPr lang="en-US" sz="2400" dirty="0" smtClean="0"/>
              <a:t>priority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generic </a:t>
            </a:r>
            <a:r>
              <a:rPr lang="en-US" sz="2400" dirty="0"/>
              <a:t>font names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	serif</a:t>
            </a:r>
            <a:r>
              <a:rPr lang="en-US" sz="2400" dirty="0"/>
              <a:t>, </a:t>
            </a:r>
            <a:r>
              <a:rPr lang="en-US" sz="2400" dirty="0">
                <a:latin typeface="Arial" panose="020B0604020202020204" pitchFamily="34" charset="0"/>
              </a:rPr>
              <a:t>sans-serif</a:t>
            </a:r>
            <a:r>
              <a:rPr lang="en-US" sz="2400" dirty="0"/>
              <a:t>, </a:t>
            </a:r>
            <a:r>
              <a:rPr lang="en-US" sz="2400" dirty="0">
                <a:latin typeface="Comic Sans MS" panose="030F0702030302020204" pitchFamily="66" charset="0"/>
              </a:rPr>
              <a:t>cursive</a:t>
            </a:r>
            <a:r>
              <a:rPr lang="en-US" sz="2400" dirty="0"/>
              <a:t>, </a:t>
            </a:r>
            <a:r>
              <a:rPr lang="en-US" sz="2400" dirty="0">
                <a:latin typeface="Algerian" panose="04020705040A02060702" pitchFamily="82" charset="0"/>
              </a:rPr>
              <a:t>fantasy</a:t>
            </a:r>
            <a:r>
              <a:rPr lang="en-US" sz="2400" dirty="0"/>
              <a:t>, </a:t>
            </a:r>
            <a:r>
              <a:rPr lang="en-US" sz="2400" dirty="0" err="1">
                <a:latin typeface="Courier New" panose="02070309020205020404" pitchFamily="49" charset="0"/>
              </a:rPr>
              <a:t>monospace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003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font-weight, font-style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spcBef>
                <a:spcPts val="200"/>
              </a:spcBef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font-weight: bold;</a:t>
            </a:r>
          </a:p>
          <a:p>
            <a:pPr>
              <a:spcBef>
                <a:spcPts val="200"/>
              </a:spcBef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font-style: italic;</a:t>
            </a:r>
          </a:p>
          <a:p>
            <a:pPr>
              <a:spcBef>
                <a:spcPts val="200"/>
              </a:spcBef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dirty="0"/>
          </a:p>
          <a:p>
            <a:r>
              <a:rPr lang="en-US" sz="2400" b="1" i="1" dirty="0"/>
              <a:t>This paragraph uses the style above.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  either of the above can be set to normal to turn them off (e.g. headings)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65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Line break: </a:t>
            </a:r>
            <a:r>
              <a:rPr lang="en-US" b="1" dirty="0">
                <a:solidFill>
                  <a:srgbClr val="84B93F"/>
                </a:solidFill>
              </a:rPr>
              <a:t>&lt;</a:t>
            </a:r>
            <a:r>
              <a:rPr lang="en-US" b="1" dirty="0" err="1">
                <a:solidFill>
                  <a:srgbClr val="84B93F"/>
                </a:solidFill>
              </a:rPr>
              <a:t>br</a:t>
            </a:r>
            <a:r>
              <a:rPr lang="en-US" b="1" dirty="0">
                <a:solidFill>
                  <a:srgbClr val="84B93F"/>
                </a:solidFill>
              </a:rPr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14092"/>
          </a:xfrm>
        </p:spPr>
        <p:txBody>
          <a:bodyPr>
            <a:normAutofit/>
          </a:bodyPr>
          <a:lstStyle/>
          <a:p>
            <a:pPr algn="ctr"/>
            <a:r>
              <a:rPr lang="en-US" sz="2200" i="1" dirty="0"/>
              <a:t>forces a line break in the middle of a block element (inline</a:t>
            </a:r>
            <a:r>
              <a:rPr lang="en-US" sz="2200" i="1" dirty="0" smtClean="0"/>
              <a:t>)</a:t>
            </a:r>
            <a:endParaRPr lang="en-US" sz="2200" dirty="0"/>
          </a:p>
          <a:p>
            <a:pPr>
              <a:spcBef>
                <a:spcPts val="200"/>
              </a:spcBef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p&gt;</a:t>
            </a:r>
          </a:p>
          <a:p>
            <a:pPr marL="201168" lvl="1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woods are lovely, dark and deep,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 have promises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keep,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miles to go before I sleep,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/&gt;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miles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before I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sleep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201168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p&gt;</a:t>
            </a:r>
          </a:p>
          <a:p>
            <a:pPr>
              <a:spcBef>
                <a:spcPts val="200"/>
              </a:spcBef>
            </a:pPr>
            <a:endParaRPr lang="en-US" sz="1400" dirty="0"/>
          </a:p>
          <a:p>
            <a:pPr>
              <a:spcBef>
                <a:spcPts val="200"/>
              </a:spcBef>
            </a:pPr>
            <a:r>
              <a:rPr lang="en-US" sz="2200" dirty="0"/>
              <a:t>The woods are lovely, dark and deep,</a:t>
            </a:r>
          </a:p>
          <a:p>
            <a:pPr>
              <a:spcBef>
                <a:spcPts val="200"/>
              </a:spcBef>
            </a:pPr>
            <a:r>
              <a:rPr lang="en-US" sz="2200" dirty="0"/>
              <a:t>But I have promises to keep,</a:t>
            </a:r>
          </a:p>
          <a:p>
            <a:pPr>
              <a:spcBef>
                <a:spcPts val="200"/>
              </a:spcBef>
            </a:pPr>
            <a:r>
              <a:rPr lang="en-US" sz="2200" dirty="0"/>
              <a:t>And miles to go before I sleep,</a:t>
            </a:r>
          </a:p>
          <a:p>
            <a:pPr>
              <a:spcBef>
                <a:spcPts val="200"/>
              </a:spcBef>
            </a:pPr>
            <a:r>
              <a:rPr lang="en-US" sz="2200" dirty="0"/>
              <a:t>And miles to go before I sleep</a:t>
            </a:r>
            <a:r>
              <a:rPr lang="en-US" sz="2200" dirty="0" smtClean="0"/>
              <a:t>.</a:t>
            </a:r>
          </a:p>
          <a:p>
            <a:pPr>
              <a:spcBef>
                <a:spcPts val="200"/>
              </a:spcBef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   </a:t>
            </a:r>
            <a:r>
              <a:rPr lang="en-US" sz="2200" dirty="0">
                <a:solidFill>
                  <a:srgbClr val="FF0000"/>
                </a:solidFill>
              </a:rPr>
              <a:t>Warning</a:t>
            </a:r>
            <a:r>
              <a:rPr lang="en-US" sz="2200" dirty="0"/>
              <a:t>: Don't over-use </a:t>
            </a:r>
            <a:r>
              <a:rPr lang="en-US" sz="2200" dirty="0" err="1"/>
              <a:t>br</a:t>
            </a:r>
            <a:r>
              <a:rPr lang="en-US" sz="2200" dirty="0"/>
              <a:t> (guideline: &gt;= 2 in a row is bad)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9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CSS properties for </a:t>
            </a:r>
            <a:r>
              <a:rPr lang="en-US" b="1" dirty="0" smtClean="0"/>
              <a:t>text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068442"/>
              </p:ext>
            </p:extLst>
          </p:nvPr>
        </p:nvGraphicFramePr>
        <p:xfrm>
          <a:off x="1961321" y="2117035"/>
          <a:ext cx="8153400" cy="25908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69705"/>
                <a:gridCol w="5383695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text-align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alignment of text within its element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text-decoration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decorations such as underlining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line-height, </a:t>
                      </a:r>
                      <a:b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word-spacing, </a:t>
                      </a:r>
                      <a:b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letter-spacing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gaps between the various portions of the text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text-indent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indents the first letter of each paragraph </a:t>
                      </a:r>
                    </a:p>
                  </a:txBody>
                  <a:tcPr anchor="ctr">
                    <a:solidFill>
                      <a:srgbClr val="EBF7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97280" y="5339041"/>
            <a:ext cx="1005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Complete list of text properties</a:t>
            </a:r>
            <a:r>
              <a:rPr lang="en-US" dirty="0" smtClean="0"/>
              <a:t> (http://www.w3schools.com/css/css_reference.asp#text)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583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text-align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17344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blockquote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 text-align: justify;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h2 { text-align: center;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763078"/>
            <a:ext cx="10058400" cy="190821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sz="2000" b="1" dirty="0"/>
              <a:t>The Emperor's </a:t>
            </a:r>
            <a:r>
              <a:rPr lang="en-US" sz="2000" b="1" dirty="0" smtClean="0"/>
              <a:t>Quote</a:t>
            </a:r>
          </a:p>
          <a:p>
            <a:pPr algn="ctr"/>
            <a:endParaRPr lang="en-US" sz="2000" b="1" dirty="0"/>
          </a:p>
          <a:p>
            <a:pPr algn="just"/>
            <a:r>
              <a:rPr lang="en-US" sz="2000" dirty="0"/>
              <a:t>[TO LUKE SKYWALKER] The alliance... will die. As will your friends. Good, I can feel your anger. I am unarmed. Take your weapon. Strike me down with all of your hatred and your journey towards the dark side will be complete</a:t>
            </a:r>
            <a:r>
              <a:rPr lang="en-US" sz="2000" dirty="0" smtClean="0"/>
              <a:t>.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024087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can be left, right, center, or justify (which widens all full lines of the element so that they occupy its entire width) </a:t>
            </a:r>
          </a:p>
        </p:txBody>
      </p:sp>
    </p:spTree>
    <p:extLst>
      <p:ext uri="{BB962C8B-B14F-4D97-AF65-F5344CB8AC3E}">
        <p14:creationId xmlns:p14="http://schemas.microsoft.com/office/powerpoint/2010/main" val="160003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Text-decoration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97280" y="2146852"/>
            <a:ext cx="10058400" cy="92333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text-decoration: underline;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7280" y="3074506"/>
            <a:ext cx="10058400" cy="6771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This paragraph uses the style above.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	  	         				</a:t>
            </a:r>
          </a:p>
          <a:p>
            <a:pPr algn="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"/>
          </p:nvPr>
        </p:nvSpPr>
        <p:spPr>
          <a:xfrm>
            <a:off x="1128656" y="4051852"/>
            <a:ext cx="10058400" cy="1524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can </a:t>
            </a:r>
            <a:r>
              <a:rPr lang="en-US" sz="2400" dirty="0"/>
              <a:t>also be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overline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strike="sngStrike" dirty="0">
                <a:latin typeface="Courier New" pitchFamily="49" charset="0"/>
                <a:cs typeface="Courier New" pitchFamily="49" charset="0"/>
              </a:rPr>
              <a:t>line-through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blink, or none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effects </a:t>
            </a:r>
            <a:r>
              <a:rPr lang="en-US" sz="2400" dirty="0"/>
              <a:t>can be combined: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text-decoration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overline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underline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406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text-shadow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24240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font-weight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bold;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text-shadow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2px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2px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gray;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269974"/>
            <a:ext cx="10058400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This paragraph uses the style above</a:t>
            </a:r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                                            </a:t>
            </a:r>
            <a:r>
              <a:rPr lang="en-US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694214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shadow is specified as an X-offset, a Y-offset, and an optional color</a:t>
            </a:r>
          </a:p>
        </p:txBody>
      </p:sp>
    </p:spTree>
    <p:extLst>
      <p:ext uri="{BB962C8B-B14F-4D97-AF65-F5344CB8AC3E}">
        <p14:creationId xmlns:p14="http://schemas.microsoft.com/office/powerpoint/2010/main" val="297217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CSS properties for backgrounds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783915"/>
              </p:ext>
            </p:extLst>
          </p:nvPr>
        </p:nvGraphicFramePr>
        <p:xfrm>
          <a:off x="1782418" y="1994452"/>
          <a:ext cx="8153400" cy="2773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68486"/>
                <a:gridCol w="5184914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background-color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color to fill background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background-image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image to place in background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background-position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placement of </a:t>
                      </a:r>
                      <a:r>
                        <a:rPr lang="en-US" sz="2000" dirty="0" err="1"/>
                        <a:t>bg</a:t>
                      </a:r>
                      <a:r>
                        <a:rPr lang="en-US" sz="2000" dirty="0"/>
                        <a:t> image within element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background-repeat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whether/how </a:t>
                      </a:r>
                      <a:r>
                        <a:rPr lang="en-US" sz="2000" dirty="0" err="1"/>
                        <a:t>bg</a:t>
                      </a:r>
                      <a:r>
                        <a:rPr lang="en-US" sz="2000" dirty="0"/>
                        <a:t> image should be repeated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background-attachment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whether </a:t>
                      </a:r>
                      <a:r>
                        <a:rPr lang="en-US" sz="2000" dirty="0" err="1"/>
                        <a:t>bg</a:t>
                      </a:r>
                      <a:r>
                        <a:rPr lang="en-US" sz="2000" dirty="0"/>
                        <a:t> image scrolls with page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shorthand to set all background properties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6700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background-image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33390" y="1948070"/>
            <a:ext cx="10022290" cy="1200329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body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background-image: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("images/draft.jpg");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         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  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"/>
          </p:nvPr>
        </p:nvSpPr>
        <p:spPr>
          <a:xfrm>
            <a:off x="1128656" y="5224670"/>
            <a:ext cx="10022290" cy="6195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background </a:t>
            </a:r>
            <a:r>
              <a:rPr lang="en-US" sz="2400" dirty="0"/>
              <a:t>image/color fills the element's content area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657" y="3148399"/>
            <a:ext cx="10022290" cy="14097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1689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background-repeat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2014" y="1888435"/>
            <a:ext cx="10053666" cy="144655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ourier New" pitchFamily="49" charset="0"/>
                <a:cs typeface="Courier New" pitchFamily="49" charset="0"/>
              </a:rPr>
              <a:t>body {</a:t>
            </a:r>
          </a:p>
          <a:p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background-image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("images/draft.jpg");</a:t>
            </a:r>
          </a:p>
          <a:p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background-repeat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: repeat-x;</a:t>
            </a:r>
          </a:p>
          <a:p>
            <a:r>
              <a:rPr lang="en-US" sz="2200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"/>
          </p:nvPr>
        </p:nvSpPr>
        <p:spPr>
          <a:xfrm>
            <a:off x="1097280" y="4781535"/>
            <a:ext cx="10053666" cy="4704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can </a:t>
            </a:r>
            <a:r>
              <a:rPr lang="en-US" sz="2400" dirty="0"/>
              <a:t>be repeat (default), repeat-x, repeat-y, or no-repeat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3334985"/>
            <a:ext cx="10053666" cy="10477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9451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background-position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33390" y="1898374"/>
            <a:ext cx="1002229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body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background-image: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("images/draft.jpg");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background-repeat: no-repeat;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background-position: 370px 20px;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 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"/>
          </p:nvPr>
        </p:nvSpPr>
        <p:spPr>
          <a:xfrm>
            <a:off x="1097280" y="5022574"/>
            <a:ext cx="10022290" cy="152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value </a:t>
            </a:r>
            <a:r>
              <a:rPr lang="en-US" sz="2400" dirty="0"/>
              <a:t>consists of two tokens, each of which can be top, left, right, </a:t>
            </a:r>
            <a:r>
              <a:rPr lang="en-US" sz="2400" dirty="0" smtClean="0"/>
              <a:t>bottom, center</a:t>
            </a:r>
            <a:r>
              <a:rPr lang="en-US" sz="2400" dirty="0"/>
              <a:t>, a percentage, or a length value in </a:t>
            </a:r>
            <a:r>
              <a:rPr lang="en-US" sz="2400" dirty="0" err="1"/>
              <a:t>px</a:t>
            </a:r>
            <a:r>
              <a:rPr lang="en-US" sz="2400" dirty="0"/>
              <a:t>, </a:t>
            </a:r>
            <a:r>
              <a:rPr lang="en-US" sz="2400" dirty="0" err="1"/>
              <a:t>pt</a:t>
            </a:r>
            <a:r>
              <a:rPr lang="en-US" sz="2400" dirty="0"/>
              <a:t>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value </a:t>
            </a:r>
            <a:r>
              <a:rPr lang="en-US" sz="2400" dirty="0"/>
              <a:t>can be negative to shift left/up by a given amount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390" y="3375702"/>
            <a:ext cx="10022290" cy="13239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19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Links: </a:t>
            </a:r>
            <a:r>
              <a:rPr lang="en-US" b="1" dirty="0">
                <a:solidFill>
                  <a:srgbClr val="84B93F"/>
                </a:solidFill>
              </a:rPr>
              <a:t>&lt;a</a:t>
            </a:r>
            <a:r>
              <a:rPr lang="en-US" b="1" dirty="0" smtClean="0">
                <a:solidFill>
                  <a:srgbClr val="84B93F"/>
                </a:solidFill>
              </a:rPr>
              <a:t>&gt;</a:t>
            </a:r>
            <a:endParaRPr lang="en-US" b="1" dirty="0">
              <a:solidFill>
                <a:srgbClr val="84B93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823423"/>
          </a:xfrm>
        </p:spPr>
        <p:txBody>
          <a:bodyPr>
            <a:noAutofit/>
          </a:bodyPr>
          <a:lstStyle/>
          <a:p>
            <a:pPr algn="ctr"/>
            <a:r>
              <a:rPr lang="en-US" sz="2200" i="1" dirty="0">
                <a:latin typeface="+mj-lt"/>
              </a:rPr>
              <a:t>links, or "anchors", to other pages (inline</a:t>
            </a:r>
            <a:r>
              <a:rPr lang="en-US" sz="2200" i="1" dirty="0" smtClean="0">
                <a:latin typeface="+mj-lt"/>
              </a:rPr>
              <a:t>)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pPr>
              <a:spcBef>
                <a:spcPts val="0"/>
              </a:spcBef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Search </a:t>
            </a:r>
          </a:p>
          <a:p>
            <a:pPr>
              <a:spcBef>
                <a:spcPts val="0"/>
              </a:spcBef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&lt;a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="http://www.google.com/"&gt;Google&lt;/a&gt; or our</a:t>
            </a:r>
          </a:p>
          <a:p>
            <a:pPr>
              <a:spcBef>
                <a:spcPts val="0"/>
              </a:spcBef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&lt;a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="lectures.html"&gt;Lecture Notes&lt;/a&gt;.</a:t>
            </a:r>
          </a:p>
          <a:p>
            <a:pPr>
              <a:spcBef>
                <a:spcPts val="0"/>
              </a:spcBef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pPr>
              <a:spcBef>
                <a:spcPts val="0"/>
              </a:spcBef>
            </a:pP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200" dirty="0"/>
              <a:t>Search Google or our Lecture Notes.</a:t>
            </a:r>
          </a:p>
          <a:p>
            <a:pPr>
              <a:spcBef>
                <a:spcPts val="0"/>
              </a:spcBef>
            </a:pPr>
            <a:endParaRPr lang="en-US" sz="2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    uses the </a:t>
            </a:r>
            <a:r>
              <a:rPr lang="en-US" sz="2200" dirty="0" err="1"/>
              <a:t>href</a:t>
            </a:r>
            <a:r>
              <a:rPr lang="en-US" sz="2200" dirty="0"/>
              <a:t> attribute to specify the destination URL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   </a:t>
            </a:r>
            <a:r>
              <a:rPr lang="en-US" sz="2200" dirty="0" smtClean="0"/>
              <a:t>can </a:t>
            </a:r>
            <a:r>
              <a:rPr lang="en-US" sz="2200" dirty="0"/>
              <a:t>be absolute (to another web site) or relative (to another page on this site)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    anchors are inline elements; must be placed in a block element such as p or h1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150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Phrase elements </a:t>
            </a:r>
            <a:r>
              <a:rPr lang="en-US" b="1" dirty="0"/>
              <a:t>: </a:t>
            </a:r>
            <a:r>
              <a:rPr lang="en-US" b="1" dirty="0">
                <a:solidFill>
                  <a:srgbClr val="84B93F"/>
                </a:solidFill>
              </a:rPr>
              <a:t>&lt;</a:t>
            </a:r>
            <a:r>
              <a:rPr lang="en-US" b="1" dirty="0" err="1">
                <a:solidFill>
                  <a:srgbClr val="84B93F"/>
                </a:solidFill>
              </a:rPr>
              <a:t>em</a:t>
            </a:r>
            <a:r>
              <a:rPr lang="en-US" b="1" dirty="0">
                <a:solidFill>
                  <a:srgbClr val="84B93F"/>
                </a:solidFill>
              </a:rPr>
              <a:t>&gt;</a:t>
            </a:r>
            <a:r>
              <a:rPr lang="en-US" b="1" dirty="0"/>
              <a:t>, </a:t>
            </a:r>
            <a:r>
              <a:rPr lang="en-US" b="1" dirty="0">
                <a:solidFill>
                  <a:srgbClr val="84B93F"/>
                </a:solidFill>
              </a:rPr>
              <a:t>&lt;strong&gt;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200"/>
              </a:spcBef>
            </a:pPr>
            <a:r>
              <a:rPr lang="en-US" i="1" dirty="0" smtClean="0"/>
              <a:t> </a:t>
            </a:r>
            <a:r>
              <a:rPr lang="en-US" i="1" dirty="0" err="1" smtClean="0"/>
              <a:t>em</a:t>
            </a:r>
            <a:r>
              <a:rPr lang="en-US" i="1" dirty="0" smtClean="0"/>
              <a:t>: emphasized text (usually rendered in italic)</a:t>
            </a:r>
          </a:p>
          <a:p>
            <a:pPr algn="ctr">
              <a:spcBef>
                <a:spcPts val="200"/>
              </a:spcBef>
            </a:pPr>
            <a:r>
              <a:rPr lang="en-US" i="1" dirty="0" smtClean="0"/>
              <a:t>strong: strongly emphasized text (usually rendered in bold)</a:t>
            </a:r>
          </a:p>
          <a:p>
            <a:pPr>
              <a:spcBef>
                <a:spcPts val="200"/>
              </a:spcBef>
            </a:pPr>
            <a:endParaRPr lang="en-US" dirty="0" smtClean="0"/>
          </a:p>
          <a:p>
            <a:pPr>
              <a:spcBef>
                <a:spcPts val="2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HTML is &lt;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&gt;really&lt;/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&gt;,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&lt;strong&gt;REALLY&lt;/strong&gt; fun!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pPr>
              <a:spcBef>
                <a:spcPts val="200"/>
              </a:spcBef>
            </a:pPr>
            <a:endParaRPr lang="en-US" dirty="0" smtClean="0"/>
          </a:p>
          <a:p>
            <a:pPr>
              <a:spcBef>
                <a:spcPts val="200"/>
              </a:spcBef>
            </a:pPr>
            <a:r>
              <a:rPr lang="en-US" dirty="0" smtClean="0"/>
              <a:t>HTML is </a:t>
            </a:r>
            <a:r>
              <a:rPr lang="en-US" i="1" dirty="0" smtClean="0"/>
              <a:t>really</a:t>
            </a:r>
            <a:r>
              <a:rPr lang="en-US" dirty="0" smtClean="0"/>
              <a:t>, </a:t>
            </a:r>
            <a:r>
              <a:rPr lang="en-US" b="1" dirty="0" smtClean="0"/>
              <a:t>REALLY</a:t>
            </a:r>
            <a:r>
              <a:rPr lang="en-US" dirty="0" smtClean="0"/>
              <a:t> fun!</a:t>
            </a:r>
          </a:p>
          <a:p>
            <a:pPr>
              <a:spcBef>
                <a:spcPts val="200"/>
              </a:spcBef>
            </a:pPr>
            <a:endParaRPr lang="en-US" dirty="0" smtClean="0"/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    as usual, the tags must be properly nested for a valid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8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Images: </a:t>
            </a:r>
            <a:r>
              <a:rPr lang="en-US" b="1" dirty="0">
                <a:solidFill>
                  <a:srgbClr val="84B93F"/>
                </a:solidFill>
              </a:rPr>
              <a:t>&lt;</a:t>
            </a:r>
            <a:r>
              <a:rPr lang="en-US" b="1" dirty="0" err="1">
                <a:solidFill>
                  <a:srgbClr val="84B93F"/>
                </a:solidFill>
              </a:rPr>
              <a:t>img</a:t>
            </a:r>
            <a:r>
              <a:rPr lang="en-US" b="1" dirty="0">
                <a:solidFill>
                  <a:srgbClr val="84B93F"/>
                </a:solidFill>
              </a:rPr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83666"/>
          </a:xfrm>
        </p:spPr>
        <p:txBody>
          <a:bodyPr/>
          <a:lstStyle/>
          <a:p>
            <a:pPr algn="ctr"/>
            <a:r>
              <a:rPr lang="en-US" sz="2200" i="1" dirty="0"/>
              <a:t>inserts a graphical image into the page (inline</a:t>
            </a:r>
            <a:r>
              <a:rPr lang="en-US" sz="2200" i="1" dirty="0" smtClean="0"/>
              <a:t>)</a:t>
            </a:r>
            <a:endParaRPr lang="en-US" sz="2200" dirty="0"/>
          </a:p>
          <a:p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="images/koalafications.jpg" alt="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Koalified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koala" /&gt;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   the </a:t>
            </a:r>
            <a:r>
              <a:rPr lang="en-US" sz="2200" dirty="0" err="1"/>
              <a:t>src</a:t>
            </a:r>
            <a:r>
              <a:rPr lang="en-US" sz="2200" dirty="0"/>
              <a:t> attribute specifies the image URL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   HTML5 also requires an alt attribute describing the image</a:t>
            </a:r>
          </a:p>
          <a:p>
            <a:endParaRPr lang="en-US" dirty="0"/>
          </a:p>
        </p:txBody>
      </p:sp>
      <p:pic>
        <p:nvPicPr>
          <p:cNvPr id="6146" name="Picture 2" descr="Koalified ko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798049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72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Comments: </a:t>
            </a:r>
            <a:r>
              <a:rPr lang="en-US" b="1" dirty="0">
                <a:solidFill>
                  <a:srgbClr val="84B93F"/>
                </a:solidFill>
              </a:rPr>
              <a:t>&lt;!-- ... --&gt;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93605"/>
          </a:xfrm>
        </p:spPr>
        <p:txBody>
          <a:bodyPr>
            <a:normAutofit/>
          </a:bodyPr>
          <a:lstStyle/>
          <a:p>
            <a:pPr algn="ctr">
              <a:spcBef>
                <a:spcPts val="200"/>
              </a:spcBef>
            </a:pPr>
            <a:r>
              <a:rPr lang="en-US" sz="2200" i="1" dirty="0" smtClean="0"/>
              <a:t>comments to document your HTML file or "comment out" text</a:t>
            </a:r>
          </a:p>
          <a:p>
            <a:pPr>
              <a:spcBef>
                <a:spcPts val="200"/>
              </a:spcBef>
            </a:pPr>
            <a:endParaRPr lang="en-US" sz="2200" dirty="0" smtClean="0"/>
          </a:p>
          <a:p>
            <a:pPr>
              <a:spcBef>
                <a:spcPts val="200"/>
              </a:spcBef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&lt;!-- My web page, by Suzy Student</a:t>
            </a:r>
          </a:p>
          <a:p>
            <a:pPr>
              <a:spcBef>
                <a:spcPts val="200"/>
              </a:spcBef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CSE 190 D, Spring 2048       --&gt;</a:t>
            </a:r>
          </a:p>
          <a:p>
            <a:pPr>
              <a:spcBef>
                <a:spcPts val="200"/>
              </a:spcBef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&lt;p&gt;CSE courses are &lt;!-- NOT --&gt; a lot of fun!&lt;/p&gt;</a:t>
            </a:r>
          </a:p>
          <a:p>
            <a:pPr>
              <a:spcBef>
                <a:spcPts val="200"/>
              </a:spcBef>
            </a:pPr>
            <a:endParaRPr lang="en-US" sz="2200" dirty="0" smtClean="0"/>
          </a:p>
          <a:p>
            <a:pPr>
              <a:spcBef>
                <a:spcPts val="200"/>
              </a:spcBef>
            </a:pPr>
            <a:r>
              <a:rPr lang="en-US" sz="2200" dirty="0" smtClean="0"/>
              <a:t>CSE courses are a lot of fun!</a:t>
            </a:r>
          </a:p>
          <a:p>
            <a:pPr>
              <a:spcBef>
                <a:spcPts val="200"/>
              </a:spcBef>
            </a:pPr>
            <a:endParaRPr lang="en-US" sz="2200" dirty="0" smtClean="0"/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    many web pages are not thoroughly commented (or at all)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    still useful at top of page and for disabling code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    comments cannot be nested and cannot contain a --</a:t>
            </a:r>
          </a:p>
          <a:p>
            <a:pPr>
              <a:spcBef>
                <a:spcPts val="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7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Quotations &lt;</a:t>
            </a:r>
            <a:r>
              <a:rPr lang="en-US" b="1" dirty="0" err="1"/>
              <a:t>blockquote</a:t>
            </a:r>
            <a:r>
              <a:rPr lang="en-US" b="1" dirty="0"/>
              <a:t>&gt;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097280" y="1737360"/>
            <a:ext cx="10058400" cy="556591"/>
          </a:xfrm>
        </p:spPr>
        <p:txBody>
          <a:bodyPr/>
          <a:lstStyle/>
          <a:p>
            <a:pPr algn="ctr"/>
            <a:r>
              <a:rPr lang="en-US" i="1" dirty="0"/>
              <a:t>a </a:t>
            </a:r>
            <a:r>
              <a:rPr lang="en-US" i="1" dirty="0" smtClean="0"/>
              <a:t>lengthy quotation (block) 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31073" y="2736574"/>
            <a:ext cx="10058400" cy="1754326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&lt;p&gt;As Lincoln said in his famous Gettysburg Address:&lt;/p&gt;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blockquote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p&gt;Fourscore and seven years ago, our fathers brought forth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on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this continent a new nation, conceived in liberty, and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dedicated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to the proposition that all men are created equal.&lt;/p&gt;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blockquote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1073" y="4490900"/>
            <a:ext cx="10058400" cy="12926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Lincoln said in his famous Gettysburg Address: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Fourscore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and seven years ago, our fathers brought forth on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this continent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new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nation, 	conceived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 liberty, and dedicated to the proposition that all men are created equal.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                               	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372772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Inline quotations &lt;q&gt;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779056"/>
            <a:ext cx="10058400" cy="688744"/>
          </a:xfrm>
        </p:spPr>
        <p:txBody>
          <a:bodyPr/>
          <a:lstStyle/>
          <a:p>
            <a:pPr algn="ctr"/>
            <a:r>
              <a:rPr lang="en-US" i="1" dirty="0"/>
              <a:t>a short quotation (inline)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280" y="2736574"/>
            <a:ext cx="10058400" cy="461665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&lt;p&gt;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Quoth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the Raven, &lt;q&gt;Nevermore.&lt;/q&gt;&lt;/p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7279" y="3198239"/>
            <a:ext cx="100584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Quoth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Raven, “Nevermore.”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79" y="4169322"/>
            <a:ext cx="10058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Why not just write the following?</a:t>
            </a:r>
          </a:p>
          <a:p>
            <a:r>
              <a:rPr lang="en-US" sz="2400" dirty="0" smtClean="0"/>
              <a:t>		&lt;</a:t>
            </a:r>
            <a:r>
              <a:rPr lang="en-US" sz="2400" dirty="0"/>
              <a:t>p&gt;</a:t>
            </a:r>
            <a:r>
              <a:rPr lang="en-US" sz="2400" dirty="0" err="1"/>
              <a:t>Quoth</a:t>
            </a:r>
            <a:r>
              <a:rPr lang="en-US" sz="2400" dirty="0"/>
              <a:t> the Raven, "Nevermore."&lt;/p&gt;</a:t>
            </a:r>
          </a:p>
        </p:txBody>
      </p:sp>
    </p:spTree>
    <p:extLst>
      <p:ext uri="{BB962C8B-B14F-4D97-AF65-F5344CB8AC3E}">
        <p14:creationId xmlns:p14="http://schemas.microsoft.com/office/powerpoint/2010/main" val="141988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4446</TotalTime>
  <Words>1880</Words>
  <Application>Microsoft Macintosh PowerPoint</Application>
  <PresentationFormat>Custom</PresentationFormat>
  <Paragraphs>339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Retrospect</vt:lpstr>
      <vt:lpstr>CSE 154</vt:lpstr>
      <vt:lpstr>Block and inline elements</vt:lpstr>
      <vt:lpstr>Line break: &lt;br&gt;</vt:lpstr>
      <vt:lpstr> Links: &lt;a&gt;</vt:lpstr>
      <vt:lpstr>Phrase elements : &lt;em&gt;, &lt;strong&gt;</vt:lpstr>
      <vt:lpstr>Images: &lt;img&gt;</vt:lpstr>
      <vt:lpstr>Comments: &lt;!-- ... --&gt;</vt:lpstr>
      <vt:lpstr>Quotations &lt;blockquote&gt;</vt:lpstr>
      <vt:lpstr>Inline quotations &lt;q&gt;</vt:lpstr>
      <vt:lpstr>Computer code &lt;code&gt;</vt:lpstr>
      <vt:lpstr>Preformatted text &lt;pre&gt;</vt:lpstr>
      <vt:lpstr>Deletions and insertions: &lt;del&gt;, &lt;ins&gt;</vt:lpstr>
      <vt:lpstr>Abbreviations: &lt;abbr&gt;</vt:lpstr>
      <vt:lpstr>The Internet</vt:lpstr>
      <vt:lpstr>Web servers and browsers</vt:lpstr>
      <vt:lpstr>Layers of protocol</vt:lpstr>
      <vt:lpstr>How do web addresses work?</vt:lpstr>
      <vt:lpstr>Who "runs" the internet?</vt:lpstr>
      <vt:lpstr>Brief History</vt:lpstr>
      <vt:lpstr>Content vs. presentation</vt:lpstr>
      <vt:lpstr>Cascading Style Sheets (CSS): &lt;link&gt;</vt:lpstr>
      <vt:lpstr>Basic CSS rule syntax</vt:lpstr>
      <vt:lpstr>CSS properties for colors</vt:lpstr>
      <vt:lpstr>Specifying colors</vt:lpstr>
      <vt:lpstr>CSS properties for fonts</vt:lpstr>
      <vt:lpstr>font-size</vt:lpstr>
      <vt:lpstr>font-family</vt:lpstr>
      <vt:lpstr>More about font-family</vt:lpstr>
      <vt:lpstr> font-weight, font-style </vt:lpstr>
      <vt:lpstr>CSS properties for text</vt:lpstr>
      <vt:lpstr>text-align</vt:lpstr>
      <vt:lpstr>Text-decoration</vt:lpstr>
      <vt:lpstr>text-shadow</vt:lpstr>
      <vt:lpstr>CSS properties for backgrounds</vt:lpstr>
      <vt:lpstr>background-image</vt:lpstr>
      <vt:lpstr>background-repeat</vt:lpstr>
      <vt:lpstr>background-position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Riley Porter</cp:lastModifiedBy>
  <cp:revision>44</cp:revision>
  <dcterms:created xsi:type="dcterms:W3CDTF">2014-09-24T02:51:58Z</dcterms:created>
  <dcterms:modified xsi:type="dcterms:W3CDTF">2016-09-30T18:03:05Z</dcterms:modified>
</cp:coreProperties>
</file>