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9FF"/>
    <a:srgbClr val="E1F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2/28/2016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dev.mysql.com/doc/refman/5.0/en/pattern-matching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php.net/manual/en/book.pdo.php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php.net/manual/en/pdo.query.php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Relational_database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p.net/manual/en/pdo.exec.php" TargetMode="External"/><Relationship Id="rId2" Type="http://schemas.openxmlformats.org/officeDocument/2006/relationships/hyperlink" Target="http://php.net/manual/en/pdo.query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hp.net/manual/en/pdo.quote.php" TargetMode="External"/><Relationship Id="rId5" Type="http://schemas.openxmlformats.org/officeDocument/2006/relationships/hyperlink" Target="http://www.php.net/manual/en/pdo.setattribute.php" TargetMode="External"/><Relationship Id="rId4" Type="http://schemas.openxmlformats.org/officeDocument/2006/relationships/hyperlink" Target="http://www.php.net/manual/en/pdo.getattribute.php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p.net/manual/en/pdostatement.columncount.php" TargetMode="External"/><Relationship Id="rId2" Type="http://schemas.openxmlformats.org/officeDocument/2006/relationships/hyperlink" Target="http://php.net/manual/en/class.pdostatement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hp.net/manual/en/pdostatement.rowcount.php" TargetMode="External"/><Relationship Id="rId5" Type="http://schemas.openxmlformats.org/officeDocument/2006/relationships/hyperlink" Target="http://www.php.net/manual/en/pdostatement.fetchcolumn.php" TargetMode="External"/><Relationship Id="rId4" Type="http://schemas.openxmlformats.org/officeDocument/2006/relationships/hyperlink" Target="http://www.php.net/manual/en/pdostatement.fetch.ph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LAMP_(software_bundle)" TargetMode="External"/><Relationship Id="rId3" Type="http://schemas.openxmlformats.org/officeDocument/2006/relationships/hyperlink" Target="http://www.microsoft.com/sql/" TargetMode="External"/><Relationship Id="rId7" Type="http://schemas.openxmlformats.org/officeDocument/2006/relationships/hyperlink" Target="http://www.mysql.com/" TargetMode="External"/><Relationship Id="rId2" Type="http://schemas.openxmlformats.org/officeDocument/2006/relationships/hyperlink" Target="http://en.wikipedia.org/wiki/Oracle_databas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qlite.org/" TargetMode="External"/><Relationship Id="rId5" Type="http://schemas.openxmlformats.org/officeDocument/2006/relationships/hyperlink" Target="http://www.postgresql.org/" TargetMode="External"/><Relationship Id="rId4" Type="http://schemas.openxmlformats.org/officeDocument/2006/relationships/hyperlink" Target="http://en.wikipedia.org/wiki/Microsoft_Access" TargetMode="External"/><Relationship Id="rId9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q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dev.mysql.com/doc/refman/5.0/en/select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22</a:t>
            </a:r>
            <a:r>
              <a:rPr lang="en-US" dirty="0" smtClean="0"/>
              <a:t>:Relational </a:t>
            </a:r>
            <a:r>
              <a:rPr lang="en-US" dirty="0" smtClean="0"/>
              <a:t>Databases and SQL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399" y="2005982"/>
            <a:ext cx="6751983" cy="2319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66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DISTINCT modifier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96039"/>
            <a:ext cx="10058400" cy="380631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DISTINCT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column(s) FROM table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145898"/>
            <a:ext cx="55483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eliminates duplicates from the result set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2572701"/>
            <a:ext cx="3971677" cy="769441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SELECT language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FROM languages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24261" y="2607563"/>
            <a:ext cx="4426226" cy="769441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DISTINCT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language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FROM languages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SQL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993052"/>
              </p:ext>
            </p:extLst>
          </p:nvPr>
        </p:nvGraphicFramePr>
        <p:xfrm>
          <a:off x="5204580" y="2587441"/>
          <a:ext cx="1383999" cy="3291840"/>
        </p:xfrm>
        <a:graphic>
          <a:graphicData uri="http://schemas.openxmlformats.org/drawingml/2006/table">
            <a:tbl>
              <a:tblPr/>
              <a:tblGrid>
                <a:gridCol w="1383999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language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Dutch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English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English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Papiamento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Spanish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Spanish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Spanish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074344"/>
              </p:ext>
            </p:extLst>
          </p:nvPr>
        </p:nvGraphicFramePr>
        <p:xfrm>
          <a:off x="8518007" y="3545537"/>
          <a:ext cx="1238733" cy="2194560"/>
        </p:xfrm>
        <a:graphic>
          <a:graphicData uri="http://schemas.openxmlformats.org/drawingml/2006/table">
            <a:tbl>
              <a:tblPr/>
              <a:tblGrid>
                <a:gridCol w="1238733"/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language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Dutch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English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Papiamento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Spanish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691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WHERE clause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60753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SELECT column(s) FROM table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condition(s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206487"/>
            <a:ext cx="10058400" cy="400110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SELECT name, population FROM cities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country_code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"FSM";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770771"/>
              </p:ext>
            </p:extLst>
          </p:nvPr>
        </p:nvGraphicFramePr>
        <p:xfrm>
          <a:off x="1097280" y="2821968"/>
          <a:ext cx="1755567" cy="1097280"/>
        </p:xfrm>
        <a:graphic>
          <a:graphicData uri="http://schemas.openxmlformats.org/drawingml/2006/table">
            <a:tbl>
              <a:tblPr/>
              <a:tblGrid>
                <a:gridCol w="642385"/>
                <a:gridCol w="1113182"/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population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Weno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22000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Palikir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8600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97280" y="4188540"/>
            <a:ext cx="10058400" cy="196684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WHERE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clause filters out rows based on their columns' data values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 large databases, it's critical to use a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WHERE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clause to reduce the result set size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suggestion: when trying to write a query, think of the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FROM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part first, then the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WHERE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part, and lastly the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SELECT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part</a:t>
            </a:r>
          </a:p>
        </p:txBody>
      </p:sp>
    </p:spTree>
    <p:extLst>
      <p:ext uri="{BB962C8B-B14F-4D97-AF65-F5344CB8AC3E}">
        <p14:creationId xmlns:p14="http://schemas.microsoft.com/office/powerpoint/2010/main" val="185296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about the WHERE clause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60753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WHERE column operator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value(s)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206487"/>
            <a:ext cx="10058400" cy="430887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SELECT name,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gnp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FROM countries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US" sz="22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gnp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2000000</a:t>
            </a:r>
            <a:r>
              <a:rPr lang="en-US" sz="22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97280" y="2702410"/>
            <a:ext cx="9671212" cy="27055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WHERE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portion of a SELECT statement can use the following operators: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&gt;=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&lt;=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&lt;&gt;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: not equal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BETWEEN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</a:rPr>
              <a:t>min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AND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</a:rPr>
              <a:t>max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LIKE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hlinkClick r:id="rId2"/>
              </a:rPr>
              <a:t>pattern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</a:rPr>
              <a:t>value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</a:rPr>
              <a:t>value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...,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</a:rPr>
              <a:t>value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440237"/>
              </p:ext>
            </p:extLst>
          </p:nvPr>
        </p:nvGraphicFramePr>
        <p:xfrm>
          <a:off x="6603241" y="3211581"/>
          <a:ext cx="4091262" cy="1828800"/>
        </p:xfrm>
        <a:graphic>
          <a:graphicData uri="http://schemas.openxmlformats.org/drawingml/2006/table">
            <a:tbl>
              <a:tblPr/>
              <a:tblGrid>
                <a:gridCol w="1363754"/>
                <a:gridCol w="1363754"/>
                <a:gridCol w="1363754"/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code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gnp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JPN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Japan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3787042.00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DEU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Germany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2133367.00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USA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United States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8510700.00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73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WHERE clauses: AND, 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60753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SELECT * FROM cities WHERE code = 'USA' AND population &gt;= 2000000;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387306"/>
              </p:ext>
            </p:extLst>
          </p:nvPr>
        </p:nvGraphicFramePr>
        <p:xfrm>
          <a:off x="3104667" y="2652792"/>
          <a:ext cx="5880305" cy="1828800"/>
        </p:xfrm>
        <a:graphic>
          <a:graphicData uri="http://schemas.openxmlformats.org/drawingml/2006/table">
            <a:tbl>
              <a:tblPr/>
              <a:tblGrid>
                <a:gridCol w="672202"/>
                <a:gridCol w="1262270"/>
                <a:gridCol w="1593711"/>
                <a:gridCol w="1176061"/>
                <a:gridCol w="1176061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country_code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district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population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3793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New York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USA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New York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8008278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3794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Los Angeles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USA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California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3694820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3795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Chicago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USA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Illinois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2896016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83973" y="4633770"/>
            <a:ext cx="8210877" cy="12281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multiple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WHERE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conditions can be combined using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AND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OR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59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Approximate matches: LIKE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0388"/>
          </a:xfr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WHERE column LIKE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pattern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276061"/>
            <a:ext cx="10058400" cy="769441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SELECT code, name, population FROM countries WHERE name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LIKE 'United</a:t>
            </a:r>
            <a:r>
              <a:rPr lang="en-US" sz="22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%'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601903"/>
              </p:ext>
            </p:extLst>
          </p:nvPr>
        </p:nvGraphicFramePr>
        <p:xfrm>
          <a:off x="1097280" y="3540319"/>
          <a:ext cx="4001810" cy="2103120"/>
        </p:xfrm>
        <a:graphic>
          <a:graphicData uri="http://schemas.openxmlformats.org/drawingml/2006/table">
            <a:tbl>
              <a:tblPr/>
              <a:tblGrid>
                <a:gridCol w="533700"/>
                <a:gridCol w="2225718"/>
                <a:gridCol w="1242392"/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code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population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ARE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United Arab Emirates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2441000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GBR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United Kingdom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59623400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USA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United States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278357000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UMI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United States Minor Outlying Islands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506278" y="3346846"/>
            <a:ext cx="5718976" cy="249006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LIKE '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text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%'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searches for text that starts with a given prefix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LIKE '%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text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searches for text that ends with a given suffix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LIKE '%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text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%'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searches for text that contains a given substring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7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by a column: ORDER 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76161"/>
            <a:ext cx="10058400" cy="360753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ORDER BY column(s)                                   </a:t>
            </a:r>
            <a:r>
              <a:rPr lang="en-US" sz="2200" b="1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136914"/>
            <a:ext cx="10058400" cy="769441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SELECT code, name, population FROM countries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WHERE name LIKE 'United%'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 BY population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167318"/>
              </p:ext>
            </p:extLst>
          </p:nvPr>
        </p:nvGraphicFramePr>
        <p:xfrm>
          <a:off x="1097280" y="2984972"/>
          <a:ext cx="5313777" cy="1828800"/>
        </p:xfrm>
        <a:graphic>
          <a:graphicData uri="http://schemas.openxmlformats.org/drawingml/2006/table">
            <a:tbl>
              <a:tblPr/>
              <a:tblGrid>
                <a:gridCol w="552933"/>
                <a:gridCol w="3647661"/>
                <a:gridCol w="1113183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code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population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UMI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United States Minor Outlying Islands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ARE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United Arab Emirates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2441000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GBR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United Kingdom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59623400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USA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United States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278357000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530008" y="2908020"/>
            <a:ext cx="4625672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can write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ASC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or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DESC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to sort in ascending (default) or descending order: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6818243" y="4016016"/>
            <a:ext cx="4337437" cy="1107996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SELECT * FROM countries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 BY population DESC</a:t>
            </a:r>
            <a:r>
              <a:rPr lang="en-US" sz="22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97280" y="5124888"/>
            <a:ext cx="10058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can specify multiple orderings in decreasing order of significance:</a:t>
            </a:r>
            <a:endParaRPr lang="en-US" sz="2200" dirty="0"/>
          </a:p>
        </p:txBody>
      </p:sp>
      <p:sp>
        <p:nvSpPr>
          <p:cNvPr id="11" name="Rectangle 10"/>
          <p:cNvSpPr/>
          <p:nvPr/>
        </p:nvSpPr>
        <p:spPr>
          <a:xfrm>
            <a:off x="1129870" y="5649609"/>
            <a:ext cx="10025810" cy="430887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SELECT * FROM countries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 BY population DESC, </a:t>
            </a:r>
            <a:r>
              <a:rPr lang="en-US" sz="22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gnp</a:t>
            </a:r>
            <a:r>
              <a:rPr lang="en-US" sz="22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13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Limiting rows: </a:t>
            </a:r>
            <a:r>
              <a:rPr lang="en-US" dirty="0" smtClean="0"/>
              <a:t>LIMIT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70692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LIMIT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216426"/>
            <a:ext cx="10058400" cy="430887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SELECT name FROM cities WHERE name LIKE 'K%' LIMIT 5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678984"/>
              </p:ext>
            </p:extLst>
          </p:nvPr>
        </p:nvGraphicFramePr>
        <p:xfrm>
          <a:off x="1096963" y="2760345"/>
          <a:ext cx="1914594" cy="2194560"/>
        </p:xfrm>
        <a:graphic>
          <a:graphicData uri="http://schemas.openxmlformats.org/drawingml/2006/table">
            <a:tbl>
              <a:tblPr/>
              <a:tblGrid>
                <a:gridCol w="1914594"/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Kabul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Khulna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Kingston upon Hull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Koudougou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Kafr</a:t>
                      </a:r>
                      <a:r>
                        <a:rPr lang="en-US" dirty="0">
                          <a:effectLst/>
                        </a:rPr>
                        <a:t> al-</a:t>
                      </a:r>
                      <a:r>
                        <a:rPr lang="en-US" dirty="0" err="1">
                          <a:effectLst/>
                        </a:rPr>
                        <a:t>Dawwar</a:t>
                      </a:r>
                      <a:endParaRPr lang="en-US" dirty="0">
                        <a:effectLst/>
                      </a:endParaRP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97280" y="5289752"/>
            <a:ext cx="10058399" cy="122818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can be used to get the top-N of a given category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ORDER BY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LIMIT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also useful as a sanity check to make sure your query doesn't return 10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rows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58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Querying a Database in PHP with PDO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927283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$name = new PDO("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dbprogram:dbname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database;host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=server", username, password);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$name-&gt;query("SQL query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2769848"/>
            <a:ext cx="10058400" cy="1785104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connect to world database on local server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= new PDO("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mysql:dbname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world;host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localhost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", "traveler", "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packmybags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-&gt;query("SELECT * FROM countries WHERE population &gt; 100000000;");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97280" y="4680308"/>
            <a:ext cx="10058400" cy="159751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2"/>
              </a:rPr>
              <a:t>PDO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database library allows you to connect to many different database programs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replaces older, less versatile functions like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mysql_connect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PDO object's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query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function returns rows that match a query</a:t>
            </a:r>
          </a:p>
        </p:txBody>
      </p:sp>
    </p:spTree>
    <p:extLst>
      <p:ext uri="{BB962C8B-B14F-4D97-AF65-F5344CB8AC3E}">
        <p14:creationId xmlns:p14="http://schemas.microsoft.com/office/powerpoint/2010/main" val="143821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 rows: query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881440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= new PDO("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dbprogram:dbname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database;host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=server", username, password);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$rows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= $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-&gt;query("SQL query");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($rows as $row)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do something with $row;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1" y="3835548"/>
            <a:ext cx="10058400" cy="196684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query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returns all result rows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each row is an associative array of [column name -&gt; value]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example: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$row["population"]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gives the value of the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population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column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91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complete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5"/>
            <a:ext cx="10058400" cy="2795840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= new PDO("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mysql:dbname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imdb_small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jessica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guinness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$rows =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2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-&gt;query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("SELECT * FROM actors WHERE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last_name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LIKE 'Del%'");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($rows as $row)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?&gt;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&lt;li&gt; First name: &lt;?=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$row["</a:t>
            </a:r>
            <a:r>
              <a:rPr lang="en-US" sz="22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first_name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"]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?&gt;,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Last name:  &lt;?=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$row["</a:t>
            </a:r>
            <a:r>
              <a:rPr lang="en-US" sz="22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last_name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"] 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?&gt; &lt;/li&gt;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&lt;?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4641575"/>
            <a:ext cx="10058400" cy="120032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First name: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Benicio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Last name: Del Toro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First name: Michael, Last name: Delano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...                                                                                                             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output</a:t>
            </a:r>
            <a:endParaRPr lang="en-US" sz="2400" b="1" i="0" dirty="0">
              <a:solidFill>
                <a:schemeClr val="bg1">
                  <a:lumMod val="65000"/>
                </a:schemeClr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35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>
                <a:hlinkClick r:id="rId2"/>
              </a:rPr>
              <a:t>  relational </a:t>
            </a:r>
            <a:r>
              <a:rPr lang="en-US" sz="2400" b="1" dirty="0">
                <a:hlinkClick r:id="rId2"/>
              </a:rPr>
              <a:t>database</a:t>
            </a:r>
            <a:r>
              <a:rPr lang="en-US" sz="2400" dirty="0"/>
              <a:t>: A method of structuring data as tables associated to each other by shared attributes.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a </a:t>
            </a:r>
            <a:r>
              <a:rPr lang="en-US" sz="2400" dirty="0"/>
              <a:t>table row corresponds to a unit of data called a </a:t>
            </a:r>
            <a:r>
              <a:rPr lang="en-US" sz="2400" b="1" dirty="0"/>
              <a:t>record</a:t>
            </a:r>
            <a:r>
              <a:rPr lang="en-US" sz="2400" dirty="0"/>
              <a:t>; a column corresponds to an attribute of that record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relational </a:t>
            </a:r>
            <a:r>
              <a:rPr lang="en-US" sz="2400" dirty="0"/>
              <a:t>databases typically use </a:t>
            </a:r>
            <a:r>
              <a:rPr lang="en-US" sz="2400" b="1" dirty="0"/>
              <a:t>Structured Query Language</a:t>
            </a:r>
            <a:r>
              <a:rPr lang="en-US" sz="2400" dirty="0"/>
              <a:t> (SQL) to define, manage, and search </a:t>
            </a:r>
            <a:r>
              <a:rPr lang="en-US" sz="2400" dirty="0" smtClean="0"/>
              <a:t>data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069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PDO object </a:t>
            </a:r>
            <a:r>
              <a:rPr lang="en-US" dirty="0" smtClean="0"/>
              <a:t>methods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2935820"/>
              </p:ext>
            </p:extLst>
          </p:nvPr>
        </p:nvGraphicFramePr>
        <p:xfrm>
          <a:off x="1902031" y="2571723"/>
          <a:ext cx="8812351" cy="26009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74838"/>
                <a:gridCol w="6937513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>
                          <a:effectLst/>
                        </a:rPr>
                        <a:t>name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  <a:hlinkClick r:id="rId2"/>
                        </a:rPr>
                        <a:t>query</a:t>
                      </a:r>
                      <a:endParaRPr lang="en-US" sz="22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performs a SQL SELECT query on the database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  <a:hlinkClick r:id="rId3"/>
                        </a:rPr>
                        <a:t>exec</a:t>
                      </a:r>
                      <a:endParaRPr lang="en-US" sz="22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performs a SQL query that modifies the database (INSERT, DELETE, UPDATE, etc.)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  <a:hlinkClick r:id="rId4"/>
                        </a:rPr>
                        <a:t>getAttribute</a:t>
                      </a:r>
                      <a:r>
                        <a:rPr lang="en-US" sz="2200">
                          <a:effectLst/>
                        </a:rPr>
                        <a:t>,</a:t>
                      </a:r>
                      <a:br>
                        <a:rPr lang="en-US" sz="2200">
                          <a:effectLst/>
                        </a:rPr>
                      </a:br>
                      <a:r>
                        <a:rPr lang="en-US" sz="2200">
                          <a:effectLst/>
                          <a:hlinkClick r:id="rId5"/>
                        </a:rPr>
                        <a:t>setAttribute</a:t>
                      </a:r>
                      <a:endParaRPr lang="en-US" sz="22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get/set various DB connection properties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  <a:hlinkClick r:id="rId6"/>
                        </a:rPr>
                        <a:t>quote</a:t>
                      </a:r>
                      <a:endParaRPr lang="en-US" sz="22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</a:rPr>
                        <a:t>encodes a value for use within a query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9260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Including variables in a </a:t>
            </a:r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354666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# get query parameter for name of movie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$title = $_GET["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movietitle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"];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$rows = $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-&gt;query("SELECT year FROM movies </a:t>
            </a:r>
            <a:endParaRPr lang="en-US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name = </a:t>
            </a:r>
            <a:r>
              <a:rPr lang="en-US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'$title</a:t>
            </a:r>
            <a:r>
              <a:rPr lang="en-US" sz="22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782992"/>
            <a:ext cx="1005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you should not directly include variables or query parameters in a 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query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they might contain illegal characters or SQL syntax to mess up the query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7412" name="Picture 4" descr="http://courses.cs.washington.edu/courses/cse154/14sp/lectures/slides/images/thumbs-dow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2514" y="1865841"/>
            <a:ext cx="609600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58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Quoting </a:t>
            </a:r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652840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get query parameter for name of movie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$title = $_GET["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movietitle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"];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$title =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2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-&gt;quote($title)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$rows = $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-&gt;query("SELECT year FROM movies WHERE name = </a:t>
            </a:r>
            <a:r>
              <a:rPr lang="en-US" sz="2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$title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3769196"/>
            <a:ext cx="10058400" cy="233617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call PDO's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quote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method on any variable to be inserted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quote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escapes any illegal chars and surrounds the value with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quotes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prevents bugs and security problems in queries containing user input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84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Database/query </a:t>
            </a:r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917344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new PDO("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mysql:dbname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imdb_small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jessica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guinness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$rows =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-&gt;query("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SEEELECT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 FROM movies WHERE year = 2000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FALSE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1" y="2979199"/>
            <a:ext cx="10058400" cy="27055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database commands can often fail (invalid query; server not responding; etc.)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normally, PDO commands fail silently by returning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or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NULL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but this makes it hard to notice and handle problems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82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Exceptions for </a:t>
            </a:r>
            <a:r>
              <a:rPr lang="en-US" dirty="0" smtClean="0"/>
              <a:t>errors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195640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new PDO("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mysql:dbname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imdb_small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jessica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guinness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setAttribute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(PDO::ATTR_ERRMODE, PDO::ERRMODE_EXCEPTION);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$rows =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-&gt;query("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SEEELECT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 FROM movies WHERE year = 2000");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kaboom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3288820"/>
            <a:ext cx="10058400" cy="27055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using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setAttribute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you can tell PDO to throw (generate)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PDOException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when an error occurs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exceptions will appear as error messages on the page output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can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catch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the exception to gracefully handle the error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21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Catching an </a:t>
            </a:r>
            <a:r>
              <a:rPr lang="en-US" dirty="0" smtClean="0"/>
              <a:t>exception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652840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try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statement(s);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 catch (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ExceptionType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$name)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code to handle the error;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3751668"/>
            <a:ext cx="10058400" cy="196684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try/catch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statement attempts to run some code, but if it throws a given kind of exception, the program jumps to the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catch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block and runs that code to handle the error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739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with error </a:t>
            </a:r>
            <a:r>
              <a:rPr lang="en-US" dirty="0" smtClean="0"/>
              <a:t>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710240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try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= new PDO("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mysql:dbname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imdb_small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jessica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"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guinness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setAttribute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(PDO::ATTR_ERRMODE, PDO::ERRMODE_EXCEPTION);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$rows = $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-&gt;query("</a:t>
            </a:r>
            <a:r>
              <a:rPr lang="en-US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SEEELECT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* FROM movies WHERE year = 2000");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($rows as row) { ... 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catch (</a:t>
            </a:r>
            <a:r>
              <a:rPr lang="en-US" sz="22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PDOException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$ex)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?&gt;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&lt;p&gt;Sorry, a database error occurred. Please try again later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&lt;/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p&gt;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&lt;p&gt;(Error details: &lt;?=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$ex-&gt;</a:t>
            </a:r>
            <a:r>
              <a:rPr lang="en-US" sz="22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getMessage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?&gt;)&lt;/p&gt;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&lt;?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6269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hlinkClick r:id="rId2"/>
              </a:rPr>
              <a:t>PDOStatement</a:t>
            </a:r>
            <a:r>
              <a:rPr lang="en-US" dirty="0"/>
              <a:t> </a:t>
            </a:r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865771"/>
            <a:ext cx="10058400" cy="120032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$rows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variable returned by PDO's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query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method is technically not an array but an object of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type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PDOStatement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It can be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foreach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-ed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over like an array, but it also has the following methods: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104271"/>
              </p:ext>
            </p:extLst>
          </p:nvPr>
        </p:nvGraphicFramePr>
        <p:xfrm>
          <a:off x="2239963" y="3066100"/>
          <a:ext cx="7619654" cy="1544320"/>
        </p:xfrm>
        <a:graphic>
          <a:graphicData uri="http://schemas.openxmlformats.org/drawingml/2006/table">
            <a:tbl>
              <a:tblPr/>
              <a:tblGrid>
                <a:gridCol w="2699785"/>
                <a:gridCol w="4919869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 err="1">
                          <a:solidFill>
                            <a:srgbClr val="335177"/>
                          </a:solidFill>
                          <a:effectLst/>
                          <a:hlinkClick r:id="rId3"/>
                        </a:rPr>
                        <a:t>columnCount</a:t>
                      </a:r>
                      <a:r>
                        <a:rPr lang="en-US" sz="2200" dirty="0">
                          <a:solidFill>
                            <a:srgbClr val="335177"/>
                          </a:solidFill>
                          <a:effectLst/>
                          <a:hlinkClick r:id="rId3"/>
                        </a:rPr>
                        <a:t>()</a:t>
                      </a:r>
                      <a:endParaRPr lang="en-US" sz="22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number of columns in the results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solidFill>
                            <a:srgbClr val="335177"/>
                          </a:solidFill>
                          <a:effectLst/>
                          <a:hlinkClick r:id="rId4"/>
                        </a:rPr>
                        <a:t>fetch()</a:t>
                      </a:r>
                      <a:endParaRPr lang="en-US" sz="22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return the next row from the results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solidFill>
                            <a:srgbClr val="335177"/>
                          </a:solidFill>
                          <a:effectLst/>
                          <a:hlinkClick r:id="rId5"/>
                        </a:rPr>
                        <a:t>fetchColumn(</a:t>
                      </a:r>
                      <a:r>
                        <a:rPr lang="en-US" sz="2200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  <a:hlinkClick r:id="rId5"/>
                        </a:rPr>
                        <a:t>number</a:t>
                      </a:r>
                      <a:r>
                        <a:rPr lang="en-US" sz="2200">
                          <a:solidFill>
                            <a:srgbClr val="335177"/>
                          </a:solidFill>
                          <a:effectLst/>
                          <a:hlinkClick r:id="rId5"/>
                        </a:rPr>
                        <a:t>)</a:t>
                      </a:r>
                      <a:endParaRPr lang="en-US" sz="22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return the next column from the results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solidFill>
                            <a:srgbClr val="335177"/>
                          </a:solidFill>
                          <a:effectLst/>
                          <a:hlinkClick r:id="rId6"/>
                        </a:rPr>
                        <a:t>rowCount()</a:t>
                      </a:r>
                      <a:endParaRPr lang="en-US" sz="22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</a:rPr>
                        <a:t>number of rows returned by the query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097280" y="4776906"/>
            <a:ext cx="10058400" cy="1446550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2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22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rowCount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&gt; 0) {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first_row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2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-&gt;fetch()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289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a database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powerful</a:t>
            </a:r>
            <a:r>
              <a:rPr lang="en-US" sz="2400" dirty="0"/>
              <a:t>: can search it, filter data, combine data from multiple sources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fast</a:t>
            </a:r>
            <a:r>
              <a:rPr lang="en-US" sz="2400" dirty="0"/>
              <a:t>: can search/filter a database very quickly compared to a file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big</a:t>
            </a:r>
            <a:r>
              <a:rPr lang="en-US" sz="2400" dirty="0"/>
              <a:t>: scale well up to very large data sizes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safe</a:t>
            </a:r>
            <a:r>
              <a:rPr lang="en-US" sz="2400" dirty="0"/>
              <a:t>: built-in mechanisms for failure recovery (e.g. </a:t>
            </a:r>
            <a:r>
              <a:rPr lang="en-US" sz="2400" b="1" dirty="0"/>
              <a:t>transactions</a:t>
            </a:r>
            <a:r>
              <a:rPr lang="en-US" sz="24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multi-user</a:t>
            </a:r>
            <a:r>
              <a:rPr lang="en-US" sz="2400" dirty="0"/>
              <a:t>: concurrency features let many users view/edit data at same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abstract</a:t>
            </a:r>
            <a:r>
              <a:rPr lang="en-US" sz="2400" dirty="0"/>
              <a:t>: provides layer of abstraction between stored data and app(s)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many database programs understand the same SQL </a:t>
            </a:r>
            <a:r>
              <a:rPr lang="en-US" sz="2400" dirty="0" smtClean="0"/>
              <a:t>commands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244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</a:t>
            </a:r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1939380"/>
            <a:ext cx="10058400" cy="415206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2"/>
              </a:rPr>
              <a:t>Oracle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3"/>
              </a:rPr>
              <a:t>Microsoft SQL Server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(powerful) and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4"/>
              </a:rPr>
              <a:t>Microsoft Access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(simple)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5"/>
              </a:rPr>
              <a:t>PostgreSQL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(powerful/complex free open-source database system)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6"/>
              </a:rPr>
              <a:t>SQLite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(transportable, lightweight free open-source database system)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7"/>
              </a:rPr>
              <a:t>MySQL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(simple free open-source database system)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many servers run 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8"/>
              </a:rPr>
              <a:t>LAMP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" (Linux, Apache, MySQL, and PHP)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Wikipedia is run on PHP and MySQL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 will use MySQL in this course</a:t>
            </a:r>
          </a:p>
        </p:txBody>
      </p:sp>
      <p:pic>
        <p:nvPicPr>
          <p:cNvPr id="1026" name="Picture 2" descr="MySQL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7306" y="5047447"/>
            <a:ext cx="1898374" cy="987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201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err="1"/>
              <a:t>simpsons</a:t>
            </a:r>
            <a:r>
              <a:rPr lang="en-US" dirty="0"/>
              <a:t> database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30425"/>
              </p:ext>
            </p:extLst>
          </p:nvPr>
        </p:nvGraphicFramePr>
        <p:xfrm>
          <a:off x="83172" y="1878991"/>
          <a:ext cx="3355767" cy="1857375"/>
        </p:xfrm>
        <a:graphic>
          <a:graphicData uri="http://schemas.openxmlformats.org/drawingml/2006/table">
            <a:tbl>
              <a:tblPr/>
              <a:tblGrid>
                <a:gridCol w="445300"/>
                <a:gridCol w="992216"/>
                <a:gridCol w="1918251"/>
              </a:tblGrid>
              <a:tr h="371475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email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Bart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bart@fox.com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456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Milhouse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milhouse@fox.com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888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Lisa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lisa@fox.com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404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Ralph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ralph@fox.com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623371"/>
              </p:ext>
            </p:extLst>
          </p:nvPr>
        </p:nvGraphicFramePr>
        <p:xfrm>
          <a:off x="3532055" y="1883714"/>
          <a:ext cx="1626355" cy="1475712"/>
        </p:xfrm>
        <a:graphic>
          <a:graphicData uri="http://schemas.openxmlformats.org/drawingml/2006/table">
            <a:tbl>
              <a:tblPr/>
              <a:tblGrid>
                <a:gridCol w="582746"/>
                <a:gridCol w="1043609"/>
              </a:tblGrid>
              <a:tr h="368928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368928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1234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Krabappel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8928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5678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Hoover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8928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9012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effectLst/>
                        </a:rPr>
                        <a:t>Obourn</a:t>
                      </a:r>
                      <a:endParaRPr lang="en-US" dirty="0">
                        <a:effectLst/>
                      </a:endParaRP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328898"/>
              </p:ext>
            </p:extLst>
          </p:nvPr>
        </p:nvGraphicFramePr>
        <p:xfrm>
          <a:off x="5241579" y="1862840"/>
          <a:ext cx="3952117" cy="2016400"/>
        </p:xfrm>
        <a:graphic>
          <a:graphicData uri="http://schemas.openxmlformats.org/drawingml/2006/table">
            <a:tbl>
              <a:tblPr/>
              <a:tblGrid>
                <a:gridCol w="685059"/>
                <a:gridCol w="2173754"/>
                <a:gridCol w="1093304"/>
              </a:tblGrid>
              <a:tr h="40328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teacher_id</a:t>
                      </a:r>
                      <a:endParaRPr lang="en-US" dirty="0">
                        <a:effectLst/>
                      </a:endParaRP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40328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10001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Computer Science 142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1234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328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Computer Science 143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5678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328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Computer Science </a:t>
                      </a:r>
                      <a:r>
                        <a:rPr lang="en-US" dirty="0" smtClean="0">
                          <a:effectLst/>
                        </a:rPr>
                        <a:t>154</a:t>
                      </a:r>
                      <a:endParaRPr lang="en-US" dirty="0">
                        <a:effectLst/>
                      </a:endParaRP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9012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328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10004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Informatics 100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1234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889197"/>
              </p:ext>
            </p:extLst>
          </p:nvPr>
        </p:nvGraphicFramePr>
        <p:xfrm>
          <a:off x="9270903" y="1861847"/>
          <a:ext cx="2834955" cy="2560320"/>
        </p:xfrm>
        <a:graphic>
          <a:graphicData uri="http://schemas.openxmlformats.org/drawingml/2006/table">
            <a:tbl>
              <a:tblPr/>
              <a:tblGrid>
                <a:gridCol w="1107406"/>
                <a:gridCol w="1107406"/>
                <a:gridCol w="620143"/>
              </a:tblGrid>
              <a:tr h="360187"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student_id</a:t>
                      </a:r>
                      <a:endParaRPr lang="en-US" dirty="0">
                        <a:effectLst/>
                      </a:endParaRP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course_id</a:t>
                      </a:r>
                      <a:endParaRPr lang="en-US" dirty="0">
                        <a:effectLst/>
                      </a:endParaRP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grade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360187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B-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187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187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456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187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888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187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888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187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404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D+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097280" y="3800924"/>
            <a:ext cx="1040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</a:rPr>
              <a:t>students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80080" y="3431592"/>
            <a:ext cx="1032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</a:rPr>
              <a:t>teachers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68550" y="3985590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</a:rPr>
              <a:t>courses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300959" y="4446969"/>
            <a:ext cx="854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</a:rPr>
              <a:t>grades</a:t>
            </a:r>
            <a:endParaRPr lang="en-US" dirty="0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097280" y="4816301"/>
            <a:ext cx="9745207" cy="12281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test queries on this database, use username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homer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password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d0ughnut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23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world database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1621847"/>
              </p:ext>
            </p:extLst>
          </p:nvPr>
        </p:nvGraphicFramePr>
        <p:xfrm>
          <a:off x="1474967" y="1808178"/>
          <a:ext cx="9487895" cy="1737360"/>
        </p:xfrm>
        <a:graphic>
          <a:graphicData uri="http://schemas.openxmlformats.org/drawingml/2006/table">
            <a:tbl>
              <a:tblPr/>
              <a:tblGrid>
                <a:gridCol w="540023"/>
                <a:gridCol w="1254984"/>
                <a:gridCol w="993913"/>
                <a:gridCol w="2047461"/>
                <a:gridCol w="1272209"/>
                <a:gridCol w="1123121"/>
                <a:gridCol w="1600200"/>
                <a:gridCol w="655984"/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code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continent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independence_year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population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gnp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head_of_state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AFG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Afghanistan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Asia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1919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22720000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5976.0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Mohammad Omar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NLD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Netherlands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Europe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1581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15864000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371362.0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Beatrix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46043" y="3533868"/>
            <a:ext cx="115459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andara" panose="020E0502030303020204" pitchFamily="34" charset="0"/>
              </a:rPr>
              <a:t>countries</a:t>
            </a:r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</a:rPr>
              <a:t> </a:t>
            </a:r>
            <a:r>
              <a:rPr lang="en-US" sz="1600" b="1" dirty="0">
                <a:solidFill>
                  <a:srgbClr val="000000"/>
                </a:solidFill>
                <a:latin typeface="Candara" panose="020E0502030303020204" pitchFamily="34" charset="0"/>
              </a:rPr>
              <a:t>(</a:t>
            </a:r>
            <a:r>
              <a:rPr lang="en-US" sz="1600" b="1" dirty="0" smtClean="0">
                <a:solidFill>
                  <a:srgbClr val="000000"/>
                </a:solidFill>
                <a:latin typeface="Candara" panose="020E0502030303020204" pitchFamily="34" charset="0"/>
              </a:rPr>
              <a:t>Other columns</a:t>
            </a:r>
            <a:r>
              <a:rPr lang="en-US" sz="1600" b="1" dirty="0">
                <a:solidFill>
                  <a:srgbClr val="000000"/>
                </a:solidFill>
                <a:latin typeface="Candara" panose="020E0502030303020204" pitchFamily="34" charset="0"/>
              </a:rPr>
              <a:t>: region, </a:t>
            </a:r>
            <a:r>
              <a:rPr lang="en-US" sz="1600" b="1" dirty="0" err="1">
                <a:solidFill>
                  <a:srgbClr val="000000"/>
                </a:solidFill>
                <a:latin typeface="Candara" panose="020E0502030303020204" pitchFamily="34" charset="0"/>
              </a:rPr>
              <a:t>surface_area</a:t>
            </a:r>
            <a:r>
              <a:rPr lang="en-US" sz="1600" b="1" dirty="0">
                <a:solidFill>
                  <a:srgbClr val="000000"/>
                </a:solidFill>
                <a:latin typeface="Candara" panose="020E0502030303020204" pitchFamily="34" charset="0"/>
              </a:rPr>
              <a:t>, </a:t>
            </a:r>
            <a:r>
              <a:rPr lang="en-US" sz="1600" b="1" dirty="0" err="1">
                <a:solidFill>
                  <a:srgbClr val="000000"/>
                </a:solidFill>
                <a:latin typeface="Candara" panose="020E0502030303020204" pitchFamily="34" charset="0"/>
              </a:rPr>
              <a:t>life_expectancy</a:t>
            </a:r>
            <a:r>
              <a:rPr lang="en-US" sz="1600" b="1" dirty="0">
                <a:solidFill>
                  <a:srgbClr val="000000"/>
                </a:solidFill>
                <a:latin typeface="Candara" panose="020E0502030303020204" pitchFamily="34" charset="0"/>
              </a:rPr>
              <a:t>, </a:t>
            </a:r>
            <a:r>
              <a:rPr lang="en-US" sz="1600" b="1" dirty="0" err="1">
                <a:solidFill>
                  <a:srgbClr val="000000"/>
                </a:solidFill>
                <a:latin typeface="Candara" panose="020E0502030303020204" pitchFamily="34" charset="0"/>
              </a:rPr>
              <a:t>gnp_old</a:t>
            </a:r>
            <a:r>
              <a:rPr lang="en-US" sz="1600" b="1" dirty="0">
                <a:solidFill>
                  <a:srgbClr val="000000"/>
                </a:solidFill>
                <a:latin typeface="Candara" panose="020E0502030303020204" pitchFamily="34" charset="0"/>
              </a:rPr>
              <a:t>, </a:t>
            </a:r>
            <a:r>
              <a:rPr lang="en-US" sz="1600" b="1" dirty="0" err="1">
                <a:solidFill>
                  <a:srgbClr val="000000"/>
                </a:solidFill>
                <a:latin typeface="Candara" panose="020E0502030303020204" pitchFamily="34" charset="0"/>
              </a:rPr>
              <a:t>local_name</a:t>
            </a:r>
            <a:r>
              <a:rPr lang="en-US" sz="1600" b="1" dirty="0">
                <a:solidFill>
                  <a:srgbClr val="000000"/>
                </a:solidFill>
                <a:latin typeface="Candara" panose="020E0502030303020204" pitchFamily="34" charset="0"/>
              </a:rPr>
              <a:t>, </a:t>
            </a:r>
            <a:r>
              <a:rPr lang="en-US" sz="1600" b="1" dirty="0" err="1">
                <a:solidFill>
                  <a:srgbClr val="000000"/>
                </a:solidFill>
                <a:latin typeface="Candara" panose="020E0502030303020204" pitchFamily="34" charset="0"/>
              </a:rPr>
              <a:t>government_form</a:t>
            </a:r>
            <a:r>
              <a:rPr lang="en-US" sz="1600" b="1" dirty="0">
                <a:solidFill>
                  <a:srgbClr val="000000"/>
                </a:solidFill>
                <a:latin typeface="Candara" panose="020E0502030303020204" pitchFamily="34" charset="0"/>
              </a:rPr>
              <a:t>, </a:t>
            </a:r>
            <a:r>
              <a:rPr lang="en-US" sz="1600" b="1" dirty="0" err="1" smtClean="0">
                <a:solidFill>
                  <a:srgbClr val="000000"/>
                </a:solidFill>
                <a:latin typeface="Candara" panose="020E0502030303020204" pitchFamily="34" charset="0"/>
              </a:rPr>
              <a:t>ca</a:t>
            </a:r>
            <a:r>
              <a:rPr lang="en-US" sz="1600" b="1" dirty="0" smtClean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andara" panose="020E0502030303020204" pitchFamily="34" charset="0"/>
              </a:rPr>
              <a:t>pital</a:t>
            </a:r>
            <a:r>
              <a:rPr lang="en-US" sz="1600" b="1" dirty="0">
                <a:solidFill>
                  <a:srgbClr val="000000"/>
                </a:solidFill>
                <a:latin typeface="Candara" panose="020E0502030303020204" pitchFamily="34" charset="0"/>
              </a:rPr>
              <a:t>, code2)</a:t>
            </a:r>
            <a:endParaRPr lang="en-US" sz="16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26752"/>
              </p:ext>
            </p:extLst>
          </p:nvPr>
        </p:nvGraphicFramePr>
        <p:xfrm>
          <a:off x="580126" y="4045228"/>
          <a:ext cx="5423105" cy="1463040"/>
        </p:xfrm>
        <a:graphic>
          <a:graphicData uri="http://schemas.openxmlformats.org/drawingml/2006/table">
            <a:tbl>
              <a:tblPr/>
              <a:tblGrid>
                <a:gridCol w="572811"/>
                <a:gridCol w="1182757"/>
                <a:gridCol w="1498295"/>
                <a:gridCol w="1084621"/>
                <a:gridCol w="1084621"/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country_code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district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population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3793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New York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USA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New York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8008278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Los Angeles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USA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California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3694820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35595" y="5422704"/>
            <a:ext cx="8755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andara" panose="020E0502030303020204" pitchFamily="34" charset="0"/>
              </a:rPr>
              <a:t>cities</a:t>
            </a:r>
            <a:endParaRPr lang="en-US" sz="2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961580"/>
              </p:ext>
            </p:extLst>
          </p:nvPr>
        </p:nvGraphicFramePr>
        <p:xfrm>
          <a:off x="7179710" y="4022327"/>
          <a:ext cx="4379500" cy="1463040"/>
        </p:xfrm>
        <a:graphic>
          <a:graphicData uri="http://schemas.openxmlformats.org/drawingml/2006/table">
            <a:tbl>
              <a:tblPr/>
              <a:tblGrid>
                <a:gridCol w="1367941"/>
                <a:gridCol w="954157"/>
                <a:gridCol w="785191"/>
                <a:gridCol w="1272211"/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country_code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language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official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percentage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AFG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Pashto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T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52.4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NLD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Dutch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T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95.6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110463" y="5450049"/>
            <a:ext cx="15295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andara" panose="020E0502030303020204" pitchFamily="34" charset="0"/>
              </a:rPr>
              <a:t>languages</a:t>
            </a:r>
            <a:endParaRPr lang="en-US" sz="2400" dirty="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535595" y="5927441"/>
            <a:ext cx="10787159" cy="48951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test queries on this database, use username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traveler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password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packmybags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4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err="1"/>
              <a:t>imdb</a:t>
            </a:r>
            <a:r>
              <a:rPr lang="en-US" dirty="0"/>
              <a:t> database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5304060"/>
              </p:ext>
            </p:extLst>
          </p:nvPr>
        </p:nvGraphicFramePr>
        <p:xfrm>
          <a:off x="122932" y="1800226"/>
          <a:ext cx="4031628" cy="1828800"/>
        </p:xfrm>
        <a:graphic>
          <a:graphicData uri="http://schemas.openxmlformats.org/drawingml/2006/table">
            <a:tbl>
              <a:tblPr/>
              <a:tblGrid>
                <a:gridCol w="811350"/>
                <a:gridCol w="1204464"/>
                <a:gridCol w="1131232"/>
                <a:gridCol w="884582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first_name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last_name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gender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433259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William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Shatner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797926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Britney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Spears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831289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Sigourney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Weaver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F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196223"/>
              </p:ext>
            </p:extLst>
          </p:nvPr>
        </p:nvGraphicFramePr>
        <p:xfrm>
          <a:off x="4327183" y="1810165"/>
          <a:ext cx="3842785" cy="1828800"/>
        </p:xfrm>
        <a:graphic>
          <a:graphicData uri="http://schemas.openxmlformats.org/drawingml/2006/table">
            <a:tbl>
              <a:tblPr/>
              <a:tblGrid>
                <a:gridCol w="870985"/>
                <a:gridCol w="1759226"/>
                <a:gridCol w="735496"/>
                <a:gridCol w="477078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year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rank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112290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Fight Club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1999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8.5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209658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Meet the Parents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2000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7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210511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Memento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2000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8.7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307025"/>
              </p:ext>
            </p:extLst>
          </p:nvPr>
        </p:nvGraphicFramePr>
        <p:xfrm>
          <a:off x="8319400" y="1810164"/>
          <a:ext cx="3713576" cy="1828800"/>
        </p:xfrm>
        <a:graphic>
          <a:graphicData uri="http://schemas.openxmlformats.org/drawingml/2006/table">
            <a:tbl>
              <a:tblPr/>
              <a:tblGrid>
                <a:gridCol w="900802"/>
                <a:gridCol w="1003852"/>
                <a:gridCol w="1808922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actor_id</a:t>
                      </a:r>
                      <a:endParaRPr lang="en-US" dirty="0">
                        <a:effectLst/>
                      </a:endParaRP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movie_id</a:t>
                      </a:r>
                      <a:endParaRPr lang="en-US" dirty="0">
                        <a:effectLst/>
                      </a:endParaRP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role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433259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313398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Capt. James T. Kirk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433259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407323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Sgt. T.J. Hooker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797926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342189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Herself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00267" y="3532571"/>
            <a:ext cx="797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</a:rPr>
              <a:t>actors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299285" y="3552449"/>
            <a:ext cx="8899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</a:rPr>
              <a:t>movies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325679" y="3552449"/>
            <a:ext cx="675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</a:rPr>
              <a:t>roles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964811"/>
              </p:ext>
            </p:extLst>
          </p:nvPr>
        </p:nvGraphicFramePr>
        <p:xfrm>
          <a:off x="450920" y="3862147"/>
          <a:ext cx="1954350" cy="1828800"/>
        </p:xfrm>
        <a:graphic>
          <a:graphicData uri="http://schemas.openxmlformats.org/drawingml/2006/table">
            <a:tbl>
              <a:tblPr/>
              <a:tblGrid>
                <a:gridCol w="977175"/>
                <a:gridCol w="977175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movie_id</a:t>
                      </a:r>
                      <a:endParaRPr lang="en-US" dirty="0">
                        <a:effectLst/>
                      </a:endParaRP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genre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209658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Comedy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313398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Action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313398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Sci-Fi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281066"/>
              </p:ext>
            </p:extLst>
          </p:nvPr>
        </p:nvGraphicFramePr>
        <p:xfrm>
          <a:off x="2903864" y="3866324"/>
          <a:ext cx="3035377" cy="1828800"/>
        </p:xfrm>
        <a:graphic>
          <a:graphicData uri="http://schemas.openxmlformats.org/drawingml/2006/table">
            <a:tbl>
              <a:tblPr/>
              <a:tblGrid>
                <a:gridCol w="753311"/>
                <a:gridCol w="1209390"/>
                <a:gridCol w="1072676"/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first_name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last_name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24758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David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Fincher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66965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Jay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Roach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72723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William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Shatner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649022"/>
              </p:ext>
            </p:extLst>
          </p:nvPr>
        </p:nvGraphicFramePr>
        <p:xfrm>
          <a:off x="6480321" y="3872086"/>
          <a:ext cx="2182950" cy="1828800"/>
        </p:xfrm>
        <a:graphic>
          <a:graphicData uri="http://schemas.openxmlformats.org/drawingml/2006/table">
            <a:tbl>
              <a:tblPr/>
              <a:tblGrid>
                <a:gridCol w="1149280"/>
                <a:gridCol w="1033670"/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director_id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movie_id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24758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112290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66965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209658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72723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313398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8993" y="5601899"/>
            <a:ext cx="16135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movies_genres</a:t>
            </a:r>
            <a:endParaRPr lang="en-US" b="1" dirty="0"/>
          </a:p>
        </p:txBody>
      </p:sp>
      <p:sp>
        <p:nvSpPr>
          <p:cNvPr id="17" name="Rectangle 16"/>
          <p:cNvSpPr/>
          <p:nvPr/>
        </p:nvSpPr>
        <p:spPr>
          <a:xfrm>
            <a:off x="2795754" y="5631716"/>
            <a:ext cx="1074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</a:rPr>
              <a:t>directors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429006" y="5611838"/>
            <a:ext cx="1896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0000"/>
                </a:solidFill>
                <a:latin typeface="Candara" panose="020E0502030303020204" pitchFamily="34" charset="0"/>
              </a:rPr>
              <a:t>movies_directors</a:t>
            </a:r>
            <a:endParaRPr lang="en-US" dirty="0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30480" y="5461430"/>
            <a:ext cx="10917643" cy="166670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19044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also available,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imdb_small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with fewer records (for testing queries)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test queries on this database, use the username/password that we will email to you soon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83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SQL</a:t>
            </a:r>
            <a:r>
              <a:rPr lang="en-US" dirty="0"/>
              <a:t> </a:t>
            </a:r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80631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name FROM cities WHERE id = 17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226364"/>
            <a:ext cx="10058400" cy="369332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INSERT INTO countries VALUES ('SLD', 'ENG', 'T', 100.0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2850659"/>
            <a:ext cx="10058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Structured Query Language (SQL)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: a language for searching and updating a database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a standard syntax that is used by all database software (with minor 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incompatibilities)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generally case-insensitive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a 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declarative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 language: describes what data you are seeking, not exactly how to find it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47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SQL SELECT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61214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SELECT column(s) FROM table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2276061"/>
            <a:ext cx="10058400" cy="430887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SELECT name, code FROM countries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069337"/>
              </p:ext>
            </p:extLst>
          </p:nvPr>
        </p:nvGraphicFramePr>
        <p:xfrm>
          <a:off x="1097280" y="2835882"/>
          <a:ext cx="1954350" cy="2834640"/>
        </p:xfrm>
        <a:graphic>
          <a:graphicData uri="http://schemas.openxmlformats.org/drawingml/2006/table">
            <a:tbl>
              <a:tblPr/>
              <a:tblGrid>
                <a:gridCol w="1218854"/>
                <a:gridCol w="735496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code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China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CHN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United States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IND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Indonesia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USA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Brazil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BRA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Pakistan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PAK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329608" y="2994174"/>
            <a:ext cx="7826072" cy="279784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SELECT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statement searches a database and returns a set of results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column name(s) written after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SELECT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filter which parts of the rows are returned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table and column names are case-sensitive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1072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3890</TotalTime>
  <Words>1491</Words>
  <Application>Microsoft Office PowerPoint</Application>
  <PresentationFormat>Widescreen</PresentationFormat>
  <Paragraphs>535</Paragraphs>
  <Slides>27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Calibri</vt:lpstr>
      <vt:lpstr>Calibri Light</vt:lpstr>
      <vt:lpstr>Candara</vt:lpstr>
      <vt:lpstr>Consolas</vt:lpstr>
      <vt:lpstr>Courier New</vt:lpstr>
      <vt:lpstr>Helvetica</vt:lpstr>
      <vt:lpstr>Times New Roman</vt:lpstr>
      <vt:lpstr>Retrospect</vt:lpstr>
      <vt:lpstr>CSE 154</vt:lpstr>
      <vt:lpstr>Relational databases</vt:lpstr>
      <vt:lpstr>Why use a database?</vt:lpstr>
      <vt:lpstr>Database software</vt:lpstr>
      <vt:lpstr>Example simpsons database</vt:lpstr>
      <vt:lpstr>Example world database</vt:lpstr>
      <vt:lpstr>Example imdb database</vt:lpstr>
      <vt:lpstr>SQL basics</vt:lpstr>
      <vt:lpstr>The SQL SELECT statement</vt:lpstr>
      <vt:lpstr>The DISTINCT modifier</vt:lpstr>
      <vt:lpstr>The WHERE clause</vt:lpstr>
      <vt:lpstr>More about the WHERE clause</vt:lpstr>
      <vt:lpstr>Multiple WHERE clauses: AND, OR</vt:lpstr>
      <vt:lpstr>Approximate matches: LIKE</vt:lpstr>
      <vt:lpstr>Sorting by a column: ORDER BY</vt:lpstr>
      <vt:lpstr>Limiting rows: LIMIT  </vt:lpstr>
      <vt:lpstr>Querying a Database in PHP with PDO</vt:lpstr>
      <vt:lpstr>Result rows: query</vt:lpstr>
      <vt:lpstr>A complete example</vt:lpstr>
      <vt:lpstr>PDO object methods</vt:lpstr>
      <vt:lpstr>Including variables in a query</vt:lpstr>
      <vt:lpstr>Quoting variables</vt:lpstr>
      <vt:lpstr>Database/query errors</vt:lpstr>
      <vt:lpstr>Exceptions for errors </vt:lpstr>
      <vt:lpstr>Catching an exception</vt:lpstr>
      <vt:lpstr>Example with error checking</vt:lpstr>
      <vt:lpstr>PDOStatement methods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30</cp:revision>
  <dcterms:created xsi:type="dcterms:W3CDTF">2014-10-16T22:14:15Z</dcterms:created>
  <dcterms:modified xsi:type="dcterms:W3CDTF">2016-02-29T17:36:52Z</dcterms:modified>
</cp:coreProperties>
</file>