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1" r:id="rId3"/>
    <p:sldId id="260" r:id="rId4"/>
    <p:sldId id="295" r:id="rId5"/>
    <p:sldId id="296" r:id="rId6"/>
    <p:sldId id="297" r:id="rId7"/>
    <p:sldId id="298" r:id="rId8"/>
    <p:sldId id="273" r:id="rId9"/>
    <p:sldId id="299" r:id="rId10"/>
    <p:sldId id="300" r:id="rId11"/>
    <p:sldId id="301" r:id="rId12"/>
    <p:sldId id="274" r:id="rId13"/>
    <p:sldId id="261" r:id="rId14"/>
    <p:sldId id="272" r:id="rId15"/>
    <p:sldId id="275" r:id="rId16"/>
    <p:sldId id="283" r:id="rId17"/>
    <p:sldId id="284" r:id="rId18"/>
    <p:sldId id="285" r:id="rId19"/>
    <p:sldId id="286" r:id="rId20"/>
    <p:sldId id="293" r:id="rId21"/>
    <p:sldId id="294" r:id="rId22"/>
    <p:sldId id="262" r:id="rId23"/>
    <p:sldId id="263" r:id="rId24"/>
    <p:sldId id="264" r:id="rId25"/>
    <p:sldId id="265" r:id="rId26"/>
    <p:sldId id="266" r:id="rId27"/>
    <p:sldId id="276" r:id="rId28"/>
    <p:sldId id="277" r:id="rId29"/>
    <p:sldId id="278" r:id="rId30"/>
    <p:sldId id="281" r:id="rId31"/>
    <p:sldId id="279" r:id="rId32"/>
    <p:sldId id="280" r:id="rId33"/>
    <p:sldId id="282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5FF"/>
    <a:srgbClr val="84B9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3/31/2015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3/31/2015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3/31/2015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3/31/2015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3/31/2015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athML" TargetMode="External"/><Relationship Id="rId2" Type="http://schemas.openxmlformats.org/officeDocument/2006/relationships/hyperlink" Target="http://en.wikipedia.org/wiki/Scalable_Vector_Graphic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List_of_XML_markup_languages" TargetMode="External"/><Relationship Id="rId4" Type="http://schemas.openxmlformats.org/officeDocument/2006/relationships/hyperlink" Target="http://en.wikipedia.org/wiki/MusicXML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validator.w3.org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cssref/pr_background-color.asp" TargetMode="External"/><Relationship Id="rId2" Type="http://schemas.openxmlformats.org/officeDocument/2006/relationships/hyperlink" Target="http://www.w3schools.com/cssref/pr_text_color.asp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ickz.com/showPage.html?page=3116421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cssref/pr_font_font-family.asp" TargetMode="External"/><Relationship Id="rId7" Type="http://schemas.openxmlformats.org/officeDocument/2006/relationships/hyperlink" Target="https://developer.mozilla.org/en-US/docs/Web/CSS/font" TargetMode="External"/><Relationship Id="rId2" Type="http://schemas.openxmlformats.org/officeDocument/2006/relationships/hyperlink" Target="http://www.theonion.com/content/node/2826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cssref/pr_font_weight.asp" TargetMode="External"/><Relationship Id="rId5" Type="http://schemas.openxmlformats.org/officeDocument/2006/relationships/hyperlink" Target="http://www.w3schools.com/cssref/pr_font_font-style.asp" TargetMode="External"/><Relationship Id="rId4" Type="http://schemas.openxmlformats.org/officeDocument/2006/relationships/hyperlink" Target="http://www.w3schools.com/cssref/pr_font_font-size.as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fu.ca/CC/165/sbrown1/wdgxhtml10/inline.html" TargetMode="External"/><Relationship Id="rId2" Type="http://schemas.openxmlformats.org/officeDocument/2006/relationships/hyperlink" Target="http://htmlhelp.com/reference/html40/block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tags/ref_entities.asp" TargetMode="External"/><Relationship Id="rId2" Type="http://schemas.openxmlformats.org/officeDocument/2006/relationships/hyperlink" Target="http://en.wikipedia.org/wiki/Unicod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2: More HTML </a:t>
            </a:r>
            <a:r>
              <a:rPr lang="en-US" dirty="0" smtClean="0"/>
              <a:t>and CSS</a:t>
            </a:r>
            <a:endParaRPr lang="en-US" dirty="0"/>
          </a:p>
        </p:txBody>
      </p:sp>
      <p:pic>
        <p:nvPicPr>
          <p:cNvPr id="2054" name="Picture 6" descr="http://www.tattoostime.com/images/391/head-body-geek-tattoos-on-nap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0330" y="1859523"/>
            <a:ext cx="3045350" cy="2218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389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Deletions and insertions: &lt;del&gt;, &lt;ins&gt;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50205"/>
          </a:xfrm>
        </p:spPr>
        <p:txBody>
          <a:bodyPr/>
          <a:lstStyle/>
          <a:p>
            <a:pPr algn="ctr"/>
            <a:r>
              <a:rPr lang="en-US" i="1" dirty="0"/>
              <a:t>content that should be considered deleted or added to the document (inline)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2735542"/>
            <a:ext cx="10058400" cy="1446550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&lt;p&gt;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&lt;del&gt;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Final Exam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&lt;/del&gt;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&lt;ins&gt;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Midterm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&lt;/ins&gt;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is on 	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&lt;del&gt;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Aug 29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&lt;/del&gt;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&lt;ins&gt;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Apr 17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&lt;/ins&gt;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&lt;/p&gt;                                                 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97280" y="4182092"/>
            <a:ext cx="10058400" cy="430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sng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Final Exam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Midterm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is on </a:t>
            </a:r>
            <a:r>
              <a:rPr kumimoji="0" lang="en-US" sz="2200" b="0" i="0" u="none" strike="sng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Aug 29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Apr 17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                                                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</a:rPr>
              <a:t>output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84721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Abbreviations: &lt;</a:t>
            </a:r>
            <a:r>
              <a:rPr lang="en-US" b="1" dirty="0" err="1"/>
              <a:t>abbr</a:t>
            </a:r>
            <a:r>
              <a:rPr lang="en-US" b="1" dirty="0"/>
              <a:t>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589353"/>
          </a:xfrm>
        </p:spPr>
        <p:txBody>
          <a:bodyPr/>
          <a:lstStyle/>
          <a:p>
            <a:pPr algn="ctr"/>
            <a:r>
              <a:rPr lang="en-US" i="1" dirty="0"/>
              <a:t>an abbreviation, acronym, or slang term (inline)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2435087"/>
            <a:ext cx="10058400" cy="1785104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&lt;p&gt;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Safe divers always remember to check their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abbr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title="Self-Contained Underwater Breathing 	Apparatus"&gt;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SCUBA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abbr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gear.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&lt;/p&gt;                                                 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4220191"/>
            <a:ext cx="10058400" cy="4308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Safe divers always remember to check their </a:t>
            </a:r>
            <a:r>
              <a:rPr kumimoji="0" lang="en-US" sz="22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SCUBA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gear.                      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</a:rPr>
              <a:t>output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97280" y="4897299"/>
            <a:ext cx="99431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/>
              <a:t>The title will appear when the abbreviated word is hovered over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/>
              <a:t>In some browsers the abbreviated word will have a dashed underline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623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Phrase elements </a:t>
            </a:r>
            <a:r>
              <a:rPr lang="en-US" b="1" dirty="0"/>
              <a:t>: </a:t>
            </a:r>
            <a:r>
              <a:rPr lang="en-US" b="1" dirty="0">
                <a:solidFill>
                  <a:srgbClr val="84B93F"/>
                </a:solidFill>
              </a:rPr>
              <a:t>&lt;</a:t>
            </a:r>
            <a:r>
              <a:rPr lang="en-US" b="1" dirty="0" err="1">
                <a:solidFill>
                  <a:srgbClr val="84B93F"/>
                </a:solidFill>
              </a:rPr>
              <a:t>em</a:t>
            </a:r>
            <a:r>
              <a:rPr lang="en-US" b="1" dirty="0">
                <a:solidFill>
                  <a:srgbClr val="84B93F"/>
                </a:solidFill>
              </a:rPr>
              <a:t>&gt;</a:t>
            </a:r>
            <a:r>
              <a:rPr lang="en-US" b="1" dirty="0"/>
              <a:t>, </a:t>
            </a:r>
            <a:r>
              <a:rPr lang="en-US" b="1" dirty="0">
                <a:solidFill>
                  <a:srgbClr val="84B93F"/>
                </a:solidFill>
              </a:rPr>
              <a:t>&lt;strong&gt;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200"/>
              </a:spcBef>
            </a:pPr>
            <a:r>
              <a:rPr lang="en-US" i="1" dirty="0" smtClean="0"/>
              <a:t> </a:t>
            </a:r>
            <a:r>
              <a:rPr lang="en-US" i="1" dirty="0" err="1" smtClean="0"/>
              <a:t>em</a:t>
            </a:r>
            <a:r>
              <a:rPr lang="en-US" i="1" dirty="0" smtClean="0"/>
              <a:t>: emphasized text (usually rendered in italic)</a:t>
            </a:r>
          </a:p>
          <a:p>
            <a:pPr algn="ctr">
              <a:spcBef>
                <a:spcPts val="200"/>
              </a:spcBef>
            </a:pPr>
            <a:r>
              <a:rPr lang="en-US" i="1" dirty="0" smtClean="0"/>
              <a:t>strong: strongly emphasized text (usually rendered in bold)</a:t>
            </a:r>
          </a:p>
          <a:p>
            <a:pPr>
              <a:spcBef>
                <a:spcPts val="200"/>
              </a:spcBef>
            </a:pPr>
            <a:endParaRPr lang="en-US" dirty="0" smtClean="0"/>
          </a:p>
          <a:p>
            <a:pPr>
              <a:spcBef>
                <a:spcPts val="20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&lt;p&gt;</a:t>
            </a:r>
          </a:p>
          <a:p>
            <a:pPr>
              <a:spcBef>
                <a:spcPts val="20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HTML is &lt;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&gt;really&lt;/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&gt;,</a:t>
            </a:r>
          </a:p>
          <a:p>
            <a:pPr>
              <a:spcBef>
                <a:spcPts val="20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&lt;strong&gt;REALLY&lt;/strong&gt; fun!</a:t>
            </a:r>
          </a:p>
          <a:p>
            <a:pPr>
              <a:spcBef>
                <a:spcPts val="20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&lt;/p&gt;</a:t>
            </a:r>
          </a:p>
          <a:p>
            <a:pPr>
              <a:spcBef>
                <a:spcPts val="200"/>
              </a:spcBef>
            </a:pPr>
            <a:endParaRPr lang="en-US" dirty="0" smtClean="0"/>
          </a:p>
          <a:p>
            <a:pPr>
              <a:spcBef>
                <a:spcPts val="200"/>
              </a:spcBef>
            </a:pPr>
            <a:r>
              <a:rPr lang="en-US" dirty="0" smtClean="0"/>
              <a:t>HTML is </a:t>
            </a:r>
            <a:r>
              <a:rPr lang="en-US" i="1" dirty="0" smtClean="0"/>
              <a:t>really</a:t>
            </a:r>
            <a:r>
              <a:rPr lang="en-US" dirty="0" smtClean="0"/>
              <a:t>, </a:t>
            </a:r>
            <a:r>
              <a:rPr lang="en-US" b="1" dirty="0" smtClean="0"/>
              <a:t>REALLY</a:t>
            </a:r>
            <a:r>
              <a:rPr lang="en-US" dirty="0" smtClean="0"/>
              <a:t> fun!</a:t>
            </a:r>
          </a:p>
          <a:p>
            <a:pPr>
              <a:spcBef>
                <a:spcPts val="200"/>
              </a:spcBef>
            </a:pPr>
            <a:endParaRPr lang="en-US" dirty="0" smtClean="0"/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    as usual, the tags must be properly nested for a valid page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2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Nesting </a:t>
            </a:r>
            <a:r>
              <a:rPr lang="en-US" b="1" dirty="0" smtClean="0"/>
              <a:t>tags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830193"/>
            <a:ext cx="88505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&lt;p&gt;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HTML is &lt;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&gt;really,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&lt;strong&gt;REALLY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en-US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em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lots of&lt;/strong&gt; fun!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&lt;/p&gt;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80" y="3450580"/>
            <a:ext cx="98755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 tags </a:t>
            </a:r>
            <a:r>
              <a:rPr lang="en-US" sz="2800" dirty="0"/>
              <a:t>must be correctly nested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(a closing tag must match the most recently opened tag)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 the </a:t>
            </a:r>
            <a:r>
              <a:rPr lang="en-US" sz="2800" dirty="0"/>
              <a:t>browser may render it correctly anyway, but it is invalid HTML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(how would we get the above effect in a valid way?) </a:t>
            </a:r>
          </a:p>
        </p:txBody>
      </p:sp>
    </p:spTree>
    <p:extLst>
      <p:ext uri="{BB962C8B-B14F-4D97-AF65-F5344CB8AC3E}">
        <p14:creationId xmlns:p14="http://schemas.microsoft.com/office/powerpoint/2010/main" val="59077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Images: </a:t>
            </a:r>
            <a:r>
              <a:rPr lang="en-US" b="1" dirty="0">
                <a:solidFill>
                  <a:srgbClr val="84B93F"/>
                </a:solidFill>
              </a:rPr>
              <a:t>&lt;</a:t>
            </a:r>
            <a:r>
              <a:rPr lang="en-US" b="1" dirty="0" err="1">
                <a:solidFill>
                  <a:srgbClr val="84B93F"/>
                </a:solidFill>
              </a:rPr>
              <a:t>img</a:t>
            </a:r>
            <a:r>
              <a:rPr lang="en-US" b="1" dirty="0">
                <a:solidFill>
                  <a:srgbClr val="84B93F"/>
                </a:solidFill>
              </a:rPr>
              <a:t>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783666"/>
          </a:xfrm>
        </p:spPr>
        <p:txBody>
          <a:bodyPr/>
          <a:lstStyle/>
          <a:p>
            <a:pPr algn="ctr"/>
            <a:r>
              <a:rPr lang="en-US" sz="2200" i="1" dirty="0"/>
              <a:t>inserts a graphical image into the page (inline</a:t>
            </a:r>
            <a:r>
              <a:rPr lang="en-US" sz="2200" i="1" dirty="0" smtClean="0"/>
              <a:t>)</a:t>
            </a:r>
            <a:endParaRPr lang="en-US" sz="2200" dirty="0"/>
          </a:p>
          <a:p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="images/koalafications.jpg" alt="</a:t>
            </a:r>
            <a:r>
              <a:rPr lang="en-US" sz="2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Koalified</a:t>
            </a: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 koala" /&gt;</a:t>
            </a:r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   the </a:t>
            </a:r>
            <a:r>
              <a:rPr lang="en-US" sz="2200" dirty="0" err="1"/>
              <a:t>src</a:t>
            </a:r>
            <a:r>
              <a:rPr lang="en-US" sz="2200" dirty="0"/>
              <a:t> attribute specifies the image URL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   HTML5 also requires an alt attribute describing the image</a:t>
            </a:r>
          </a:p>
          <a:p>
            <a:endParaRPr lang="en-US" dirty="0"/>
          </a:p>
        </p:txBody>
      </p:sp>
      <p:pic>
        <p:nvPicPr>
          <p:cNvPr id="6146" name="Picture 2" descr="Koalified koa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2798049"/>
            <a:ext cx="1933575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800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Comments: </a:t>
            </a:r>
            <a:r>
              <a:rPr lang="en-US" b="1" dirty="0">
                <a:solidFill>
                  <a:srgbClr val="84B93F"/>
                </a:solidFill>
              </a:rPr>
              <a:t>&lt;!-- ... --&gt;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793605"/>
          </a:xfrm>
        </p:spPr>
        <p:txBody>
          <a:bodyPr>
            <a:normAutofit/>
          </a:bodyPr>
          <a:lstStyle/>
          <a:p>
            <a:pPr algn="ctr">
              <a:spcBef>
                <a:spcPts val="200"/>
              </a:spcBef>
            </a:pPr>
            <a:r>
              <a:rPr lang="en-US" sz="2200" i="1" dirty="0" smtClean="0"/>
              <a:t>comments to document your HTML file or "comment out" text</a:t>
            </a:r>
          </a:p>
          <a:p>
            <a:pPr>
              <a:spcBef>
                <a:spcPts val="200"/>
              </a:spcBef>
            </a:pPr>
            <a:endParaRPr lang="en-US" sz="2200" dirty="0" smtClean="0"/>
          </a:p>
          <a:p>
            <a:pPr>
              <a:spcBef>
                <a:spcPts val="200"/>
              </a:spcBef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&lt;!-- My web page, by Suzy Student</a:t>
            </a:r>
          </a:p>
          <a:p>
            <a:pPr>
              <a:spcBef>
                <a:spcPts val="200"/>
              </a:spcBef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CSE 190 D, Spring 2048       --&gt;</a:t>
            </a:r>
          </a:p>
          <a:p>
            <a:pPr>
              <a:spcBef>
                <a:spcPts val="200"/>
              </a:spcBef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&lt;p&gt;CSE courses are &lt;!-- NOT --&gt; a lot of fun!&lt;/p&gt;</a:t>
            </a:r>
          </a:p>
          <a:p>
            <a:pPr>
              <a:spcBef>
                <a:spcPts val="200"/>
              </a:spcBef>
            </a:pPr>
            <a:endParaRPr lang="en-US" sz="2200" dirty="0" smtClean="0"/>
          </a:p>
          <a:p>
            <a:pPr>
              <a:spcBef>
                <a:spcPts val="200"/>
              </a:spcBef>
            </a:pPr>
            <a:r>
              <a:rPr lang="en-US" sz="2200" dirty="0" smtClean="0"/>
              <a:t>CSE courses are a lot of fun!</a:t>
            </a:r>
          </a:p>
          <a:p>
            <a:pPr>
              <a:spcBef>
                <a:spcPts val="200"/>
              </a:spcBef>
            </a:pPr>
            <a:endParaRPr lang="en-US" sz="2200" dirty="0" smtClean="0"/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    many web pages are not thoroughly commented (or at all)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    still useful at top of page and for disabling code</a:t>
            </a:r>
          </a:p>
          <a:p>
            <a:pPr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    comments cannot be nested and cannot contain a --</a:t>
            </a:r>
          </a:p>
          <a:p>
            <a:pPr>
              <a:spcBef>
                <a:spcPts val="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76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Unordered list: &lt;</a:t>
            </a:r>
            <a:r>
              <a:rPr lang="en-US" b="1" dirty="0" err="1"/>
              <a:t>ul</a:t>
            </a:r>
            <a:r>
              <a:rPr lang="en-US" b="1" dirty="0"/>
              <a:t>&gt;, &lt;li&gt;</a:t>
            </a:r>
          </a:p>
        </p:txBody>
      </p:sp>
      <p:sp>
        <p:nvSpPr>
          <p:cNvPr id="4" name="Content Placeholder 7"/>
          <p:cNvSpPr txBox="1">
            <a:spLocks/>
          </p:cNvSpPr>
          <p:nvPr/>
        </p:nvSpPr>
        <p:spPr>
          <a:xfrm>
            <a:off x="1020152" y="4784408"/>
            <a:ext cx="8153400" cy="1524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</a:t>
            </a:r>
            <a:r>
              <a:rPr lang="en-US" sz="2400" b="1" dirty="0" err="1" smtClean="0"/>
              <a:t>ul</a:t>
            </a:r>
            <a:r>
              <a:rPr lang="en-US" sz="2400" dirty="0" smtClean="0"/>
              <a:t> represents a bulleted list of items (block)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li </a:t>
            </a:r>
            <a:r>
              <a:rPr lang="en-US" sz="2400" dirty="0" smtClean="0"/>
              <a:t>represents a single item within the list (block)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097280" y="1829752"/>
            <a:ext cx="10058400" cy="1477328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&lt;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li&gt;No shoes&lt;/li&gt;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&lt;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li&gt;No shirt&lt;/li&gt;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&lt;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li&gt;No problem!&lt;/li&gt;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		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97280" y="3307080"/>
            <a:ext cx="10058400" cy="101566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shoes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 shirt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problem!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		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4214699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More about unordered lists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97280" y="1777117"/>
            <a:ext cx="5055042" cy="4524315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&lt;li&gt;Harry Potter characters: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&lt;li&gt;Harry Potter&lt;/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li&gt;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&lt;li&gt;Hermione&lt;/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&lt;li&gt;Ron&lt;/li&gt;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&lt;/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&lt;/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li&gt;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&lt;li&gt;LOTR characters: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&lt;li&gt;Frodo&lt;/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li&gt;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&lt;li&gt;Bilbo&lt;/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&lt;li&gt;Sam&lt;/li&gt;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&lt;/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&lt;/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li&gt;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	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52322" y="1777117"/>
            <a:ext cx="5003358" cy="449353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Harry Potter characters: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Harry Potter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Hermione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LOTR characters: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Frodo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Bilbo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Sam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algn="r"/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	             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3168925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Ordered list &lt;</a:t>
            </a:r>
            <a:r>
              <a:rPr lang="en-US" b="1" dirty="0" err="1"/>
              <a:t>ol</a:t>
            </a:r>
            <a:r>
              <a:rPr lang="en-US" b="1" dirty="0"/>
              <a:t>&gt;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100328" y="5257800"/>
            <a:ext cx="10058400" cy="1600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1" dirty="0" smtClean="0"/>
              <a:t>  </a:t>
            </a:r>
            <a:r>
              <a:rPr lang="en-US" sz="2200" b="1" dirty="0" err="1" smtClean="0"/>
              <a:t>ol</a:t>
            </a:r>
            <a:r>
              <a:rPr lang="en-US" sz="2200" dirty="0" smtClean="0"/>
              <a:t> </a:t>
            </a:r>
            <a:r>
              <a:rPr lang="en-US" sz="2200" dirty="0"/>
              <a:t>represents a numbered list of </a:t>
            </a:r>
            <a:r>
              <a:rPr lang="en-US" sz="2200" dirty="0" smtClean="0"/>
              <a:t>items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we </a:t>
            </a:r>
            <a:r>
              <a:rPr lang="en-US" sz="2200" dirty="0"/>
              <a:t>can make lists with letters or Roman numerals using CSS (later)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7280" y="1905000"/>
            <a:ext cx="10058400" cy="1754326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p&gt;Apple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business model:&lt;/p&gt;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li&gt;Beat Microsoft&lt;/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li&gt;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li&gt;Beat Google&lt;/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li&gt;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li&gt;Conquer the world!&lt;/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li&gt;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	                               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97280" y="3659326"/>
            <a:ext cx="10058400" cy="132343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Apple business model: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Beat Microsoft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Beat Google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Conquer the world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                                         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51856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Definition list &lt;dl&gt;, &lt;</a:t>
            </a:r>
            <a:r>
              <a:rPr lang="en-US" b="1" dirty="0" err="1"/>
              <a:t>dt</a:t>
            </a:r>
            <a:r>
              <a:rPr lang="en-US" b="1" dirty="0"/>
              <a:t>&gt;, &lt;</a:t>
            </a:r>
            <a:r>
              <a:rPr lang="en-US" b="1" dirty="0" err="1"/>
              <a:t>dd</a:t>
            </a:r>
            <a:r>
              <a:rPr lang="en-US" b="1" dirty="0"/>
              <a:t>&gt;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1097280" y="5443330"/>
            <a:ext cx="8153400" cy="16002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1" dirty="0" smtClean="0"/>
              <a:t>  dl</a:t>
            </a:r>
            <a:r>
              <a:rPr lang="en-US" sz="2200" dirty="0" smtClean="0"/>
              <a:t> </a:t>
            </a:r>
            <a:r>
              <a:rPr lang="en-US" sz="2200" dirty="0"/>
              <a:t>represents a list of definitions of </a:t>
            </a:r>
            <a:r>
              <a:rPr lang="en-US" sz="2200" dirty="0" smtClean="0"/>
              <a:t>terms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1" dirty="0" smtClean="0"/>
              <a:t>  </a:t>
            </a:r>
            <a:r>
              <a:rPr lang="en-US" sz="2200" b="1" dirty="0" err="1" smtClean="0"/>
              <a:t>dt</a:t>
            </a:r>
            <a:r>
              <a:rPr lang="en-US" sz="2200" dirty="0" smtClean="0"/>
              <a:t> </a:t>
            </a:r>
            <a:r>
              <a:rPr lang="en-US" sz="2200" dirty="0"/>
              <a:t>represents each term, and </a:t>
            </a:r>
            <a:r>
              <a:rPr lang="en-US" sz="2200" b="1" dirty="0" err="1"/>
              <a:t>dd</a:t>
            </a:r>
            <a:r>
              <a:rPr lang="en-US" sz="2200" dirty="0"/>
              <a:t> its definition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97280" y="1851991"/>
            <a:ext cx="10058400" cy="1477328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&lt;dl&gt;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&gt;newbie&lt;/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&gt;one who does not have mad skills&lt;/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&gt;own&lt;/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&gt;to soundly defeat (e.g. I owned that newbie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!)&lt;/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&gt;frag&lt;/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&gt;a kill in a shooting game&lt;/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&lt;/dl&gt;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97280" y="3329319"/>
            <a:ext cx="10058400" cy="193899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newbie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one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who does not have mad skills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own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to soundly defeat (e.g. I owned that newbie!)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frag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kill in a shooting game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1545447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1" dirty="0"/>
              <a:t>Links: </a:t>
            </a:r>
            <a:r>
              <a:rPr lang="en-US" b="1" dirty="0">
                <a:solidFill>
                  <a:srgbClr val="84B93F"/>
                </a:solidFill>
              </a:rPr>
              <a:t>&lt;a</a:t>
            </a:r>
            <a:r>
              <a:rPr lang="en-US" b="1" dirty="0" smtClean="0">
                <a:solidFill>
                  <a:srgbClr val="84B93F"/>
                </a:solidFill>
              </a:rPr>
              <a:t>&gt;</a:t>
            </a:r>
            <a:endParaRPr lang="en-US" b="1" dirty="0">
              <a:solidFill>
                <a:srgbClr val="84B93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823423"/>
          </a:xfrm>
        </p:spPr>
        <p:txBody>
          <a:bodyPr>
            <a:noAutofit/>
          </a:bodyPr>
          <a:lstStyle/>
          <a:p>
            <a:pPr algn="ctr"/>
            <a:r>
              <a:rPr lang="en-US" sz="2200" i="1" dirty="0">
                <a:latin typeface="+mj-lt"/>
              </a:rPr>
              <a:t>links, or "anchors", to other pages (inline</a:t>
            </a:r>
            <a:r>
              <a:rPr lang="en-US" sz="2200" i="1" dirty="0" smtClean="0">
                <a:latin typeface="+mj-lt"/>
              </a:rPr>
              <a:t>)</a:t>
            </a:r>
            <a:endParaRPr lang="en-US" sz="2200" dirty="0"/>
          </a:p>
          <a:p>
            <a:pPr>
              <a:spcBef>
                <a:spcPts val="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&lt;p&gt;</a:t>
            </a:r>
          </a:p>
          <a:p>
            <a:pPr>
              <a:spcBef>
                <a:spcPts val="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Search </a:t>
            </a:r>
          </a:p>
          <a:p>
            <a:pPr>
              <a:spcBef>
                <a:spcPts val="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&lt;a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="http://www.google.com/"&gt;Google&lt;/a&gt; or our</a:t>
            </a:r>
          </a:p>
          <a:p>
            <a:pPr>
              <a:spcBef>
                <a:spcPts val="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&lt;a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="lectures.html"&gt;Lecture Notes&lt;/a&gt;.</a:t>
            </a:r>
          </a:p>
          <a:p>
            <a:pPr>
              <a:spcBef>
                <a:spcPts val="0"/>
              </a:spcBef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&lt;/p&gt;</a:t>
            </a:r>
          </a:p>
          <a:p>
            <a:pPr>
              <a:spcBef>
                <a:spcPts val="0"/>
              </a:spcBef>
            </a:pPr>
            <a:endParaRPr lang="en-US" sz="2200" dirty="0"/>
          </a:p>
          <a:p>
            <a:pPr>
              <a:spcBef>
                <a:spcPts val="0"/>
              </a:spcBef>
            </a:pPr>
            <a:r>
              <a:rPr lang="en-US" sz="2200" dirty="0"/>
              <a:t>Search Google or our Lecture Notes.</a:t>
            </a:r>
          </a:p>
          <a:p>
            <a:pPr>
              <a:spcBef>
                <a:spcPts val="0"/>
              </a:spcBef>
            </a:pPr>
            <a:endParaRPr lang="en-US" sz="22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    uses the </a:t>
            </a:r>
            <a:r>
              <a:rPr lang="en-US" sz="2200" dirty="0" err="1"/>
              <a:t>href</a:t>
            </a:r>
            <a:r>
              <a:rPr lang="en-US" sz="2200" dirty="0"/>
              <a:t> attribute to specify the destination URL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   </a:t>
            </a:r>
            <a:r>
              <a:rPr lang="en-US" sz="2200" dirty="0" smtClean="0"/>
              <a:t>can </a:t>
            </a:r>
            <a:r>
              <a:rPr lang="en-US" sz="2200" dirty="0"/>
              <a:t>be absolute (to another web site) or relative (to another page on this site)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    anchors are inline elements; must be placed in a block element such as p or h1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11509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Web page metadata: &lt;meta&gt;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89962"/>
          </a:xfrm>
        </p:spPr>
        <p:txBody>
          <a:bodyPr/>
          <a:lstStyle/>
          <a:p>
            <a:pPr algn="ctr"/>
            <a:r>
              <a:rPr lang="en-US" i="1" dirty="0"/>
              <a:t>information about your page (for a browser, search engine, etc.)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80" y="2550540"/>
            <a:ext cx="10058400" cy="1107996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/>
              <a:t>&lt;meta charset="utf-8" /&gt;</a:t>
            </a:r>
          </a:p>
          <a:p>
            <a:r>
              <a:rPr lang="en-US" sz="2200" dirty="0"/>
              <a:t>&lt;meta name="</a:t>
            </a:r>
            <a:r>
              <a:rPr lang="en-US" sz="2200" dirty="0" smtClean="0"/>
              <a:t>description“ content</a:t>
            </a:r>
            <a:r>
              <a:rPr lang="en-US" sz="2200" dirty="0"/>
              <a:t>="Authors' web site for Building Java Programs." /&gt;</a:t>
            </a:r>
          </a:p>
          <a:p>
            <a:r>
              <a:rPr lang="en-US" sz="2200" dirty="0"/>
              <a:t>&lt;meta name="keywords" content="java, textbook" </a:t>
            </a:r>
            <a:r>
              <a:rPr lang="en-US" sz="2200" dirty="0" smtClean="0"/>
              <a:t>/&gt;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</a:rPr>
              <a:t>HTML</a:t>
            </a:r>
            <a:endParaRPr lang="en-US" sz="2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3658536"/>
            <a:ext cx="10058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    placed </a:t>
            </a:r>
            <a:r>
              <a:rPr lang="en-US" sz="2400" b="1" dirty="0"/>
              <a:t>in the head</a:t>
            </a:r>
            <a:r>
              <a:rPr lang="en-US" sz="2400" dirty="0"/>
              <a:t> section of your HTML page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    meta tags often have both the name and content attributes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        some meta tags use the http-</a:t>
            </a:r>
            <a:r>
              <a:rPr lang="en-US" sz="2400" dirty="0" err="1"/>
              <a:t>equiv</a:t>
            </a:r>
            <a:r>
              <a:rPr lang="en-US" sz="2400" dirty="0"/>
              <a:t> attribute instead of name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        the meta tag with charset attribute indicates language/character </a:t>
            </a:r>
            <a:r>
              <a:rPr lang="en-US" sz="2400" dirty="0" smtClean="0"/>
              <a:t>  encodings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    using a meta tag Content-Type stops validator "tentatively valid" warnings</a:t>
            </a:r>
          </a:p>
        </p:txBody>
      </p:sp>
    </p:spTree>
    <p:extLst>
      <p:ext uri="{BB962C8B-B14F-4D97-AF65-F5344CB8AC3E}">
        <p14:creationId xmlns:p14="http://schemas.microsoft.com/office/powerpoint/2010/main" val="500959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Favorites icon ("favicon</a:t>
            </a:r>
            <a:r>
              <a:rPr lang="en-US" b="1" dirty="0" smtClean="0"/>
              <a:t>")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10449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&lt;link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="filename" type="MIME type"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="shortcut icon"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/&gt;       </a:t>
            </a:r>
            <a:r>
              <a:rPr lang="en-US" sz="18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sz="18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667864"/>
            <a:ext cx="10058400" cy="369332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&lt;link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="yahoo.gif" type="image/gif"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="shortcut icon"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/&gt;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123" name="Picture 3" descr="fav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712" y="3166525"/>
            <a:ext cx="242887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fav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5019" y="3336609"/>
            <a:ext cx="18288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97280" y="3037196"/>
            <a:ext cx="10058400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    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                   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97280" y="4237525"/>
            <a:ext cx="10058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   the link tag, placed in the head section, attaches another file to the page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        in this case, an icon to be placed in the browser title bar and bookmarks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   IE6: Doesn't work; must put a file favicon.ico in the root of the web server </a:t>
            </a:r>
          </a:p>
        </p:txBody>
      </p:sp>
    </p:spTree>
    <p:extLst>
      <p:ext uri="{BB962C8B-B14F-4D97-AF65-F5344CB8AC3E}">
        <p14:creationId xmlns:p14="http://schemas.microsoft.com/office/powerpoint/2010/main" val="264139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Web </a:t>
            </a:r>
            <a:r>
              <a:rPr lang="en-US" b="1" dirty="0" smtClean="0"/>
              <a:t>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It is important to write proper HTML code and follow proper syntax. </a:t>
            </a:r>
          </a:p>
          <a:p>
            <a:r>
              <a:rPr lang="en-US" sz="2400" dirty="0"/>
              <a:t>Why use valid HTML and web standards? </a:t>
            </a:r>
          </a:p>
          <a:p>
            <a:pPr lvl="1"/>
            <a:r>
              <a:rPr lang="en-US" sz="2400" dirty="0"/>
              <a:t>more rigid and structured language</a:t>
            </a:r>
          </a:p>
          <a:p>
            <a:pPr lvl="1"/>
            <a:r>
              <a:rPr lang="en-US" sz="2400" dirty="0"/>
              <a:t>more interoperable across different web browsers</a:t>
            </a:r>
          </a:p>
          <a:p>
            <a:pPr lvl="1"/>
            <a:r>
              <a:rPr lang="en-US" sz="2400" dirty="0"/>
              <a:t>more likely that our pages will display correctly in the future</a:t>
            </a:r>
          </a:p>
          <a:p>
            <a:pPr lvl="1"/>
            <a:r>
              <a:rPr lang="en-US" sz="2400" dirty="0"/>
              <a:t>can be interchanged with other XML data: </a:t>
            </a:r>
            <a:r>
              <a:rPr lang="en-US" sz="2400" dirty="0">
                <a:hlinkClick r:id="rId2"/>
              </a:rPr>
              <a:t>SVG</a:t>
            </a:r>
            <a:r>
              <a:rPr lang="en-US" sz="2400" dirty="0"/>
              <a:t> (graphics), </a:t>
            </a:r>
            <a:r>
              <a:rPr lang="en-US" sz="2400" dirty="0" err="1">
                <a:hlinkClick r:id="rId3"/>
              </a:rPr>
              <a:t>MathML</a:t>
            </a:r>
            <a:r>
              <a:rPr lang="en-US" sz="2400" dirty="0"/>
              <a:t>, </a:t>
            </a:r>
            <a:r>
              <a:rPr lang="en-US" sz="2400" dirty="0" err="1">
                <a:hlinkClick r:id="rId4"/>
              </a:rPr>
              <a:t>MusicML</a:t>
            </a:r>
            <a:r>
              <a:rPr lang="en-US" sz="2400" dirty="0"/>
              <a:t>, </a:t>
            </a:r>
            <a:r>
              <a:rPr lang="en-US" sz="2400" dirty="0">
                <a:hlinkClick r:id="rId5"/>
              </a:rPr>
              <a:t>etc.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38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W3C HTML </a:t>
            </a:r>
            <a:r>
              <a:rPr lang="en-US" b="1" dirty="0" smtClean="0"/>
              <a:t>Validator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82146" y="2012938"/>
            <a:ext cx="1128866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&lt;p&gt;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&lt;a </a:t>
            </a:r>
            <a:r>
              <a:rPr kumimoji="0" 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="http://validator.w3.org/check/</a:t>
            </a:r>
            <a:r>
              <a:rPr kumimoji="0" 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referer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i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="http://webster.cs.washington.edu/w3c-html.png" alt="Validate" /&gt;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i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&lt;/a&gt;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&lt;/p&gt;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97280" y="4353339"/>
            <a:ext cx="10058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84B93F"/>
                </a:solidFill>
                <a:hlinkClick r:id="rId2"/>
              </a:rPr>
              <a:t>validator.w3.org</a:t>
            </a:r>
            <a:endParaRPr lang="en-US" sz="2400" dirty="0" smtClean="0">
              <a:solidFill>
                <a:srgbClr val="84B93F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checks your HTML code to make sure it follows the official HTML syntax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more picky than the browser, which may render bad HTML correctly</a:t>
            </a: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  <p:pic>
        <p:nvPicPr>
          <p:cNvPr id="6147" name="Picture 3" descr="Valida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46" y="3809309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038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bad way to produce </a:t>
            </a:r>
            <a:r>
              <a:rPr lang="en-US" b="1" dirty="0" smtClean="0"/>
              <a:t>styles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977726"/>
            <a:ext cx="10113666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&lt;p&gt;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&lt;font face="Arial"&gt;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Welcome to Greasy Joe's.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&lt;/font&gt;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You will 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&lt;b&gt;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never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&lt;/b&gt;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ever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&lt;u&gt;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EVER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&lt;/u&gt;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beat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&lt;font size="+4" color="red"&gt;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OUR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&lt;/font&gt;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prices!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&lt;/p&gt;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67690" y="3865418"/>
            <a:ext cx="9887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Arial" panose="020B0604020202020204" pitchFamily="34" charset="0"/>
              </a:rPr>
              <a:t>Welcome to Greasy Joe's.</a:t>
            </a:r>
            <a:r>
              <a:rPr lang="en-US" sz="2200" dirty="0"/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will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never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beat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prices!</a:t>
            </a:r>
          </a:p>
        </p:txBody>
      </p:sp>
    </p:spTree>
    <p:extLst>
      <p:ext uri="{BB962C8B-B14F-4D97-AF65-F5344CB8AC3E}">
        <p14:creationId xmlns:p14="http://schemas.microsoft.com/office/powerpoint/2010/main" val="418007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Cascading Style Sheets (CSS): </a:t>
            </a:r>
            <a:r>
              <a:rPr lang="en-US" b="1" dirty="0">
                <a:solidFill>
                  <a:srgbClr val="92D050"/>
                </a:solidFill>
              </a:rPr>
              <a:t>&lt;link&gt;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109722" y="1998197"/>
            <a:ext cx="10033516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&lt;head&gt;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&lt;link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="filename" type="text/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rel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stylesheet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&lt;/head&gt; 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109722" y="4038504"/>
            <a:ext cx="18473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7280" y="4303643"/>
            <a:ext cx="1005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CSS describes the appearance and layout of information on a web </a:t>
            </a:r>
            <a:r>
              <a:rPr lang="en-US" sz="2400" dirty="0" smtClean="0"/>
              <a:t>page </a:t>
            </a:r>
            <a:r>
              <a:rPr lang="en-US" sz="2400" dirty="0"/>
              <a:t>(as opposed to HTML, which describes the content of the </a:t>
            </a:r>
            <a:r>
              <a:rPr lang="en-US" sz="2400" dirty="0" smtClean="0"/>
              <a:t>page)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can </a:t>
            </a:r>
            <a:r>
              <a:rPr lang="en-US" sz="2400" dirty="0"/>
              <a:t>be embedded in HTML or placed into separate .</a:t>
            </a:r>
            <a:r>
              <a:rPr lang="en-US" sz="2400" dirty="0" err="1"/>
              <a:t>css</a:t>
            </a:r>
            <a:r>
              <a:rPr lang="en-US" sz="2400" dirty="0"/>
              <a:t> file (preferred)</a:t>
            </a:r>
          </a:p>
        </p:txBody>
      </p:sp>
    </p:spTree>
    <p:extLst>
      <p:ext uri="{BB962C8B-B14F-4D97-AF65-F5344CB8AC3E}">
        <p14:creationId xmlns:p14="http://schemas.microsoft.com/office/powerpoint/2010/main" val="291210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Basic CSS rule </a:t>
            </a:r>
            <a:r>
              <a:rPr lang="en-US" b="1" dirty="0" smtClean="0"/>
              <a:t>syntax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928000"/>
            <a:ext cx="4801314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92608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selector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</a:p>
          <a:p>
            <a:pPr marL="292608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property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292608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property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	</a:t>
            </a:r>
          </a:p>
          <a:p>
            <a:pPr marL="292608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292608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2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property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292608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97280" y="4037541"/>
            <a:ext cx="78220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a </a:t>
            </a:r>
            <a:r>
              <a:rPr lang="en-US" sz="2400" dirty="0"/>
              <a:t>CSS file consists of one or more rules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a </a:t>
            </a:r>
            <a:r>
              <a:rPr lang="en-US" sz="2400" dirty="0"/>
              <a:t>rule's selector specifies HTML element(s) and applies style properties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	a </a:t>
            </a:r>
            <a:r>
              <a:rPr lang="en-US" sz="2400" dirty="0"/>
              <a:t>selector of * selects all </a:t>
            </a:r>
            <a:r>
              <a:rPr lang="en-US" sz="2400" dirty="0" smtClean="0"/>
              <a:t>elements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156297" y="2042794"/>
            <a:ext cx="49993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 {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font-family: sans-serif;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color: red;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7146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CSS properties for </a:t>
            </a:r>
            <a:r>
              <a:rPr lang="en-US" b="1" dirty="0" smtClean="0"/>
              <a:t>colors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991139"/>
            <a:ext cx="5525872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color: red;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background-color: yellow;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80" y="3506801"/>
            <a:ext cx="10058400" cy="43088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This paragraph uses the style above.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444052"/>
              </p:ext>
            </p:extLst>
          </p:nvPr>
        </p:nvGraphicFramePr>
        <p:xfrm>
          <a:off x="1892853" y="4399410"/>
          <a:ext cx="8128000" cy="1615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Property</a:t>
                      </a:r>
                      <a:endParaRPr lang="en-US" sz="2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Description</a:t>
                      </a:r>
                      <a:endParaRPr lang="en-US" sz="2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hlinkClick r:id="rId2"/>
                        </a:rPr>
                        <a:t>color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color of an element’s text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hlinkClick r:id="rId3"/>
                        </a:rPr>
                        <a:t>background-color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color that will appear behind the element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44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Specifying </a:t>
            </a:r>
            <a:r>
              <a:rPr lang="en-US" b="1" dirty="0" smtClean="0"/>
              <a:t>colors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921877"/>
            <a:ext cx="5622052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 { color: 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h2 { color: 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rgb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(128, 0, 196)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h4 { color: </a:t>
            </a:r>
            <a:r>
              <a:rPr kumimoji="0" lang="en-US" sz="2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#FF8800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} 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3214390"/>
            <a:ext cx="6096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This paragraph uses the first style above.</a:t>
            </a:r>
          </a:p>
          <a:p>
            <a:r>
              <a:rPr lang="en-US" sz="2200" b="1" dirty="0">
                <a:solidFill>
                  <a:srgbClr val="8000C4"/>
                </a:solidFill>
              </a:rPr>
              <a:t>This h2 uses the second style above.</a:t>
            </a:r>
          </a:p>
          <a:p>
            <a:r>
              <a:rPr lang="en-US" sz="2200" b="1" dirty="0">
                <a:solidFill>
                  <a:srgbClr val="FF8800"/>
                </a:solidFill>
              </a:rPr>
              <a:t>This h4 uses the third style above.</a:t>
            </a:r>
            <a:endParaRPr lang="en-US" sz="2200" b="1" dirty="0">
              <a:solidFill>
                <a:srgbClr val="FF8800"/>
              </a:solidFill>
              <a:effectLst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97280" y="4676329"/>
            <a:ext cx="10551381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200" dirty="0">
                <a:latin typeface="Arial Unicode MS" panose="020B0604020202020204" pitchFamily="34" charset="-128"/>
              </a:rPr>
              <a:t>c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Arial Unicode MS" panose="020B0604020202020204" pitchFamily="34" charset="-128"/>
              </a:rPr>
              <a:t>olor names: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FFFF"/>
                </a:solidFill>
                <a:effectLst/>
                <a:latin typeface="Arial Unicode MS" panose="020B0604020202020204" pitchFamily="34" charset="-128"/>
              </a:rPr>
              <a:t>aqua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anose="020B0604020202020204" pitchFamily="34" charset="-128"/>
              </a:rPr>
              <a:t>black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anose="020B0604020202020204" pitchFamily="34" charset="-128"/>
              </a:rPr>
              <a:t>blue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Arial Unicode MS" panose="020B0604020202020204" pitchFamily="34" charset="-128"/>
              </a:rPr>
              <a:t>fuchsia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808080"/>
                </a:solidFill>
                <a:effectLst/>
                <a:latin typeface="Arial Unicode MS" panose="020B0604020202020204" pitchFamily="34" charset="-128"/>
              </a:rPr>
              <a:t>gray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anose="020B0604020202020204" pitchFamily="34" charset="-128"/>
              </a:rPr>
              <a:t>green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FF00"/>
                </a:solidFill>
                <a:effectLst/>
                <a:latin typeface="Arial Unicode MS" panose="020B0604020202020204" pitchFamily="34" charset="-128"/>
              </a:rPr>
              <a:t>lime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 Unicode MS" panose="020B0604020202020204" pitchFamily="34" charset="-128"/>
              </a:rPr>
              <a:t>maroon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Arial Unicode MS" panose="020B0604020202020204" pitchFamily="34" charset="-128"/>
              </a:rPr>
              <a:t>navy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808000"/>
                </a:solidFill>
                <a:effectLst/>
                <a:latin typeface="Arial Unicode MS" panose="020B0604020202020204" pitchFamily="34" charset="-128"/>
              </a:rPr>
              <a:t>olive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Arial Unicode MS" panose="020B0604020202020204" pitchFamily="34" charset="-128"/>
              </a:rPr>
              <a:t>purple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anose="020B0604020202020204" pitchFamily="34" charset="-128"/>
              </a:rPr>
              <a:t>red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C0C0C0"/>
                </a:solidFill>
                <a:effectLst/>
                <a:latin typeface="Arial Unicode MS" panose="020B0604020202020204" pitchFamily="34" charset="-128"/>
              </a:rPr>
              <a:t>silver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 Unicode MS" panose="020B0604020202020204" pitchFamily="34" charset="-128"/>
              </a:rPr>
              <a:t>teal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Unicode MS" panose="020B0604020202020204" pitchFamily="34" charset="-128"/>
              </a:rPr>
              <a:t>white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(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white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 Unicode MS" panose="020B0604020202020204" pitchFamily="34" charset="-128"/>
              </a:rPr>
              <a:t>yellow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RGB codes: red, green, and blue values from 0 (none) to 255 (full</a:t>
            </a:r>
            <a:r>
              <a:rPr lang="en-US" sz="2400" dirty="0" smtClean="0"/>
              <a:t>)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hex codes: RGB values in base-16 from 00 (0, none) to FF (255, full)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20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CSS properties for </a:t>
            </a:r>
            <a:r>
              <a:rPr lang="en-US" b="1" dirty="0" smtClean="0">
                <a:hlinkClick r:id="rId2"/>
              </a:rPr>
              <a:t>fonts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8699164"/>
              </p:ext>
            </p:extLst>
          </p:nvPr>
        </p:nvGraphicFramePr>
        <p:xfrm>
          <a:off x="1096963" y="2760345"/>
          <a:ext cx="10058400" cy="2560320"/>
        </p:xfrm>
        <a:graphic>
          <a:graphicData uri="http://schemas.openxmlformats.org/drawingml/2006/table">
            <a:tbl>
              <a:tblPr/>
              <a:tblGrid>
                <a:gridCol w="5029200"/>
                <a:gridCol w="50292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200" b="1" dirty="0"/>
                        <a:t>property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dirty="0"/>
                        <a:t>description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200" dirty="0">
                          <a:hlinkClick r:id="rId3"/>
                        </a:rPr>
                        <a:t>font-family</a:t>
                      </a:r>
                      <a:r>
                        <a:rPr lang="en-US" sz="2200" dirty="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which font will be used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200" dirty="0">
                          <a:hlinkClick r:id="rId4"/>
                        </a:rPr>
                        <a:t>font-size</a:t>
                      </a:r>
                      <a:r>
                        <a:rPr lang="en-US" sz="2200" dirty="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how large the letters will be drawn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200" dirty="0">
                          <a:hlinkClick r:id="rId5"/>
                        </a:rPr>
                        <a:t>font-style</a:t>
                      </a:r>
                      <a:r>
                        <a:rPr lang="en-US" sz="2200" dirty="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used to enable/disable italic style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2200" dirty="0">
                          <a:hlinkClick r:id="rId6"/>
                        </a:rPr>
                        <a:t>font-weight</a:t>
                      </a:r>
                      <a:r>
                        <a:rPr lang="en-US" sz="2200" dirty="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used to enable/disable bold style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hlinkClick r:id="rId7"/>
                        </a:rPr>
                        <a:t>Complete list of font properties</a:t>
                      </a:r>
                      <a:endParaRPr lang="en-US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715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Block and inline </a:t>
            </a:r>
            <a:r>
              <a:rPr lang="en-US" b="1" dirty="0" smtClean="0"/>
              <a:t>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996610"/>
            <a:ext cx="10058400" cy="3861390"/>
          </a:xfrm>
        </p:spPr>
        <p:txBody>
          <a:bodyPr/>
          <a:lstStyle/>
          <a:p>
            <a:r>
              <a:rPr lang="en-US" sz="2400" dirty="0">
                <a:hlinkClick r:id="rId2"/>
              </a:rPr>
              <a:t>block</a:t>
            </a:r>
            <a:r>
              <a:rPr lang="en-US" sz="2400" dirty="0"/>
              <a:t> elements contain an entire large region of content </a:t>
            </a:r>
          </a:p>
          <a:p>
            <a:pPr lvl="1"/>
            <a:r>
              <a:rPr lang="en-US" sz="2400" dirty="0"/>
              <a:t>examples: paragraphs, lists, table cells</a:t>
            </a:r>
          </a:p>
          <a:p>
            <a:pPr lvl="1"/>
            <a:r>
              <a:rPr lang="en-US" sz="2400" dirty="0"/>
              <a:t>the browser places a margin of whitespace between block elements for separation</a:t>
            </a:r>
          </a:p>
          <a:p>
            <a:r>
              <a:rPr lang="en-US" sz="2400" dirty="0">
                <a:hlinkClick r:id="rId3"/>
              </a:rPr>
              <a:t>inline</a:t>
            </a:r>
            <a:r>
              <a:rPr lang="en-US" sz="2400" dirty="0"/>
              <a:t> elements affect a small amount of content </a:t>
            </a:r>
          </a:p>
          <a:p>
            <a:pPr lvl="1"/>
            <a:r>
              <a:rPr lang="en-US" sz="2400" dirty="0"/>
              <a:t>examples: bold text, code fragments, images</a:t>
            </a:r>
          </a:p>
          <a:p>
            <a:pPr lvl="1"/>
            <a:r>
              <a:rPr lang="en-US" sz="2400" dirty="0"/>
              <a:t>the browser allows many inline elements to appear on the same line</a:t>
            </a:r>
          </a:p>
          <a:p>
            <a:pPr lvl="1"/>
            <a:r>
              <a:rPr lang="en-US" sz="2400" dirty="0"/>
              <a:t>must be nested inside a block element</a:t>
            </a:r>
          </a:p>
          <a:p>
            <a:endParaRPr lang="en-US" dirty="0"/>
          </a:p>
        </p:txBody>
      </p:sp>
      <p:pic>
        <p:nvPicPr>
          <p:cNvPr id="4098" name="Picture 2" descr="element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480" y="1777409"/>
            <a:ext cx="7620000" cy="121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7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font-size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196672" y="1726375"/>
            <a:ext cx="9959008" cy="4431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font-size: 14pt;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This paragraph uses the style above.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solidFill>
                <a:schemeClr val="tx1"/>
              </a:solidFill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units</a:t>
            </a:r>
            <a:r>
              <a:rPr lang="en-US" sz="2400" dirty="0">
                <a:solidFill>
                  <a:schemeClr val="tx1"/>
                </a:solidFill>
              </a:rPr>
              <a:t>: pixels (</a:t>
            </a:r>
            <a:r>
              <a:rPr lang="en-US" sz="2400" dirty="0" err="1">
                <a:solidFill>
                  <a:schemeClr val="tx1"/>
                </a:solidFill>
              </a:rPr>
              <a:t>px</a:t>
            </a:r>
            <a:r>
              <a:rPr lang="en-US" sz="2400" dirty="0">
                <a:solidFill>
                  <a:schemeClr val="tx1"/>
                </a:solidFill>
              </a:rPr>
              <a:t>) vs. point (</a:t>
            </a:r>
            <a:r>
              <a:rPr lang="en-US" sz="2400" dirty="0" err="1">
                <a:solidFill>
                  <a:schemeClr val="tx1"/>
                </a:solidFill>
              </a:rPr>
              <a:t>pt</a:t>
            </a:r>
            <a:r>
              <a:rPr lang="en-US" sz="2400" dirty="0">
                <a:solidFill>
                  <a:schemeClr val="tx1"/>
                </a:solidFill>
              </a:rPr>
              <a:t>) vs. m-size (</a:t>
            </a:r>
            <a:r>
              <a:rPr lang="en-US" sz="2400" dirty="0" err="1">
                <a:solidFill>
                  <a:schemeClr val="tx1"/>
                </a:solidFill>
              </a:rPr>
              <a:t>em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16px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800" dirty="0">
                <a:solidFill>
                  <a:schemeClr val="tx1"/>
                </a:solidFill>
              </a:rPr>
              <a:t>16pt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3200" dirty="0" smtClean="0">
                <a:solidFill>
                  <a:schemeClr val="tx1"/>
                </a:solidFill>
              </a:rPr>
              <a:t>1.16em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 vague </a:t>
            </a:r>
            <a:r>
              <a:rPr lang="en-US" sz="2400" dirty="0">
                <a:solidFill>
                  <a:schemeClr val="tx1"/>
                </a:solidFill>
              </a:rPr>
              <a:t>font sizes: </a:t>
            </a:r>
            <a:r>
              <a:rPr lang="en-US" sz="1400" dirty="0">
                <a:solidFill>
                  <a:schemeClr val="tx1"/>
                </a:solidFill>
              </a:rPr>
              <a:t>xx-small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1800" dirty="0">
                <a:solidFill>
                  <a:schemeClr val="tx1"/>
                </a:solidFill>
              </a:rPr>
              <a:t>x-small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100" dirty="0">
                <a:solidFill>
                  <a:schemeClr val="tx1"/>
                </a:solidFill>
              </a:rPr>
              <a:t>small</a:t>
            </a:r>
            <a:r>
              <a:rPr lang="en-US" sz="2400" dirty="0">
                <a:solidFill>
                  <a:schemeClr val="tx1"/>
                </a:solidFill>
              </a:rPr>
              <a:t>, medium, </a:t>
            </a:r>
            <a:r>
              <a:rPr lang="en-US" sz="2700" dirty="0">
                <a:solidFill>
                  <a:schemeClr val="tx1"/>
                </a:solidFill>
              </a:rPr>
              <a:t>large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3200" dirty="0">
                <a:solidFill>
                  <a:schemeClr val="tx1"/>
                </a:solidFill>
              </a:rPr>
              <a:t>x-large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3600" dirty="0">
                <a:solidFill>
                  <a:schemeClr val="tx1"/>
                </a:solidFill>
              </a:rPr>
              <a:t>xx-large</a:t>
            </a:r>
            <a:r>
              <a:rPr lang="en-US" sz="2400" dirty="0">
                <a:solidFill>
                  <a:schemeClr val="tx1"/>
                </a:solidFill>
              </a:rPr>
              <a:t>, smaller, </a:t>
            </a:r>
            <a:r>
              <a:rPr lang="en-US" sz="3800" dirty="0" smtClean="0">
                <a:solidFill>
                  <a:schemeClr val="tx1"/>
                </a:solidFill>
              </a:rPr>
              <a:t>larger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 err="1" smtClean="0">
                <a:solidFill>
                  <a:schemeClr val="tx1"/>
                </a:solidFill>
              </a:rPr>
              <a:t>percentage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dirty="0">
                <a:solidFill>
                  <a:schemeClr val="tx1"/>
                </a:solidFill>
              </a:rPr>
              <a:t>font sizes, </a:t>
            </a:r>
            <a:r>
              <a:rPr lang="fr-FR" sz="2400" dirty="0" err="1">
                <a:solidFill>
                  <a:schemeClr val="tx1"/>
                </a:solidFill>
              </a:rPr>
              <a:t>e.g</a:t>
            </a:r>
            <a:r>
              <a:rPr lang="fr-FR" sz="2400" dirty="0">
                <a:solidFill>
                  <a:schemeClr val="tx1"/>
                </a:solidFill>
              </a:rPr>
              <a:t>.: 90%, </a:t>
            </a:r>
            <a:r>
              <a:rPr lang="fr-FR" sz="2800" dirty="0">
                <a:solidFill>
                  <a:schemeClr val="tx1"/>
                </a:solidFill>
              </a:rPr>
              <a:t>120%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1948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font-family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6345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font-family: Georgia;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h2 {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font-family: "Courier New";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200" dirty="0"/>
          </a:p>
          <a:p>
            <a:r>
              <a:rPr lang="en-US" sz="2200" dirty="0">
                <a:latin typeface="Georgia" panose="02040502050405020303" pitchFamily="18" charset="0"/>
              </a:rPr>
              <a:t>This paragraph uses the first style above.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This h2 uses the second style above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   enclose multi-word font names in quotes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02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More about font-family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264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font-family: Garamond, "Times New Roman", serif;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400" dirty="0"/>
          </a:p>
          <a:p>
            <a:r>
              <a:rPr lang="en-US" sz="2400" dirty="0">
                <a:latin typeface="Garamond" panose="02020404030301010803" pitchFamily="18" charset="0"/>
              </a:rPr>
              <a:t>This paragraph uses the above style</a:t>
            </a:r>
            <a:r>
              <a:rPr lang="en-US" sz="2400" dirty="0" smtClean="0">
                <a:latin typeface="Garamond" panose="02020404030301010803" pitchFamily="18" charset="0"/>
              </a:rPr>
              <a:t>.</a:t>
            </a:r>
          </a:p>
          <a:p>
            <a:endParaRPr lang="en-US" sz="2400" dirty="0">
              <a:latin typeface="Garamond" panose="020204040303010108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can </a:t>
            </a:r>
            <a:r>
              <a:rPr lang="en-US" sz="2400" dirty="0"/>
              <a:t>specify multiple fonts from highest to lowest </a:t>
            </a:r>
            <a:r>
              <a:rPr lang="en-US" sz="2400" dirty="0" smtClean="0"/>
              <a:t>priority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generic </a:t>
            </a:r>
            <a:r>
              <a:rPr lang="en-US" sz="2400" dirty="0"/>
              <a:t>font names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</a:rPr>
              <a:t>	serif</a:t>
            </a:r>
            <a:r>
              <a:rPr lang="en-US" sz="2400" dirty="0"/>
              <a:t>, </a:t>
            </a:r>
            <a:r>
              <a:rPr lang="en-US" sz="2400" dirty="0">
                <a:latin typeface="Arial" panose="020B0604020202020204" pitchFamily="34" charset="0"/>
              </a:rPr>
              <a:t>sans-serif</a:t>
            </a:r>
            <a:r>
              <a:rPr lang="en-US" sz="2400" dirty="0"/>
              <a:t>, </a:t>
            </a:r>
            <a:r>
              <a:rPr lang="en-US" sz="2400" dirty="0">
                <a:latin typeface="Comic Sans MS" panose="030F0702030302020204" pitchFamily="66" charset="0"/>
              </a:rPr>
              <a:t>cursive</a:t>
            </a:r>
            <a:r>
              <a:rPr lang="en-US" sz="2400" dirty="0"/>
              <a:t>, </a:t>
            </a:r>
            <a:r>
              <a:rPr lang="en-US" sz="2400" dirty="0">
                <a:latin typeface="Algerian" panose="04020705040A02060702" pitchFamily="82" charset="0"/>
              </a:rPr>
              <a:t>fantasy</a:t>
            </a:r>
            <a:r>
              <a:rPr lang="en-US" sz="2400" dirty="0"/>
              <a:t>, </a:t>
            </a:r>
            <a:r>
              <a:rPr lang="en-US" sz="2400" dirty="0" err="1">
                <a:latin typeface="Courier New" panose="02070309020205020404" pitchFamily="49" charset="0"/>
              </a:rPr>
              <a:t>monospace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003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font-weight, font-style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spcBef>
                <a:spcPts val="200"/>
              </a:spcBef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font-weight: bold;</a:t>
            </a:r>
          </a:p>
          <a:p>
            <a:pPr>
              <a:spcBef>
                <a:spcPts val="200"/>
              </a:spcBef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font-style: italic;</a:t>
            </a:r>
          </a:p>
          <a:p>
            <a:pPr>
              <a:spcBef>
                <a:spcPts val="200"/>
              </a:spcBef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2400" dirty="0"/>
          </a:p>
          <a:p>
            <a:r>
              <a:rPr lang="en-US" sz="2400" b="1" i="1" dirty="0"/>
              <a:t>This paragraph uses the style above.</a:t>
            </a:r>
          </a:p>
          <a:p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   either of the above can be set to normal to turn them off (e.g. headings)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865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Quotations &lt;</a:t>
            </a:r>
            <a:r>
              <a:rPr lang="en-US" b="1" dirty="0" err="1"/>
              <a:t>blockquote</a:t>
            </a:r>
            <a:r>
              <a:rPr lang="en-US" b="1" dirty="0"/>
              <a:t>&gt;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097280" y="1737360"/>
            <a:ext cx="10058400" cy="556591"/>
          </a:xfrm>
        </p:spPr>
        <p:txBody>
          <a:bodyPr/>
          <a:lstStyle/>
          <a:p>
            <a:pPr algn="ctr"/>
            <a:r>
              <a:rPr lang="en-US" i="1" dirty="0"/>
              <a:t>a </a:t>
            </a:r>
            <a:r>
              <a:rPr lang="en-US" i="1" dirty="0" smtClean="0"/>
              <a:t>lengthy quotation (block) 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131073" y="2736574"/>
            <a:ext cx="10058400" cy="1754326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&lt;p&gt;As Lincoln said in his famous Gettysburg Address:&lt;/p&gt;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blockquote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p&gt;Fourscore and seven years ago, our fathers brought forth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on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this continent a new nation, conceived in liberty, and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dedicated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to the proposition that all men are created equal.&lt;/p&gt;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blockquote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31073" y="4490900"/>
            <a:ext cx="10058400" cy="129266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As Lincoln said in his famous Gettysburg Address: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Fourscore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and seven years ago, our fathers brought forth on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this continent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 new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nation, 	conceived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in liberty, and dedicated to the proposition that all men are created equal.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                              	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		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3727726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Inline quotations &lt;q&gt;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779056"/>
            <a:ext cx="10058400" cy="688744"/>
          </a:xfrm>
        </p:spPr>
        <p:txBody>
          <a:bodyPr/>
          <a:lstStyle/>
          <a:p>
            <a:pPr algn="ctr"/>
            <a:r>
              <a:rPr lang="en-US" i="1" dirty="0"/>
              <a:t>a short quotation (inline)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7280" y="2736574"/>
            <a:ext cx="10058400" cy="461665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&lt;p&gt;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Quoth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the Raven, &lt;q&gt;Nevermore.&lt;/q&gt;&lt;/p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        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7279" y="3198239"/>
            <a:ext cx="1005840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Quoth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the Raven, “Nevermore.”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                     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output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79" y="4169322"/>
            <a:ext cx="100584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Why not just write the following?</a:t>
            </a:r>
          </a:p>
          <a:p>
            <a:r>
              <a:rPr lang="en-US" sz="2400" dirty="0" smtClean="0"/>
              <a:t>		&lt;</a:t>
            </a:r>
            <a:r>
              <a:rPr lang="en-US" sz="2400" dirty="0"/>
              <a:t>p&gt;</a:t>
            </a:r>
            <a:r>
              <a:rPr lang="en-US" sz="2400" dirty="0" err="1"/>
              <a:t>Quoth</a:t>
            </a:r>
            <a:r>
              <a:rPr lang="en-US" sz="2400" dirty="0"/>
              <a:t> the Raven, "Nevermore."&lt;/p&gt;</a:t>
            </a:r>
          </a:p>
        </p:txBody>
      </p:sp>
    </p:spTree>
    <p:extLst>
      <p:ext uri="{BB962C8B-B14F-4D97-AF65-F5344CB8AC3E}">
        <p14:creationId xmlns:p14="http://schemas.microsoft.com/office/powerpoint/2010/main" val="1419889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Computer code &lt;code&gt;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4182" y="2806149"/>
            <a:ext cx="10044545" cy="1446550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Courier New" pitchFamily="49" charset="0"/>
                <a:cs typeface="Courier New" pitchFamily="49" charset="0"/>
              </a:rPr>
              <a:t>&lt;p&gt;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The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&lt;code&gt;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&lt;/code&gt; and &lt;code&gt;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ol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&lt;/code&gt;</a:t>
            </a:r>
          </a:p>
          <a:p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	tags 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make lists.</a:t>
            </a:r>
          </a:p>
          <a:p>
            <a:r>
              <a:rPr lang="en-US" sz="2200" dirty="0">
                <a:latin typeface="Courier New" pitchFamily="49" charset="0"/>
                <a:cs typeface="Courier New" pitchFamily="49" charset="0"/>
              </a:rPr>
              <a:t>&lt;/p&gt;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4182" y="4241339"/>
            <a:ext cx="10044545" cy="43088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ol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tags make lists.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                              	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output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1114182" y="1927198"/>
            <a:ext cx="10044545" cy="689113"/>
          </a:xfrm>
        </p:spPr>
        <p:txBody>
          <a:bodyPr>
            <a:normAutofit/>
          </a:bodyPr>
          <a:lstStyle/>
          <a:p>
            <a:pPr algn="ctr"/>
            <a:r>
              <a:rPr lang="en-US" sz="2400" i="1" dirty="0"/>
              <a:t>a short section of computer code (usually shown in a fixed-width font) </a:t>
            </a:r>
          </a:p>
        </p:txBody>
      </p:sp>
    </p:spTree>
    <p:extLst>
      <p:ext uri="{BB962C8B-B14F-4D97-AF65-F5344CB8AC3E}">
        <p14:creationId xmlns:p14="http://schemas.microsoft.com/office/powerpoint/2010/main" val="4254040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76664"/>
            <a:ext cx="10058400" cy="1450757"/>
          </a:xfrm>
        </p:spPr>
        <p:txBody>
          <a:bodyPr/>
          <a:lstStyle/>
          <a:p>
            <a:r>
              <a:rPr lang="en-US" b="1" dirty="0"/>
              <a:t>Preformatted text &lt;pre&gt;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609231"/>
          </a:xfrm>
        </p:spPr>
        <p:txBody>
          <a:bodyPr>
            <a:normAutofit/>
          </a:bodyPr>
          <a:lstStyle/>
          <a:p>
            <a:pPr algn="ctr"/>
            <a:r>
              <a:rPr lang="en-US" sz="2200" i="1" dirty="0"/>
              <a:t>a large section of pre-formatted text (block)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1135" y="2454965"/>
            <a:ext cx="10120082" cy="1477328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&lt;pre&gt;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Bill Gates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speaks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		You will be assimilated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		  Microsoft fans delirious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&lt;/pre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1135" y="3932293"/>
            <a:ext cx="10120082" cy="95410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Bill Gates speaks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		You will be assimilated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		  Microsoft fans delirious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                         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output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11135" y="5257800"/>
            <a:ext cx="10120082" cy="16002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Displayed with exactly the whitespace / line breaks given in the text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  Shown in a fixed-width font by default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8913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Line break: </a:t>
            </a:r>
            <a:r>
              <a:rPr lang="en-US" b="1" dirty="0">
                <a:solidFill>
                  <a:srgbClr val="84B93F"/>
                </a:solidFill>
              </a:rPr>
              <a:t>&lt;</a:t>
            </a:r>
            <a:r>
              <a:rPr lang="en-US" b="1" dirty="0" err="1">
                <a:solidFill>
                  <a:srgbClr val="84B93F"/>
                </a:solidFill>
              </a:rPr>
              <a:t>br</a:t>
            </a:r>
            <a:r>
              <a:rPr lang="en-US" b="1" dirty="0">
                <a:solidFill>
                  <a:srgbClr val="84B93F"/>
                </a:solidFill>
              </a:rPr>
              <a:t>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714092"/>
          </a:xfrm>
        </p:spPr>
        <p:txBody>
          <a:bodyPr>
            <a:normAutofit/>
          </a:bodyPr>
          <a:lstStyle/>
          <a:p>
            <a:pPr algn="ctr"/>
            <a:r>
              <a:rPr lang="en-US" sz="2200" i="1" dirty="0"/>
              <a:t>forces a line break in the middle of a block element (inline</a:t>
            </a:r>
            <a:r>
              <a:rPr lang="en-US" sz="2200" i="1" dirty="0" smtClean="0"/>
              <a:t>)</a:t>
            </a:r>
            <a:endParaRPr lang="en-US" sz="2200" dirty="0"/>
          </a:p>
          <a:p>
            <a:pPr>
              <a:spcBef>
                <a:spcPts val="200"/>
              </a:spcBef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p&gt;</a:t>
            </a:r>
          </a:p>
          <a:p>
            <a:pPr marL="201168" lvl="1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woods are lovely, dark and deep,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But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 have promises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</a:p>
          <a:p>
            <a:pPr marL="201168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keep,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/&gt;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miles to go before I sleep,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/&gt;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miles to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go</a:t>
            </a:r>
          </a:p>
          <a:p>
            <a:pPr marL="201168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before I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sleep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201168" lvl="1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p&gt;</a:t>
            </a:r>
          </a:p>
          <a:p>
            <a:pPr>
              <a:spcBef>
                <a:spcPts val="200"/>
              </a:spcBef>
            </a:pPr>
            <a:endParaRPr lang="en-US" sz="1400" dirty="0"/>
          </a:p>
          <a:p>
            <a:pPr>
              <a:spcBef>
                <a:spcPts val="200"/>
              </a:spcBef>
            </a:pPr>
            <a:r>
              <a:rPr lang="en-US" sz="2200" dirty="0"/>
              <a:t>The woods are lovely, dark and deep,</a:t>
            </a:r>
          </a:p>
          <a:p>
            <a:pPr>
              <a:spcBef>
                <a:spcPts val="200"/>
              </a:spcBef>
            </a:pPr>
            <a:r>
              <a:rPr lang="en-US" sz="2200" dirty="0"/>
              <a:t>But I have promises to keep,</a:t>
            </a:r>
          </a:p>
          <a:p>
            <a:pPr>
              <a:spcBef>
                <a:spcPts val="200"/>
              </a:spcBef>
            </a:pPr>
            <a:r>
              <a:rPr lang="en-US" sz="2200" dirty="0"/>
              <a:t>And miles to go before I sleep,</a:t>
            </a:r>
          </a:p>
          <a:p>
            <a:pPr>
              <a:spcBef>
                <a:spcPts val="200"/>
              </a:spcBef>
            </a:pPr>
            <a:r>
              <a:rPr lang="en-US" sz="2200" dirty="0"/>
              <a:t>And miles to go before I sleep</a:t>
            </a:r>
            <a:r>
              <a:rPr lang="en-US" sz="2200" dirty="0" smtClean="0"/>
              <a:t>.</a:t>
            </a:r>
          </a:p>
          <a:p>
            <a:pPr>
              <a:spcBef>
                <a:spcPts val="200"/>
              </a:spcBef>
            </a:pP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   </a:t>
            </a:r>
            <a:r>
              <a:rPr lang="en-US" sz="2200" dirty="0">
                <a:solidFill>
                  <a:srgbClr val="FF0000"/>
                </a:solidFill>
              </a:rPr>
              <a:t>Warning</a:t>
            </a:r>
            <a:r>
              <a:rPr lang="en-US" sz="2200" dirty="0"/>
              <a:t>: Don't over-use </a:t>
            </a:r>
            <a:r>
              <a:rPr lang="en-US" sz="2200" dirty="0" err="1"/>
              <a:t>br</a:t>
            </a:r>
            <a:r>
              <a:rPr lang="en-US" sz="2200" dirty="0"/>
              <a:t> (guideline: &gt;= 2 in a row is bad)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69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Character Entities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266"/>
          </a:xfrm>
        </p:spPr>
        <p:txBody>
          <a:bodyPr/>
          <a:lstStyle/>
          <a:p>
            <a:pPr algn="ctr"/>
            <a:r>
              <a:rPr lang="en-US" i="1" dirty="0"/>
              <a:t>a way of representing any </a:t>
            </a:r>
            <a:r>
              <a:rPr lang="en-US" i="1" dirty="0">
                <a:hlinkClick r:id="rId2"/>
              </a:rPr>
              <a:t>Unicode</a:t>
            </a:r>
            <a:r>
              <a:rPr lang="en-US" i="1" dirty="0"/>
              <a:t> character within a web page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354413"/>
              </p:ext>
            </p:extLst>
          </p:nvPr>
        </p:nvGraphicFramePr>
        <p:xfrm>
          <a:off x="3041374" y="2530861"/>
          <a:ext cx="6261652" cy="27025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38739"/>
                <a:gridCol w="4422913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>
                          <a:effectLst/>
                        </a:rPr>
                        <a:t>character(s)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>
                          <a:effectLst/>
                        </a:rPr>
                        <a:t>entity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&lt; &gt;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&amp;lt; &amp;gt;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é è ñ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&amp;eacute; &amp;egrave; &amp;ntilde;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™ ©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&amp;trade; &amp;copy;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l-GR" sz="22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π δ Δ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&amp;pi; &amp;delta; &amp;Delta;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az-Cyrl-AZ" sz="22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И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&amp;#1048;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" &amp;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&amp;</a:t>
                      </a:r>
                      <a:r>
                        <a:rPr lang="en-US" sz="2200" dirty="0" err="1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quot</a:t>
                      </a:r>
                      <a:r>
                        <a:rPr lang="en-US" sz="2200" dirty="0">
                          <a:effectLst/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; &amp;amp;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097280" y="5589969"/>
            <a:ext cx="37442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335177"/>
                </a:solidFill>
                <a:latin typeface="Calibri" panose="020F0502020204030204" pitchFamily="34" charset="0"/>
                <a:hlinkClick r:id="rId3"/>
              </a:rPr>
              <a:t>Complete list of HTML entities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08671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3828</TotalTime>
  <Words>1932</Words>
  <Application>Microsoft Office PowerPoint</Application>
  <PresentationFormat>Widescreen</PresentationFormat>
  <Paragraphs>359</Paragraphs>
  <Slides>33</Slides>
  <Notes>0</Notes>
  <HiddenSlides>8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5" baseType="lpstr">
      <vt:lpstr>Arial Unicode MS</vt:lpstr>
      <vt:lpstr>Algerian</vt:lpstr>
      <vt:lpstr>Arial</vt:lpstr>
      <vt:lpstr>Calibri</vt:lpstr>
      <vt:lpstr>Calibri Light</vt:lpstr>
      <vt:lpstr>Comic Sans MS</vt:lpstr>
      <vt:lpstr>Consolas</vt:lpstr>
      <vt:lpstr>Courier New</vt:lpstr>
      <vt:lpstr>Garamond</vt:lpstr>
      <vt:lpstr>Georgia</vt:lpstr>
      <vt:lpstr>Times New Roman</vt:lpstr>
      <vt:lpstr>Retrospect</vt:lpstr>
      <vt:lpstr>CSE 154</vt:lpstr>
      <vt:lpstr> Links: &lt;a&gt;</vt:lpstr>
      <vt:lpstr>Block and inline elements</vt:lpstr>
      <vt:lpstr>Quotations &lt;blockquote&gt;</vt:lpstr>
      <vt:lpstr>Inline quotations &lt;q&gt;</vt:lpstr>
      <vt:lpstr>Computer code &lt;code&gt;</vt:lpstr>
      <vt:lpstr>Preformatted text &lt;pre&gt;</vt:lpstr>
      <vt:lpstr>Line break: &lt;br&gt;</vt:lpstr>
      <vt:lpstr>HTML Character Entities</vt:lpstr>
      <vt:lpstr>Deletions and insertions: &lt;del&gt;, &lt;ins&gt;</vt:lpstr>
      <vt:lpstr>Abbreviations: &lt;abbr&gt;</vt:lpstr>
      <vt:lpstr>Phrase elements : &lt;em&gt;, &lt;strong&gt;</vt:lpstr>
      <vt:lpstr>Nesting tags</vt:lpstr>
      <vt:lpstr>Images: &lt;img&gt;</vt:lpstr>
      <vt:lpstr>Comments: &lt;!-- ... --&gt;</vt:lpstr>
      <vt:lpstr>Unordered list: &lt;ul&gt;, &lt;li&gt;</vt:lpstr>
      <vt:lpstr>More about unordered lists</vt:lpstr>
      <vt:lpstr>Ordered list &lt;ol&gt;</vt:lpstr>
      <vt:lpstr>Definition list &lt;dl&gt;, &lt;dt&gt;, &lt;dd&gt;</vt:lpstr>
      <vt:lpstr>Web page metadata: &lt;meta&gt;</vt:lpstr>
      <vt:lpstr>Favorites icon ("favicon")</vt:lpstr>
      <vt:lpstr>Web Standards</vt:lpstr>
      <vt:lpstr>W3C HTML Validator</vt:lpstr>
      <vt:lpstr>The bad way to produce styles</vt:lpstr>
      <vt:lpstr>Cascading Style Sheets (CSS): &lt;link&gt;</vt:lpstr>
      <vt:lpstr>Basic CSS rule syntax</vt:lpstr>
      <vt:lpstr>CSS properties for colors</vt:lpstr>
      <vt:lpstr>Specifying colors</vt:lpstr>
      <vt:lpstr>CSS properties for fonts</vt:lpstr>
      <vt:lpstr>font-size</vt:lpstr>
      <vt:lpstr>font-family</vt:lpstr>
      <vt:lpstr>More about font-family</vt:lpstr>
      <vt:lpstr> font-weight, font-style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34</cp:revision>
  <dcterms:created xsi:type="dcterms:W3CDTF">2014-09-24T02:51:58Z</dcterms:created>
  <dcterms:modified xsi:type="dcterms:W3CDTF">2015-04-01T18:36:51Z</dcterms:modified>
</cp:coreProperties>
</file>