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E9"/>
    <a:srgbClr val="E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tab_border-spacing.asp" TargetMode="External"/><Relationship Id="rId2" Type="http://schemas.openxmlformats.org/officeDocument/2006/relationships/hyperlink" Target="http://www.w3schools.com/cssref/pr_tab_border-collapse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tab_table-layout.asp" TargetMode="External"/><Relationship Id="rId5" Type="http://schemas.openxmlformats.org/officeDocument/2006/relationships/hyperlink" Target="http://www.w3schools.com/cssref/pr_tab_empty-cells.asp" TargetMode="External"/><Relationship Id="rId4" Type="http://schemas.openxmlformats.org/officeDocument/2006/relationships/hyperlink" Target="http://www.w3schools.com/cssref/pr_tab_caption-side.as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25: </a:t>
            </a:r>
            <a:r>
              <a:rPr lang="en-US" dirty="0"/>
              <a:t>SQL and </a:t>
            </a:r>
            <a:r>
              <a:rPr lang="en-US" dirty="0" smtClean="0"/>
              <a:t>HTML tables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413" y="1302027"/>
            <a:ext cx="6933125" cy="291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37360"/>
            <a:ext cx="10058400" cy="4675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Figure out the proper SQL queries in the following way: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table(s) contain the critical data?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columns do I need in the result set?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are tables connected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and values filtered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Test on a small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imdb_small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Confirm on the real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Try out the queries first in the MySQL console.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Write the PHP code to run those same queries.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Make sure to check for SQL errors at every step!!</a:t>
            </a:r>
          </a:p>
        </p:txBody>
      </p:sp>
    </p:spTree>
    <p:extLst>
      <p:ext uri="{BB962C8B-B14F-4D97-AF65-F5344CB8AC3E}">
        <p14:creationId xmlns:p14="http://schemas.microsoft.com/office/powerpoint/2010/main" val="31411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396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  What </a:t>
            </a:r>
            <a:r>
              <a:rPr lang="en-US" dirty="0"/>
              <a:t>are the names of all teachers Bart has had?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7706" y="4120155"/>
            <a:ext cx="1005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How many total students has Ms.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Krabappel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taught, and what are their names?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167049"/>
            <a:ext cx="10058400" cy="1754326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t.name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teachers 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courses c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c.teacher_id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c.id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students s ON s.id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s.name = 'Bart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508814"/>
            <a:ext cx="10058400" cy="1754326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s.name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 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s.id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courses c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teachers t ON t.id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c.teacher_id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t.name =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Krabappel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58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tables: &lt;table&gt;, &lt;</a:t>
            </a:r>
            <a:r>
              <a:rPr lang="en-US" dirty="0" err="1"/>
              <a:t>tr</a:t>
            </a:r>
            <a:r>
              <a:rPr lang="en-US" dirty="0"/>
              <a:t>&gt;, &lt;td&gt;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A 2D table of rows and columns of data (block element)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226365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&gt;&lt;td&gt;1,1&lt;/td&gt;&lt;td&gt;1,2 okay&lt;/td&gt;&lt;/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 real wide&lt;/td&gt;&lt;td&gt;2,2&lt;/td&gt;&lt;/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200836"/>
              </p:ext>
            </p:extLst>
          </p:nvPr>
        </p:nvGraphicFramePr>
        <p:xfrm>
          <a:off x="1096961" y="3491865"/>
          <a:ext cx="2878690" cy="731520"/>
        </p:xfrm>
        <a:graphic>
          <a:graphicData uri="http://schemas.openxmlformats.org/drawingml/2006/table">
            <a:tbl>
              <a:tblPr/>
              <a:tblGrid>
                <a:gridCol w="1417639"/>
                <a:gridCol w="1461051"/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1,1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1,2 okay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2,1 real wide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97280" y="3437993"/>
            <a:ext cx="10058400" cy="92333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97281" y="4486923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defines the overall table,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each row, 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each cell's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tables are useful for displaying large row/column data sets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tables are sometimes used by novices for web page layout, but this is not proper semantic HTML and should be avoided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52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headers, captions: &lt;</a:t>
            </a:r>
            <a:r>
              <a:rPr lang="en-US" dirty="0" err="1"/>
              <a:t>th</a:t>
            </a:r>
            <a:r>
              <a:rPr lang="en-US" dirty="0"/>
              <a:t>&gt;, &lt;caption&gt;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76217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&lt;caption&gt;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My important data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&lt;/caption&gt;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Column 1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Column 2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&gt;&lt;td&gt;1,1&lt;/td&gt;&lt;td&gt;1,2 okay&lt;/td&gt;&lt;/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 real wide&lt;/td&gt;&lt;td&gt;2,2&lt;/td&gt;&lt;/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6000"/>
              </p:ext>
            </p:extLst>
          </p:nvPr>
        </p:nvGraphicFramePr>
        <p:xfrm>
          <a:off x="1096963" y="4031626"/>
          <a:ext cx="2689846" cy="1097280"/>
        </p:xfrm>
        <a:graphic>
          <a:graphicData uri="http://schemas.openxmlformats.org/drawingml/2006/table">
            <a:tbl>
              <a:tblPr/>
              <a:tblGrid>
                <a:gridCol w="1437515"/>
                <a:gridCol w="1252331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Column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Column 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1,1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1,2 okay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2,1 real wide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66537" y="3607904"/>
            <a:ext cx="246124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 important data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607904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5063759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cells in a row are considered headers; by default, they appear bold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caption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at the start of the table labels its meaning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9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 </a:t>
            </a:r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97466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table { border: 2px solid black; caption-side: bottom;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font-style: italic;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td { background-color: yellow; text-align: center; width: 30%; 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72058"/>
              </p:ext>
            </p:extLst>
          </p:nvPr>
        </p:nvGraphicFramePr>
        <p:xfrm>
          <a:off x="1195981" y="2851574"/>
          <a:ext cx="3121634" cy="1097280"/>
        </p:xfrm>
        <a:graphic>
          <a:graphicData uri="http://schemas.openxmlformats.org/drawingml/2006/table">
            <a:tbl>
              <a:tblPr/>
              <a:tblGrid>
                <a:gridCol w="1560817"/>
                <a:gridCol w="156081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Column 2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1,2 okay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2,1 real wide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2,2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34727" y="394007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My important data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7281" y="2739628"/>
            <a:ext cx="10058400" cy="175432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4312092"/>
            <a:ext cx="10058400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standard CSS styles can be applied to a table, row, or cell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table specific CSS 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border-collapse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border-spacing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caption-side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empty-cells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table-layout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17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border-collapse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68866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table, td,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border: 2px solid black;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table {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border-collapse: collapse;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13957"/>
              </p:ext>
            </p:extLst>
          </p:nvPr>
        </p:nvGraphicFramePr>
        <p:xfrm>
          <a:off x="8187538" y="2782000"/>
          <a:ext cx="2968142" cy="1554480"/>
        </p:xfrm>
        <a:graphic>
          <a:graphicData uri="http://schemas.openxmlformats.org/drawingml/2006/table">
            <a:tbl>
              <a:tblPr/>
              <a:tblGrid>
                <a:gridCol w="1484071"/>
                <a:gridCol w="1484071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With</a:t>
                      </a:r>
                      <a:r>
                        <a:rPr lang="en-US" sz="2400" dirty="0"/>
                        <a:t> border-collapse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622974"/>
            <a:ext cx="2460929" cy="194323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4749198"/>
            <a:ext cx="8532054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the overall table has a separate border from each cell inside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border-collapse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merges these borders into one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2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rowspan</a:t>
            </a:r>
            <a:r>
              <a:rPr lang="en-US" dirty="0"/>
              <a:t> and </a:t>
            </a:r>
            <a:r>
              <a:rPr lang="en-US" dirty="0" err="1"/>
              <a:t>colspan</a:t>
            </a:r>
            <a:r>
              <a:rPr lang="en-US" dirty="0"/>
              <a:t>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188144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1&lt;/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2&lt;/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3&lt;/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colspan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&gt;1,1-1,2&lt;/td&gt;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&lt;td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rowspan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&gt;1,3-3,3&lt;/td&gt;&lt;/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&gt;&lt;td&gt;2,1&lt;/td&gt;&lt;td&gt;2,2&lt;/td&gt;&lt;/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&gt;&lt;td&gt;3,1&lt;/td&gt;&lt;td&gt;3,2&lt;/td&gt;&lt;/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29919"/>
              </p:ext>
            </p:extLst>
          </p:nvPr>
        </p:nvGraphicFramePr>
        <p:xfrm>
          <a:off x="1196354" y="3835550"/>
          <a:ext cx="3763272" cy="1463040"/>
        </p:xfrm>
        <a:graphic>
          <a:graphicData uri="http://schemas.openxmlformats.org/drawingml/2006/table">
            <a:tbl>
              <a:tblPr/>
              <a:tblGrid>
                <a:gridCol w="1254424"/>
                <a:gridCol w="1254424"/>
                <a:gridCol w="1254424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Column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Column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1,1-1,2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1,3-3,3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3,2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97280" y="3727175"/>
            <a:ext cx="10058400" cy="175432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HTML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97280" y="5186519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colspan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makes a cell occupy multiple columns;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rowspan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multiple rows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text-align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control where the text appears within a cell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56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</a:t>
            </a:r>
            <a:r>
              <a:rPr lang="en-US" dirty="0"/>
              <a:t>styles: &lt;col&gt;, &lt;</a:t>
            </a:r>
            <a:r>
              <a:rPr lang="en-US" dirty="0" err="1"/>
              <a:t>colgroup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1004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&lt;col class="urgent"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class="highlight" span="2"&gt;&lt;/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1&lt;/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2&lt;/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3&lt;/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&gt;&lt;td&gt;1,1&lt;/td&gt;&lt;td&gt;1,2&lt;/td&gt;&lt;td&gt;1,3&lt;/td&gt;&lt;/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&gt;&lt;td&gt;2,1&lt;/td&gt;&lt;td&gt;2,2&lt;/td&gt;&lt;td&gt;2,3&lt;/td&gt;&lt;/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17580"/>
              </p:ext>
            </p:extLst>
          </p:nvPr>
        </p:nvGraphicFramePr>
        <p:xfrm>
          <a:off x="1236111" y="4064148"/>
          <a:ext cx="3653940" cy="1097280"/>
        </p:xfrm>
        <a:graphic>
          <a:graphicData uri="http://schemas.openxmlformats.org/drawingml/2006/table">
            <a:tbl>
              <a:tblPr/>
              <a:tblGrid>
                <a:gridCol w="1217980"/>
                <a:gridCol w="1217980"/>
                <a:gridCol w="121798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Column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3955774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5107007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can be used to define styles that apply to an entire column (self-closing)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colgroup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applies a style to a group of columns (NOT self-closing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2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Don't use tables for layout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57942"/>
            <a:ext cx="10126786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(borderless) tables appear to be an easy way to achieve grid-like page layouts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many "newbie" web pages do this (including many UW CSE web pages...)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but,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has semantics; it should be used only to represent an actual table of data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instead of tables, use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widths/margins, floats, etc. to perform layout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3452928"/>
            <a:ext cx="5051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tables should not be used for layout!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35175"/>
            <a:ext cx="5983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tables should not be used for layout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!!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721246"/>
            <a:ext cx="66340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TABLES SHOULD NOT BE USED FOR LAYOUT!!!</a:t>
            </a:r>
            <a:endParaRPr lang="en-US" sz="2600" b="0" i="0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5361369"/>
            <a:ext cx="110952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  <a:t>TABLES SHOULD NOT BE USED FOR LAYOUT</a:t>
            </a:r>
            <a:r>
              <a:rPr lang="en-US" sz="4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!!!!</a:t>
            </a:r>
            <a:endParaRPr lang="en-US" sz="4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36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628</TotalTime>
  <Words>782</Words>
  <Application>Microsoft Office PowerPoint</Application>
  <PresentationFormat>Widescreen</PresentationFormat>
  <Paragraphs>160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CSE 154</vt:lpstr>
      <vt:lpstr>Practice queries</vt:lpstr>
      <vt:lpstr>HTML tables: &lt;table&gt;, &lt;tr&gt;, &lt;td&gt;</vt:lpstr>
      <vt:lpstr>Table headers, captions: &lt;th&gt;, &lt;caption&gt;</vt:lpstr>
      <vt:lpstr>Styling tables</vt:lpstr>
      <vt:lpstr>The border-collapse property</vt:lpstr>
      <vt:lpstr>The rowspan and colspan attributes</vt:lpstr>
      <vt:lpstr>Column styles: &lt;col&gt;, &lt;colgroup&gt;</vt:lpstr>
      <vt:lpstr>Don't use tables for layout!</vt:lpstr>
      <vt:lpstr>Designing a query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11</cp:revision>
  <dcterms:created xsi:type="dcterms:W3CDTF">2014-10-23T21:30:01Z</dcterms:created>
  <dcterms:modified xsi:type="dcterms:W3CDTF">2016-05-27T06:12:35Z</dcterms:modified>
</cp:coreProperties>
</file>