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9" r:id="rId3"/>
    <p:sldId id="263" r:id="rId4"/>
    <p:sldId id="280" r:id="rId5"/>
    <p:sldId id="264" r:id="rId6"/>
    <p:sldId id="257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6" r:id="rId17"/>
    <p:sldId id="277" r:id="rId18"/>
    <p:sldId id="27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2FF"/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atabase_normaliz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Lecture </a:t>
            </a:r>
            <a:r>
              <a:rPr lang="en-US" smtClean="0"/>
              <a:t>24</a:t>
            </a:r>
            <a:r>
              <a:rPr lang="en-US" dirty="0" smtClean="0"/>
              <a:t>: </a:t>
            </a:r>
            <a:r>
              <a:rPr lang="en-US" dirty="0"/>
              <a:t>Multi-table SQL Queries (Joins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 descr="http://imgs.xkcd.com/comics/exploits_of_a_m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005" y="2337973"/>
            <a:ext cx="5781675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96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wrong with this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96039"/>
            <a:ext cx="10058400" cy="1235396"/>
          </a:xfr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name, id,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grade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ON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 = 123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student_id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188511"/>
              </p:ext>
            </p:extLst>
          </p:nvPr>
        </p:nvGraphicFramePr>
        <p:xfrm>
          <a:off x="1097280" y="3130083"/>
          <a:ext cx="4260228" cy="1097280"/>
        </p:xfrm>
        <a:graphic>
          <a:graphicData uri="http://schemas.openxmlformats.org/drawingml/2006/table">
            <a:tbl>
              <a:tblPr/>
              <a:tblGrid>
                <a:gridCol w="1065057"/>
                <a:gridCol w="1065057"/>
                <a:gridCol w="1065057"/>
                <a:gridCol w="1065057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course_id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grade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B-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609645" y="3165470"/>
            <a:ext cx="55460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The above query produces the same rows as the previous one, but it is poor style. Why?</a:t>
            </a:r>
            <a:endParaRPr lang="en-US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1" y="4449538"/>
            <a:ext cx="10058400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JOIN 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 clause is poorly chosen. It doesn't really say what connects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grades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 record to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students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record.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They are related when they are for a student with the same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Filtering out by a specific ID or name should be done in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 clause, not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JOIN 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98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Multi-way </a:t>
            </a:r>
            <a:r>
              <a:rPr lang="en-US" dirty="0" smtClean="0"/>
              <a:t>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23631"/>
          </a:xfr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c.name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courses c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g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g.course_id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c.id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 students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ON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g.student_id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bart.id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bart.name = 'Bart'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g.grade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'B-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648981"/>
              </p:ext>
            </p:extLst>
          </p:nvPr>
        </p:nvGraphicFramePr>
        <p:xfrm>
          <a:off x="1096963" y="3491865"/>
          <a:ext cx="2182950" cy="731520"/>
        </p:xfrm>
        <a:graphic>
          <a:graphicData uri="http://schemas.openxmlformats.org/drawingml/2006/table">
            <a:tbl>
              <a:tblPr/>
              <a:tblGrid>
                <a:gridCol w="2182950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Computer Science 142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395870" y="3533219"/>
            <a:ext cx="77598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More than 2 tables can be joined, as shown above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What does the above query represent?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745791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The names of all courses in which Bart has gotten a B- or better.</a:t>
            </a:r>
            <a:endParaRPr lang="en-US" sz="2200" b="0" i="0" dirty="0"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33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suboptimal </a:t>
            </a:r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"/>
          </a:xfrm>
        </p:spPr>
        <p:txBody>
          <a:bodyPr/>
          <a:lstStyle/>
          <a:p>
            <a:r>
              <a:rPr lang="en-US" dirty="0"/>
              <a:t>Exercise: What courses have been taken by both Bart and Lisa?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394374"/>
            <a:ext cx="10058400" cy="1477328"/>
          </a:xfrm>
          <a:prstGeom prst="rect">
            <a:avLst/>
          </a:prstGeo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bart.course_id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grades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lisa.course_id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bart.course_id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bart.student_id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123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lisa.student_id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888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159383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problem: requires us to know Bart/Lisa's Student IDs, and only spits back course IDs, not names.</a:t>
            </a:r>
            <a:endParaRPr lang="en-US" sz="2200" b="0" i="0" dirty="0"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216505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Write a version of this query that gets us the course </a:t>
            </a:r>
            <a:r>
              <a:rPr lang="en-US" sz="2200" i="1" dirty="0">
                <a:solidFill>
                  <a:srgbClr val="770022"/>
                </a:solidFill>
                <a:latin typeface="Calibri" panose="020F0502020204030204" pitchFamily="34" charset="0"/>
              </a:rPr>
              <a:t>names</a:t>
            </a: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, and only requires us to know Bart/Lisa's names, not their IDs.</a:t>
            </a:r>
            <a:endParaRPr lang="en-US" sz="2200" b="0" i="0" dirty="0"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59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</a:t>
            </a:r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99901"/>
          </a:xfrm>
        </p:spPr>
        <p:txBody>
          <a:bodyPr/>
          <a:lstStyle/>
          <a:p>
            <a:r>
              <a:rPr lang="en-US" dirty="0"/>
              <a:t>What courses have been taken by both Bart and Lisa?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45635"/>
            <a:ext cx="10058400" cy="2308324"/>
          </a:xfrm>
          <a:prstGeom prst="rect">
            <a:avLst/>
          </a:prstGeo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DISTINCT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c.name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courses c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 grades g1 ON g1.course_id = c.id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students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ON g1.student_id = bart.id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g2 ON g2.course_id = c.id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students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ON g2.student_id = lisa.id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bart.name = 'Bart'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lisa.name = 'Lisa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';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85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396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   What </a:t>
            </a:r>
            <a:r>
              <a:rPr lang="en-US" dirty="0"/>
              <a:t>are the names of all teachers Bart has had?</a:t>
            </a:r>
          </a:p>
        </p:txBody>
      </p:sp>
      <p:sp>
        <p:nvSpPr>
          <p:cNvPr id="4" name="Rectangle 3"/>
          <p:cNvSpPr/>
          <p:nvPr/>
        </p:nvSpPr>
        <p:spPr>
          <a:xfrm>
            <a:off x="1027706" y="4120155"/>
            <a:ext cx="1005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How many total students has Ms.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Krabappel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taught, and what are their names?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2167049"/>
            <a:ext cx="10058400" cy="1754326"/>
          </a:xfrm>
          <a:prstGeom prst="rect">
            <a:avLst/>
          </a:prstGeo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DISTINCT t.name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teachers 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courses c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c.teacher_id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t.id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g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g.course_id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c.id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students s ON s.id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g.student_id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s.name = 'Bart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508814"/>
            <a:ext cx="10058400" cy="1754326"/>
          </a:xfrm>
          <a:prstGeom prst="rect">
            <a:avLst/>
          </a:prstGeo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DISTINCT s.name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 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g ON s.id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g.student_id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courses c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g.course_id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c.id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teachers t ON t.id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c.teacher_id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t.name =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Krabappel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99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</a:t>
            </a:r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37360"/>
            <a:ext cx="10058400" cy="4675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Figure out the proper SQL queries in the following way: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Which table(s) contain the critical data?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Which columns do I need in the result set?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 are tables connected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JOIN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and values filtered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)?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Test on a small data set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imdb_small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Confirm on the real data set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imdb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Try out the queries first in the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query tool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Write the PHP code to run those same queries.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Make sure to check for SQL errors at every step!!</a:t>
            </a:r>
          </a:p>
        </p:txBody>
      </p:sp>
    </p:spTree>
    <p:extLst>
      <p:ext uri="{BB962C8B-B14F-4D97-AF65-F5344CB8AC3E}">
        <p14:creationId xmlns:p14="http://schemas.microsoft.com/office/powerpoint/2010/main" val="86274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imdb</a:t>
            </a:r>
            <a:r>
              <a:rPr lang="en-US" dirty="0"/>
              <a:t> database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22932" y="1800226"/>
          <a:ext cx="4031628" cy="1828800"/>
        </p:xfrm>
        <a:graphic>
          <a:graphicData uri="http://schemas.openxmlformats.org/drawingml/2006/table">
            <a:tbl>
              <a:tblPr/>
              <a:tblGrid>
                <a:gridCol w="811350"/>
                <a:gridCol w="1204464"/>
                <a:gridCol w="1131232"/>
                <a:gridCol w="88458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first_name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last_name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gender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433259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William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Shatner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797926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Britney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Spears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831289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Sigourney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Weaver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F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327183" y="1810165"/>
          <a:ext cx="3842785" cy="1828800"/>
        </p:xfrm>
        <a:graphic>
          <a:graphicData uri="http://schemas.openxmlformats.org/drawingml/2006/table">
            <a:tbl>
              <a:tblPr/>
              <a:tblGrid>
                <a:gridCol w="870985"/>
                <a:gridCol w="1759226"/>
                <a:gridCol w="735496"/>
                <a:gridCol w="477078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year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rank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112290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Fight Club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1999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8.5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209658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Meet the Parents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210511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Memento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8.7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8319400" y="1810164"/>
          <a:ext cx="3713576" cy="1828800"/>
        </p:xfrm>
        <a:graphic>
          <a:graphicData uri="http://schemas.openxmlformats.org/drawingml/2006/table">
            <a:tbl>
              <a:tblPr/>
              <a:tblGrid>
                <a:gridCol w="900802"/>
                <a:gridCol w="1003852"/>
                <a:gridCol w="180892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actor_id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movie_id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role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433259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Capt. James T. Kirk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433259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407323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Sgt. T.J. Hooker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797926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342189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Herself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00267" y="3532571"/>
            <a:ext cx="797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actors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99285" y="3552449"/>
            <a:ext cx="889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movies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325679" y="3552449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roles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450920" y="3862147"/>
          <a:ext cx="1954350" cy="1828800"/>
        </p:xfrm>
        <a:graphic>
          <a:graphicData uri="http://schemas.openxmlformats.org/drawingml/2006/table">
            <a:tbl>
              <a:tblPr/>
              <a:tblGrid>
                <a:gridCol w="977175"/>
                <a:gridCol w="977175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movie_id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genre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209658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Comedy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Action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Sci-Fi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2903864" y="3866324"/>
          <a:ext cx="3035377" cy="1828800"/>
        </p:xfrm>
        <a:graphic>
          <a:graphicData uri="http://schemas.openxmlformats.org/drawingml/2006/table">
            <a:tbl>
              <a:tblPr/>
              <a:tblGrid>
                <a:gridCol w="753311"/>
                <a:gridCol w="1209390"/>
                <a:gridCol w="1072676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first_name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last_name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24758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David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Fincher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66965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Jay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Roach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72723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William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Shatner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6480321" y="3872086"/>
          <a:ext cx="2182950" cy="1828800"/>
        </p:xfrm>
        <a:graphic>
          <a:graphicData uri="http://schemas.openxmlformats.org/drawingml/2006/table">
            <a:tbl>
              <a:tblPr/>
              <a:tblGrid>
                <a:gridCol w="1149280"/>
                <a:gridCol w="1033670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director_id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movie_id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24758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112290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66965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209658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72723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8993" y="5601899"/>
            <a:ext cx="16135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movies_genres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2795754" y="5631716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directors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429006" y="5611838"/>
            <a:ext cx="1896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Candara" panose="020E0502030303020204" pitchFamily="34" charset="0"/>
              </a:rPr>
              <a:t>movies_directors</a:t>
            </a:r>
            <a:endParaRPr lang="en-US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214044" y="5376729"/>
            <a:ext cx="8170481" cy="1328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19044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also available,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imdb_small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with fewer records (for testing queries)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83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IMDb</a:t>
            </a:r>
            <a:r>
              <a:rPr lang="en-US" dirty="0"/>
              <a:t> table relationships / </a:t>
            </a:r>
            <a:r>
              <a:rPr lang="en-US" dirty="0" smtClean="0"/>
              <a:t>ids</a:t>
            </a:r>
            <a:endParaRPr lang="en-US" dirty="0"/>
          </a:p>
        </p:txBody>
      </p:sp>
      <p:pic>
        <p:nvPicPr>
          <p:cNvPr id="11266" name="Picture 2" descr="IMDb tables tre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721" y="1964380"/>
            <a:ext cx="8143517" cy="3924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04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IMDb</a:t>
            </a:r>
            <a:r>
              <a:rPr lang="en-US" dirty="0"/>
              <a:t> practice </a:t>
            </a:r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What </a:t>
            </a:r>
            <a:r>
              <a:rPr lang="en-US" sz="2200" dirty="0"/>
              <a:t>are the names of all movies released in 1995?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How </a:t>
            </a:r>
            <a:r>
              <a:rPr lang="en-US" sz="2200" dirty="0"/>
              <a:t>many people played a part in the movie "Lost in Translation"?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What </a:t>
            </a:r>
            <a:r>
              <a:rPr lang="en-US" sz="2200" dirty="0"/>
              <a:t>are the </a:t>
            </a:r>
            <a:r>
              <a:rPr lang="en-US" sz="2200" i="1" dirty="0"/>
              <a:t>names</a:t>
            </a:r>
            <a:r>
              <a:rPr lang="en-US" sz="2200" dirty="0"/>
              <a:t> of all the people who played a part in the movie "Lost in Translation"?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Who </a:t>
            </a:r>
            <a:r>
              <a:rPr lang="en-US" sz="2200" dirty="0"/>
              <a:t>directed the movie "Fight Club"?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How </a:t>
            </a:r>
            <a:r>
              <a:rPr lang="en-US" sz="2200" dirty="0"/>
              <a:t>many movies has Clint Eastwood directed?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What </a:t>
            </a:r>
            <a:r>
              <a:rPr lang="en-US" sz="2200" dirty="0"/>
              <a:t>are the </a:t>
            </a:r>
            <a:r>
              <a:rPr lang="en-US" sz="2200" i="1" dirty="0"/>
              <a:t>names</a:t>
            </a:r>
            <a:r>
              <a:rPr lang="en-US" sz="2200" dirty="0"/>
              <a:t> of all movies Clint Eastwood has directed?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What </a:t>
            </a:r>
            <a:r>
              <a:rPr lang="en-US" sz="2200" dirty="0"/>
              <a:t>are the names of all directors who have directed at least one horror film?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What </a:t>
            </a:r>
            <a:r>
              <a:rPr lang="en-US" sz="2200" dirty="0"/>
              <a:t>are the names of every actor who has appeared in a movie directed by Christopher Nolan?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4110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 for </a:t>
            </a:r>
            <a:r>
              <a:rPr lang="en-US" dirty="0" smtClean="0"/>
              <a:t>errors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195640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PDO("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mysql:dbname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imdb_small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jessica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guinness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setAttribute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(PDO::ATTR_ERRMODE, PDO::ERRMODE_EXCEPTION);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$rows =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-&gt;query("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SEEELECT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FROM movies WHERE year = 2000");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kaboom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288820"/>
            <a:ext cx="10058400" cy="27055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using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setAttribute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you can tell PDO to throw (generate)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PDOException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when an error occurs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exceptions will appear as error messages on the page output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catch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the exception to gracefully handle the error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24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tables and keys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040566"/>
              </p:ext>
            </p:extLst>
          </p:nvPr>
        </p:nvGraphicFramePr>
        <p:xfrm>
          <a:off x="83172" y="1878991"/>
          <a:ext cx="3355767" cy="1857375"/>
        </p:xfrm>
        <a:graphic>
          <a:graphicData uri="http://schemas.openxmlformats.org/drawingml/2006/table">
            <a:tbl>
              <a:tblPr/>
              <a:tblGrid>
                <a:gridCol w="445300"/>
                <a:gridCol w="992216"/>
                <a:gridCol w="1918251"/>
              </a:tblGrid>
              <a:tr h="371475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email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bart@fox.com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456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Ralph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ralph@fox.com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328255"/>
              </p:ext>
            </p:extLst>
          </p:nvPr>
        </p:nvGraphicFramePr>
        <p:xfrm>
          <a:off x="3532055" y="1883714"/>
          <a:ext cx="1626355" cy="1475712"/>
        </p:xfrm>
        <a:graphic>
          <a:graphicData uri="http://schemas.openxmlformats.org/drawingml/2006/table">
            <a:tbl>
              <a:tblPr/>
              <a:tblGrid>
                <a:gridCol w="582746"/>
                <a:gridCol w="1043609"/>
              </a:tblGrid>
              <a:tr h="368928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68928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Krabappel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928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5678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Hoover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928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9012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effectLst/>
                        </a:rPr>
                        <a:t>Obourn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848494"/>
              </p:ext>
            </p:extLst>
          </p:nvPr>
        </p:nvGraphicFramePr>
        <p:xfrm>
          <a:off x="5241579" y="1862840"/>
          <a:ext cx="3952117" cy="2016400"/>
        </p:xfrm>
        <a:graphic>
          <a:graphicData uri="http://schemas.openxmlformats.org/drawingml/2006/table">
            <a:tbl>
              <a:tblPr/>
              <a:tblGrid>
                <a:gridCol w="685059"/>
                <a:gridCol w="2173754"/>
                <a:gridCol w="1093304"/>
              </a:tblGrid>
              <a:tr h="40328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teacher_id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40328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Computer Science 142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8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Computer Science 143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5678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328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10003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Computer Science </a:t>
                      </a:r>
                      <a:r>
                        <a:rPr lang="en-US" dirty="0" smtClean="0">
                          <a:effectLst/>
                        </a:rPr>
                        <a:t>154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9012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328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Informatics 100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1234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683012"/>
              </p:ext>
            </p:extLst>
          </p:nvPr>
        </p:nvGraphicFramePr>
        <p:xfrm>
          <a:off x="9270903" y="1861847"/>
          <a:ext cx="2834955" cy="2560320"/>
        </p:xfrm>
        <a:graphic>
          <a:graphicData uri="http://schemas.openxmlformats.org/drawingml/2006/table">
            <a:tbl>
              <a:tblPr/>
              <a:tblGrid>
                <a:gridCol w="1107406"/>
                <a:gridCol w="1107406"/>
                <a:gridCol w="620143"/>
              </a:tblGrid>
              <a:tr h="360187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student_id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course_id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grade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B-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456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10003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D+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097280" y="3800924"/>
            <a:ext cx="1040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students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80080" y="3431592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teachers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68550" y="398559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courses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300959" y="4446969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grades</a:t>
            </a: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03593" y="4516077"/>
            <a:ext cx="10645774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primary key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a column guaranteed to be unique for each record (e.g. Lisa Simpson's ID 888)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foreign key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a column in table A storing a primary key value from table B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(e.g. records in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grades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with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student_id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of 888 are Lisa's grades)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normalizing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splitting tables to improve structure / redundancy (linked by unique IDs)</a:t>
            </a:r>
          </a:p>
        </p:txBody>
      </p:sp>
    </p:spTree>
    <p:extLst>
      <p:ext uri="{BB962C8B-B14F-4D97-AF65-F5344CB8AC3E}">
        <p14:creationId xmlns:p14="http://schemas.microsoft.com/office/powerpoint/2010/main" val="229435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names to </a:t>
            </a:r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15518"/>
          </a:xfr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.name,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.*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g ON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.id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.student_id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.grade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'C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97280" y="3169626"/>
          <a:ext cx="4031628" cy="2194560"/>
        </p:xfrm>
        <a:graphic>
          <a:graphicData uri="http://schemas.openxmlformats.org/drawingml/2006/table">
            <a:tbl>
              <a:tblPr/>
              <a:tblGrid>
                <a:gridCol w="1007907"/>
                <a:gridCol w="1214800"/>
                <a:gridCol w="974034"/>
                <a:gridCol w="834887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student_id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course_id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grade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B-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456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267739" y="3169626"/>
            <a:ext cx="5887941" cy="29517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give names to tables, like a variable name in Java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specify all columns from a table, write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table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.*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grade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column sorts alphabetically, so grades C or better are ones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it)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0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multi-table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When we have larger datasets spread across multiple tables, we need queries that can answer high-level questions such as: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What </a:t>
            </a:r>
            <a:r>
              <a:rPr lang="en-US" sz="2400" dirty="0"/>
              <a:t>courses has Bart taken and gotten a B- or better?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What </a:t>
            </a:r>
            <a:r>
              <a:rPr lang="en-US" sz="2400" dirty="0"/>
              <a:t>courses have been taken by both Bart and Lisa?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Who </a:t>
            </a:r>
            <a:r>
              <a:rPr lang="en-US" sz="2400" dirty="0"/>
              <a:t>are all the teachers Bart has had?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How </a:t>
            </a:r>
            <a:r>
              <a:rPr lang="en-US" sz="2400" dirty="0"/>
              <a:t>many total students has Ms. </a:t>
            </a:r>
            <a:r>
              <a:rPr lang="en-US" sz="2400" dirty="0" err="1"/>
              <a:t>Krabappel</a:t>
            </a:r>
            <a:r>
              <a:rPr lang="en-US" sz="2400" dirty="0"/>
              <a:t> taught, and what are their names?</a:t>
            </a:r>
          </a:p>
          <a:p>
            <a:pPr marL="0" indent="0">
              <a:buNone/>
            </a:pPr>
            <a:r>
              <a:rPr lang="en-US" sz="2400" dirty="0" smtClean="0"/>
              <a:t>To </a:t>
            </a:r>
            <a:r>
              <a:rPr lang="en-US" sz="2400" dirty="0"/>
              <a:t>do this, we'll have to </a:t>
            </a:r>
            <a:r>
              <a:rPr lang="en-US" sz="2400" b="1" dirty="0"/>
              <a:t>join</a:t>
            </a:r>
            <a:r>
              <a:rPr lang="en-US" sz="2400" dirty="0"/>
              <a:t> data from several tables in our SQL queries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746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Joining with ON clauses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83875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column(s)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table1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table2 ON condition(s)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ON condition(s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329609"/>
            <a:ext cx="10058400" cy="1015663"/>
          </a:xfrm>
          <a:prstGeom prst="rect">
            <a:avLst/>
          </a:prstGeo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SELECT *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 grades ON id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student_id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4273443"/>
            <a:ext cx="10058400" cy="193606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combines records from two or more tables if they satisfy certain conditions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clause specifies which records from each table are matched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rows are often linked by their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key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columns (id)</a:t>
            </a:r>
          </a:p>
        </p:txBody>
      </p:sp>
    </p:spTree>
    <p:extLst>
      <p:ext uri="{BB962C8B-B14F-4D97-AF65-F5344CB8AC3E}">
        <p14:creationId xmlns:p14="http://schemas.microsoft.com/office/powerpoint/2010/main" val="164766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26466"/>
            <a:ext cx="10058400" cy="1046553"/>
          </a:xfr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*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ON id =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student_id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854981"/>
              </p:ext>
            </p:extLst>
          </p:nvPr>
        </p:nvGraphicFramePr>
        <p:xfrm>
          <a:off x="2464904" y="2851576"/>
          <a:ext cx="7215810" cy="2560320"/>
        </p:xfrm>
        <a:graphic>
          <a:graphicData uri="http://schemas.openxmlformats.org/drawingml/2006/table">
            <a:tbl>
              <a:tblPr/>
              <a:tblGrid>
                <a:gridCol w="505107"/>
                <a:gridCol w="965114"/>
                <a:gridCol w="2137684"/>
                <a:gridCol w="1282148"/>
                <a:gridCol w="1331844"/>
                <a:gridCol w="993913"/>
              </a:tblGrid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email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student_id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course_id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grade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B-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404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Ralph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ralph@fox.com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404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456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456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5357194"/>
            <a:ext cx="12192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table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1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column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 can be used to disambiguate column names: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87340" y="5802625"/>
            <a:ext cx="10133937" cy="923330"/>
          </a:xfrm>
          <a:prstGeom prst="rect">
            <a:avLst/>
          </a:prstGeo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*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ON students.id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grades.student_id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 columns in a </a:t>
            </a:r>
            <a:r>
              <a:rPr lang="en-US" dirty="0" smtClean="0"/>
              <a:t>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57101"/>
          </a:xfr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name,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course_id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grade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ON id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373886"/>
              </p:ext>
            </p:extLst>
          </p:nvPr>
        </p:nvGraphicFramePr>
        <p:xfrm>
          <a:off x="4387132" y="2911209"/>
          <a:ext cx="3713259" cy="2560320"/>
        </p:xfrm>
        <a:graphic>
          <a:graphicData uri="http://schemas.openxmlformats.org/drawingml/2006/table">
            <a:tbl>
              <a:tblPr/>
              <a:tblGrid>
                <a:gridCol w="1237753"/>
                <a:gridCol w="1237753"/>
                <a:gridCol w="1237753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course_id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grade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B-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Ralph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74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Filtered join (JOIN with WHERE)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35396"/>
          </a:xfr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name,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grade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ON id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name = 'Bart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';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141760"/>
              </p:ext>
            </p:extLst>
          </p:nvPr>
        </p:nvGraphicFramePr>
        <p:xfrm>
          <a:off x="4287424" y="3189504"/>
          <a:ext cx="3306072" cy="1097280"/>
        </p:xfrm>
        <a:graphic>
          <a:graphicData uri="http://schemas.openxmlformats.org/drawingml/2006/table">
            <a:tbl>
              <a:tblPr/>
              <a:tblGrid>
                <a:gridCol w="1102024"/>
                <a:gridCol w="1102024"/>
                <a:gridCol w="1102024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course_id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grade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B-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550416"/>
            <a:ext cx="10058400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/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JOIN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glue the proper tables together, 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filters the results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what goes in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clause, and what goes in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?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directly links columns of the joined tables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sets additional constraints such as particular values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123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'Bart'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2234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</TotalTime>
  <Words>1139</Words>
  <Application>Microsoft Office PowerPoint</Application>
  <PresentationFormat>Widescreen</PresentationFormat>
  <Paragraphs>400</Paragraphs>
  <Slides>18</Slides>
  <Notes>0</Notes>
  <HiddenSlides>7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Candara</vt:lpstr>
      <vt:lpstr>Consolas</vt:lpstr>
      <vt:lpstr>Courier New</vt:lpstr>
      <vt:lpstr>Helvetica</vt:lpstr>
      <vt:lpstr>Retrospect</vt:lpstr>
      <vt:lpstr>CSE 154</vt:lpstr>
      <vt:lpstr>Exceptions for errors </vt:lpstr>
      <vt:lpstr>Related tables and keys</vt:lpstr>
      <vt:lpstr>Giving names to tables</vt:lpstr>
      <vt:lpstr>Querying multi-table databases</vt:lpstr>
      <vt:lpstr>Joining with ON clauses</vt:lpstr>
      <vt:lpstr>Join example</vt:lpstr>
      <vt:lpstr>Filtering columns in a join</vt:lpstr>
      <vt:lpstr>Filtered join (JOIN with WHERE)</vt:lpstr>
      <vt:lpstr>What's wrong with this?</vt:lpstr>
      <vt:lpstr>Multi-way join</vt:lpstr>
      <vt:lpstr>A suboptimal query</vt:lpstr>
      <vt:lpstr>Improved query</vt:lpstr>
      <vt:lpstr>Practice queries</vt:lpstr>
      <vt:lpstr>Designing a query</vt:lpstr>
      <vt:lpstr>Example imdb database</vt:lpstr>
      <vt:lpstr>IMDb table relationships / ids</vt:lpstr>
      <vt:lpstr>IMDb practice queries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13</cp:revision>
  <dcterms:created xsi:type="dcterms:W3CDTF">2014-10-23T20:06:59Z</dcterms:created>
  <dcterms:modified xsi:type="dcterms:W3CDTF">2016-05-23T18:08:12Z</dcterms:modified>
</cp:coreProperties>
</file>