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82" r:id="rId25"/>
    <p:sldId id="283" r:id="rId26"/>
    <p:sldId id="278" r:id="rId27"/>
    <p:sldId id="279" r:id="rId28"/>
    <p:sldId id="280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  <a:srgbClr val="DD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cs.washington.edu/courses/cse154/14sp/lectures/slides/notes/regex-google.txt" TargetMode="External"/><Relationship Id="rId2" Type="http://schemas.openxmlformats.org/officeDocument/2006/relationships/hyperlink" Target="http://rubular.com/r/4cf1WVnL4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cs.washington.edu/courses/cse154/14sp/lectures/slides/notes/regex-lettergrades.txt" TargetMode="External"/><Relationship Id="rId7" Type="http://schemas.openxmlformats.org/officeDocument/2006/relationships/hyperlink" Target="http://courses.cs.washington.edu/courses/cse154/14sp/lectures/slides/notes/regex-consonants.txt" TargetMode="External"/><Relationship Id="rId2" Type="http://schemas.openxmlformats.org/officeDocument/2006/relationships/hyperlink" Target="http://rubular.com/r/pI1rvXzxz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bular.com/r/cvL9smgzmH" TargetMode="External"/><Relationship Id="rId5" Type="http://schemas.openxmlformats.org/officeDocument/2006/relationships/hyperlink" Target="http://courses.cs.washington.edu/courses/cse154/14sp/lectures/slides/notes/regex-uwstudentid.txt" TargetMode="External"/><Relationship Id="rId4" Type="http://schemas.openxmlformats.org/officeDocument/2006/relationships/hyperlink" Target="http://rubular.com/r/ORmAOalILn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guru.org/downloads/PCRE%20Cheat%20Sheet/PHP%20PCRE%20Cheat%20Sheet.pdf" TargetMode="External"/><Relationship Id="rId7" Type="http://schemas.openxmlformats.org/officeDocument/2006/relationships/hyperlink" Target="http://www.php.net/preg-split" TargetMode="External"/><Relationship Id="rId2" Type="http://schemas.openxmlformats.org/officeDocument/2006/relationships/hyperlink" Target="http://www.php.net/pc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preg-replace" TargetMode="External"/><Relationship Id="rId5" Type="http://schemas.openxmlformats.org/officeDocument/2006/relationships/hyperlink" Target="http://www.php.net/preg-match" TargetMode="External"/><Relationship Id="rId4" Type="http://schemas.openxmlformats.org/officeDocument/2006/relationships/hyperlink" Target="http://www.php.net/manual/en/reference.pcre.pattern.syntax.php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w3schools.com/html/html5_form_attributes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ubular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20</a:t>
            </a:r>
            <a:r>
              <a:rPr lang="en-US" dirty="0" smtClean="0"/>
              <a:t>: </a:t>
            </a:r>
            <a:r>
              <a:rPr lang="en-US" dirty="0" smtClean="0"/>
              <a:t>Regular Expressions</a:t>
            </a:r>
            <a:endParaRPr lang="en-US" dirty="0"/>
          </a:p>
        </p:txBody>
      </p:sp>
      <p:pic>
        <p:nvPicPr>
          <p:cNvPr id="1026" name="Picture 2" descr="http://imgs.xkcd.com/comics/regular_express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95" y="636103"/>
            <a:ext cx="5494758" cy="555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1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Wildcards: 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08392"/>
            <a:ext cx="10940367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dot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any character except a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\n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line break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oo.y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Doocy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"goofy"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LooNy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trailing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at the end of a regex (after the closing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 signifies a case-insensitive match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/all/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“Allison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Obourn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“small"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“JANE GOODALL"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37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characters: |, (), \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097280" y="1379812"/>
            <a:ext cx="9933272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|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means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abc|def|g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def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"g"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There's no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symbol. Why not?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()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are for grouping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Homer|Marge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 Simpson/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"Homer Simpson"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"Marge Simpson"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\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starts an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escape sequence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many characters must be escaped to match them literally: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 \ $ . [ ] ( ) ^ * + ?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/&lt;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\/&gt;/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lines containing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&lt;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/&gt;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tags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560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Quantifiers: *, +, ?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37360"/>
            <a:ext cx="10058400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*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means 0 or more occurrences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*/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abccc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/a(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)*/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"a"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abcbcbc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/a.*a/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"aba"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"a8qa"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"a!?xyz__9a"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means 1 or more occurrences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/Hi!+ there/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"Hi! there"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"Hi!!! there"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/a(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)+/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abcbcbc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?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means 0 or 1 occurrences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/a(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)?/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"a"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375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quantifiers: {</a:t>
            </a:r>
            <a:r>
              <a:rPr lang="en-US" dirty="0" err="1"/>
              <a:t>min,max</a:t>
            </a:r>
            <a:r>
              <a:rPr lang="en-US" dirty="0"/>
              <a:t>}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95311"/>
            <a:ext cx="9054530" cy="412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{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min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max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}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means between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occurrences (inclusive)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/a(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){2,4}/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abcbcbc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abcbcbcbc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min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or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may be omitted to specify any number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{2,}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means 2 or more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{,6}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means up to 6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{3}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means exactly 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29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2025216"/>
            <a:ext cx="10058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When you search Google, it shows the number of pages of results as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o"s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the word "Google". What regex matches strings like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"Google"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Gooogle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Goooogle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...?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try 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data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3917657"/>
            <a:ext cx="51876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Answer: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anose="020B0604020202020204" pitchFamily="34" charset="-128"/>
              </a:rPr>
              <a:t>Goo+gle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 (or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anose="020B0604020202020204" pitchFamily="34" charset="-128"/>
              </a:rPr>
              <a:t>/Go{2,}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anose="020B0604020202020204" pitchFamily="34" charset="-128"/>
              </a:rPr>
              <a:t>gle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)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9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Anchors: ^ and $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37360"/>
            <a:ext cx="100584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^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represents the beginning of the string or line; 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$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represents the end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/Jess/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all strings that contain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Jess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; 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/^Jess/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all strings that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start with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Jess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; 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/Jess$/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all strings that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end with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Jess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; 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/^Jess$/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the exact string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"Jess"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only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/^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Alli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.*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Obourn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$/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“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AlliObourn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“Allie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Obourn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“Allison 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Obourn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 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but NOT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“Allison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Obourn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stinks"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"I H8 Allison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Obourn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(on the other slides, when we say,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/PATTERN/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"text"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we really mean that it matches any string that contains that text)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73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sets: []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1" y="2133865"/>
            <a:ext cx="100584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[]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group characters into a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character set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; will match any single character from the set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/[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bcd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]art/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strings containing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bart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"cart"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and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"dart"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equivalent to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b|c|d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)art/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but shorter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inside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[]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many of the modifier keys act as normal characters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/what[!*?]*/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"what"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"what!"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"what?**!"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"what??!"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What regular expression matches DNA (strings of A, C, G, or T)?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5578731"/>
            <a:ext cx="24352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anose="020B0604020202020204" pitchFamily="34" charset="-128"/>
              </a:rPr>
              <a:t>/[ACGT]+/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03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ranges: [start-end]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2056921"/>
            <a:ext cx="9858212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inside a character set, specify a range of characters with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/[a-z]/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any lowercase letter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/[a-zA-Z0-9]/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any lower- or uppercase letter or digit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an initial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^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inside a character set negates it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/[^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]/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any character other than a, b, c, or 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inside a character set,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must be escaped to be matched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/[+\-]?[0-9]+/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an optional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followed by at least one digit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10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395284" cy="541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What </a:t>
            </a:r>
            <a:r>
              <a:rPr lang="en-US" sz="2400" dirty="0"/>
              <a:t>regular expression matches letter grades such as A, B+, or D- ? (</a:t>
            </a:r>
            <a:r>
              <a:rPr lang="en-US" sz="2400" dirty="0">
                <a:hlinkClick r:id="rId2"/>
              </a:rPr>
              <a:t>try it</a:t>
            </a:r>
            <a:r>
              <a:rPr lang="en-US" sz="2400" dirty="0"/>
              <a:t>) (</a:t>
            </a:r>
            <a:r>
              <a:rPr lang="en-US" sz="2400" dirty="0">
                <a:hlinkClick r:id="rId3"/>
              </a:rPr>
              <a:t>data</a:t>
            </a:r>
            <a:r>
              <a:rPr lang="en-US" sz="2400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5838" y="2495439"/>
            <a:ext cx="103952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What </a:t>
            </a:r>
            <a:r>
              <a:rPr lang="en-US" sz="2400" dirty="0" smtClean="0"/>
              <a:t>regular </a:t>
            </a:r>
            <a:r>
              <a:rPr lang="en-US" sz="2400" dirty="0"/>
              <a:t>expression would match UW Student ID numbers? (</a:t>
            </a:r>
            <a:r>
              <a:rPr lang="en-US" sz="2400" dirty="0">
                <a:hlinkClick r:id="rId4"/>
              </a:rPr>
              <a:t>try it</a:t>
            </a:r>
            <a:r>
              <a:rPr lang="en-US" sz="2400" dirty="0"/>
              <a:t>) (</a:t>
            </a:r>
            <a:r>
              <a:rPr lang="en-US" sz="2400" dirty="0">
                <a:hlinkClick r:id="rId5"/>
              </a:rPr>
              <a:t>data</a:t>
            </a:r>
            <a:r>
              <a:rPr lang="en-US" sz="2400" dirty="0"/>
              <a:t>)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5838" y="3137667"/>
            <a:ext cx="10149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What regular expression would match a sequence of only consonants, assuming that the string consists only of lowercase letters? (</a:t>
            </a:r>
            <a:r>
              <a:rPr lang="en-US" sz="2400" dirty="0">
                <a:hlinkClick r:id="rId6"/>
              </a:rPr>
              <a:t>try it</a:t>
            </a:r>
            <a:r>
              <a:rPr lang="en-US" sz="2400" dirty="0"/>
              <a:t>) (</a:t>
            </a:r>
            <a:r>
              <a:rPr lang="en-US" sz="2400" dirty="0">
                <a:hlinkClick r:id="rId7"/>
              </a:rPr>
              <a:t>data</a:t>
            </a:r>
            <a:r>
              <a:rPr lang="en-US" sz="2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96200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 </a:t>
            </a:r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97280" y="2191240"/>
            <a:ext cx="100584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special escape sequence character sets: </a:t>
            </a:r>
          </a:p>
          <a:p>
            <a:pPr lvl="1" eaLnBrk="0" fontAlgn="base" hangingPunct="0">
              <a:lnSpc>
                <a:spcPct val="10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\d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any digit (same as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[0-9]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);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\D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any non-digit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[^0-9]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\w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any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word character (same as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[a-zA-Z_0-9]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);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\W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any non-word char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\s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any whitespace character ( 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\t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\n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etc.);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\S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any non-whitespace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What regular expression matches names in a "Last, First M." format with any number of spaces?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280" y="4722612"/>
            <a:ext cx="333937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/\w+,\s+\w+\s+\w\./</a:t>
            </a:r>
          </a:p>
        </p:txBody>
      </p:sp>
    </p:spTree>
    <p:extLst>
      <p:ext uri="{BB962C8B-B14F-4D97-AF65-F5344CB8AC3E}">
        <p14:creationId xmlns:p14="http://schemas.microsoft.com/office/powerpoint/2010/main" val="196696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form validation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validation</a:t>
            </a:r>
            <a:r>
              <a:rPr lang="en-US" sz="2400" dirty="0"/>
              <a:t>: ensuring that form's values are correct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some </a:t>
            </a:r>
            <a:r>
              <a:rPr lang="en-US" sz="2400" dirty="0"/>
              <a:t>types of validation: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preventing blank values (email address)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ensuring the type of values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400" dirty="0"/>
              <a:t>integer, real number, currency, phone number, Social Security number, postal address, email address, date, credit card number, ...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ensuring the format and range of values (ZIP code must be a 5-digit integer)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ensuring that values fit together (user types email twice, and the two must match)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349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Regular expressions</a:t>
            </a:r>
            <a:r>
              <a:rPr lang="en-US" dirty="0"/>
              <a:t> in PHP (</a:t>
            </a:r>
            <a:r>
              <a:rPr lang="en-US" dirty="0">
                <a:hlinkClick r:id="rId3"/>
              </a:rPr>
              <a:t>PDF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72997"/>
            <a:ext cx="96135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hlinkClick r:id="rId4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hlinkClick r:id="rId4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regex syntax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strings that begin and end with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such as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"/[AEIOU]+/"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361017"/>
              </p:ext>
            </p:extLst>
          </p:nvPr>
        </p:nvGraphicFramePr>
        <p:xfrm>
          <a:off x="1097280" y="2618372"/>
          <a:ext cx="10058400" cy="2712720"/>
        </p:xfrm>
        <a:graphic>
          <a:graphicData uri="http://schemas.openxmlformats.org/drawingml/2006/table">
            <a:tbl>
              <a:tblPr/>
              <a:tblGrid>
                <a:gridCol w="4793381"/>
                <a:gridCol w="5265019"/>
              </a:tblGrid>
              <a:tr h="0">
                <a:tc>
                  <a:txBody>
                    <a:bodyPr/>
                    <a:lstStyle/>
                    <a:p>
                      <a:r>
                        <a:rPr lang="en-US" sz="2200" b="1" dirty="0"/>
                        <a:t>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>
                          <a:hlinkClick r:id="rId5"/>
                        </a:rPr>
                        <a:t>preg_match</a:t>
                      </a:r>
                      <a:r>
                        <a:rPr lang="en-US" sz="2200"/>
                        <a:t>(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, </a:t>
                      </a:r>
                      <a:r>
                        <a:rPr lang="en-US" sz="2200" i="1"/>
                        <a:t>string</a:t>
                      </a:r>
                      <a:r>
                        <a:rPr lang="en-US" sz="220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returns TRUE if </a:t>
                      </a:r>
                      <a:r>
                        <a:rPr lang="en-US" sz="2200" i="1"/>
                        <a:t>string</a:t>
                      </a:r>
                      <a:r>
                        <a:rPr lang="en-US" sz="2200"/>
                        <a:t> matches 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 err="1">
                          <a:hlinkClick r:id="rId6"/>
                        </a:rPr>
                        <a:t>preg_replace</a:t>
                      </a:r>
                      <a:r>
                        <a:rPr lang="en-US" sz="2200" dirty="0"/>
                        <a:t>(</a:t>
                      </a:r>
                      <a:r>
                        <a:rPr lang="en-US" sz="2200" i="1" dirty="0"/>
                        <a:t>regex</a:t>
                      </a:r>
                      <a:r>
                        <a:rPr lang="en-US" sz="2200" dirty="0"/>
                        <a:t>, </a:t>
                      </a:r>
                      <a:r>
                        <a:rPr lang="en-US" sz="2200" i="1" dirty="0"/>
                        <a:t>replacement</a:t>
                      </a:r>
                      <a:r>
                        <a:rPr lang="en-US" sz="2200" dirty="0"/>
                        <a:t>, </a:t>
                      </a:r>
                      <a:r>
                        <a:rPr lang="en-US" sz="2200" i="1" dirty="0"/>
                        <a:t>string</a:t>
                      </a:r>
                      <a:r>
                        <a:rPr lang="en-US" sz="2200" dirty="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returns a new string with all substrings that match 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 replaced by </a:t>
                      </a:r>
                      <a:r>
                        <a:rPr lang="en-US" sz="2200" i="1"/>
                        <a:t>replacement</a:t>
                      </a:r>
                      <a:r>
                        <a:rPr lang="en-US" sz="220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>
                          <a:hlinkClick r:id="rId7"/>
                        </a:rPr>
                        <a:t>preg_split</a:t>
                      </a:r>
                      <a:r>
                        <a:rPr lang="en-US" sz="2200"/>
                        <a:t>(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, </a:t>
                      </a:r>
                      <a:r>
                        <a:rPr lang="en-US" sz="2200" i="1"/>
                        <a:t>string</a:t>
                      </a:r>
                      <a:r>
                        <a:rPr lang="en-US" sz="220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returns an array of strings from given </a:t>
                      </a:r>
                      <a:r>
                        <a:rPr lang="en-US" sz="2200" i="1" dirty="0"/>
                        <a:t>string</a:t>
                      </a:r>
                      <a:r>
                        <a:rPr lang="en-US" sz="2200" dirty="0"/>
                        <a:t> broken apart using given </a:t>
                      </a:r>
                      <a:r>
                        <a:rPr lang="en-US" sz="2200" i="1" dirty="0"/>
                        <a:t>regex</a:t>
                      </a:r>
                      <a:r>
                        <a:rPr lang="en-US" sz="2200" dirty="0"/>
                        <a:t> as delimiter (like explode but more powerful)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9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form validation w/ </a:t>
            </a:r>
            <a:r>
              <a:rPr lang="en-US" dirty="0" smtClean="0"/>
              <a:t>regexes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69104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$state = $_POST["state"];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(!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preg_match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("/^[A-Z]{2}$/", $state)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print "Error, invalid state submitted.";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3227119"/>
            <a:ext cx="1008801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preg_match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and regexes help you to validate parameters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sites often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don't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want to give a descriptive error message here (why?)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74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PHP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75934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replace vowels with stars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"the quick    brown        fox";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9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preg_replace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("/[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aeiou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]/", "*",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q**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ck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wn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f*x"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break apart into words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$words = </a:t>
            </a:r>
            <a:r>
              <a:rPr lang="en-US" sz="19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preg_split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("/[ ]+/",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*", "q**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ck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wn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"f*x")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capitalize words that had 2+ consecutive vowels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for ($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0;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&lt; count($words);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19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preg_match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("/\\*{2,}/", $words[$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]))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$words[$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strtoupper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($words[$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*", "Q**CK", 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wn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"f*x</a:t>
            </a:r>
            <a:r>
              <a:rPr lang="en-US" sz="1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    </a:t>
            </a:r>
            <a:r>
              <a:rPr lang="en-US" sz="19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9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88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8368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die("error message text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498674"/>
            <a:ext cx="99818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PHP's die function prints a message and then completely stops code </a:t>
            </a:r>
            <a:r>
              <a:rPr lang="en-US" sz="2400" dirty="0" smtClean="0"/>
              <a:t>execution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it is sometimes useful to have your page "die" on invalid </a:t>
            </a:r>
            <a:r>
              <a:rPr lang="en-US" sz="2400" dirty="0" smtClean="0"/>
              <a:t>input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problem: poor user experience (a partial, invalid page is sent back)</a:t>
            </a:r>
          </a:p>
        </p:txBody>
      </p:sp>
    </p:spTree>
    <p:extLst>
      <p:ext uri="{BB962C8B-B14F-4D97-AF65-F5344CB8AC3E}">
        <p14:creationId xmlns:p14="http://schemas.microsoft.com/office/powerpoint/2010/main" val="327619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header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727345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header("HTTP header text");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 general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header("Location: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for browser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redirection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794453"/>
            <a:ext cx="10058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PHP's </a:t>
            </a:r>
            <a:r>
              <a:rPr lang="en-US" sz="2200" dirty="0"/>
              <a:t>header function can be used for several common HTTP messages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sending back HTTP error codes (404 not found, 403 forbidden, etc.)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redirecting from one page to another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indicating content types, languages, caching policies, server info, ...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you can use a Location header to tell the browser to redirect itself to another page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useful to redirect if the user makes a validation error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dirty="0"/>
              <a:t>must</a:t>
            </a:r>
            <a:r>
              <a:rPr lang="en-US" sz="2200" dirty="0"/>
              <a:t> appear before any other HTML output generated by the script</a:t>
            </a:r>
          </a:p>
        </p:txBody>
      </p:sp>
    </p:spTree>
    <p:extLst>
      <p:ext uri="{BB962C8B-B14F-4D97-AF65-F5344CB8AC3E}">
        <p14:creationId xmlns:p14="http://schemas.microsoft.com/office/powerpoint/2010/main" val="220970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header to redirect between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899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header("Location: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96633"/>
            <a:ext cx="10058400" cy="175432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$city  = $_POST["city"];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$state = $_POST["state"];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$zip   = $_POST["zip"];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(!$city ||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($state) != 2 ||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($zip) != 5)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header("Location: start-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page.php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invalid input; redirect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615382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one problem</a:t>
            </a:r>
            <a:r>
              <a:rPr lang="en-US" sz="2400" dirty="0"/>
              <a:t>: User is redirected back to original form without any clear error message or understanding of why the redirect occurred. (We can improve this later.)</a:t>
            </a:r>
          </a:p>
        </p:txBody>
      </p:sp>
    </p:spTree>
    <p:extLst>
      <p:ext uri="{BB962C8B-B14F-4D97-AF65-F5344CB8AC3E}">
        <p14:creationId xmlns:p14="http://schemas.microsoft.com/office/powerpoint/2010/main" val="57464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558914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Use regular expressions to add validation to the </a:t>
            </a:r>
            <a:r>
              <a:rPr lang="en-US" sz="2400" dirty="0" err="1"/>
              <a:t>turnin</a:t>
            </a:r>
            <a:r>
              <a:rPr lang="en-US" sz="2400" dirty="0"/>
              <a:t> form shown in previous lectures. </a:t>
            </a:r>
            <a:endParaRPr lang="en-US" sz="2400" dirty="0" smtClean="0"/>
          </a:p>
          <a:p>
            <a:pPr marL="0" indent="0">
              <a:buNone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The student name must not be blank and must contain a first and last name (two words).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The student ID must be a seven-digit integer.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The assignment must be a string such as "hw1" or "hw6".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  The section must be a two-letter uppercase string representing a valid section such as AF or BK.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The email address must follow a valid general format such as user@example.com.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The course must be one of "142", "143", or "154" exactly.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2686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invalid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178653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check_valid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($regex,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preg_match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($regex, $_POST[$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$_POST[$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code to run if the parameter is invalid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die("Bad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check_valid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("/^[0-9]{7}$/",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$section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check_valid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("/^[AB][A-C]$/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"section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4767161"/>
            <a:ext cx="10058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Having a common helper function to check parameters is useful.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 your page needs to show a particular HTML output on errors, the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function may not be appropriate.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212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 in HTML </a:t>
            </a:r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712918" cy="1340228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How old are you?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type="text" name="age" size="2" pattern="[0-9]+" title="an integer" /&gt;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type="submit"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1" y="3185962"/>
            <a:ext cx="10712918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output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1" y="3908726"/>
            <a:ext cx="1071291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HTML5 adds a new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hlinkClick r:id="rId2"/>
              </a:rPr>
              <a:t>pattern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hlinkClick r:id="rId2"/>
              </a:rPr>
              <a:t> attribute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input elements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browser will refuse to submit the form unless the value matches the regex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072" y="3366244"/>
            <a:ext cx="3810196" cy="28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1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real form that uses </a:t>
            </a:r>
            <a:r>
              <a:rPr lang="en-US" dirty="0" smtClean="0"/>
              <a:t>validation</a:t>
            </a:r>
            <a:endParaRPr lang="en-US" dirty="0"/>
          </a:p>
        </p:txBody>
      </p:sp>
      <p:pic>
        <p:nvPicPr>
          <p:cNvPr id="1026" name="Picture 2" descr="wam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191" y="1846263"/>
            <a:ext cx="9565944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97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vs. server-side </a:t>
            </a:r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Validation can be performed: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client-side</a:t>
            </a:r>
            <a:r>
              <a:rPr lang="en-US" sz="2400" dirty="0" smtClean="0"/>
              <a:t> </a:t>
            </a:r>
            <a:r>
              <a:rPr lang="en-US" sz="2400" dirty="0"/>
              <a:t>(before the form is submitted)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can lead to a better user experience, but not secure (why not?)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server-side</a:t>
            </a:r>
            <a:r>
              <a:rPr lang="en-US" sz="2400" dirty="0" smtClean="0"/>
              <a:t> </a:t>
            </a:r>
            <a:r>
              <a:rPr lang="en-US" sz="2400" dirty="0"/>
              <a:t>(in PHP code, after the form is submitted)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needed for truly secure validation, but slower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both </a:t>
            </a: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best mix of convenience and security, but requires most effort to program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239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form to be </a:t>
            </a:r>
            <a:r>
              <a:rPr lang="en-US" dirty="0" smtClean="0"/>
              <a:t>validated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239249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 action="http://foo.com/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method="get"&gt;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&lt;div&gt;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City: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name="city"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State: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name="state"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size="2"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="2" /&gt;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ZIP: 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name="zip"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size="5"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="5" /&gt;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&lt;input type="submit"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&lt;/div&gt;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&lt;/form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609847"/>
            <a:ext cx="60335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Let's validate this form's data on the server...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439" y="4221908"/>
            <a:ext cx="2838596" cy="125101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7281" y="4084983"/>
            <a:ext cx="10058400" cy="147732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58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/>
              <a:t>server-side </a:t>
            </a:r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01927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$city  = $_POST["city"];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$state = $_POST["state"];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$zip   = $_POST["zip"];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(!$city ||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($state) != 2 ||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($zip) != 5)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 "Error, invalid city/state/zip submitted.";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647661"/>
            <a:ext cx="100584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i="1" dirty="0"/>
              <a:t> </a:t>
            </a:r>
            <a:r>
              <a:rPr lang="en-US" sz="2200" i="1" dirty="0" smtClean="0"/>
              <a:t>basic </a:t>
            </a:r>
            <a:r>
              <a:rPr lang="en-US" sz="2200" i="1" dirty="0"/>
              <a:t>idea:</a:t>
            </a:r>
            <a:r>
              <a:rPr lang="en-US" sz="2200" dirty="0"/>
              <a:t> examine parameter values, and if they are bad, show an error message and abort. But: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How do you test for integers vs. real numbers vs. strings?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How do you test for a valid credit card number?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How do you test that a person's name has a middle initial?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(How do you test whether a given string matches a particular complex format?)</a:t>
            </a:r>
          </a:p>
        </p:txBody>
      </p:sp>
    </p:spTree>
    <p:extLst>
      <p:ext uri="{BB962C8B-B14F-4D97-AF65-F5344CB8AC3E}">
        <p14:creationId xmlns:p14="http://schemas.microsoft.com/office/powerpoint/2010/main" val="21470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</a:t>
            </a:r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/^[a-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-Z_\-]+@(([a-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-Z_\-])+\.)+[a-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-Z]{2,4}$/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2286960"/>
            <a:ext cx="8887498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regular expression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("regex"): a description of a pattern of text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 test whether a string matches the expression's pattern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 use a regex to search/replace characters in a string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regular expressions are extremely powerful but tough to read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(the above regular expression matches email addresses)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regular expressions occur in many places: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Java: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Scanner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String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's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split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method (CSE 143 sentence generator)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supported by PHP, JavaScript, and other languages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many text editors (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TextPad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allow regexes in search/replace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site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Rubular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 useful for testing a regex. </a:t>
            </a:r>
          </a:p>
        </p:txBody>
      </p:sp>
    </p:spTree>
    <p:extLst>
      <p:ext uri="{BB962C8B-B14F-4D97-AF65-F5344CB8AC3E}">
        <p14:creationId xmlns:p14="http://schemas.microsoft.com/office/powerpoint/2010/main" val="402000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</a:t>
            </a:r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39657"/>
          </a:xfrm>
        </p:spPr>
        <p:txBody>
          <a:bodyPr>
            <a:normAutofit/>
          </a:bodyPr>
          <a:lstStyle/>
          <a:p>
            <a:r>
              <a:rPr lang="en-US" sz="2400" dirty="0"/>
              <a:t>This picture best describes regex.</a:t>
            </a:r>
          </a:p>
        </p:txBody>
      </p:sp>
      <p:pic>
        <p:nvPicPr>
          <p:cNvPr id="5122" name="Picture 2" descr="http://i.imgur.com/dkby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722" y="2385391"/>
            <a:ext cx="6217516" cy="349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74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regular </a:t>
            </a:r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6203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2370311"/>
            <a:ext cx="9615133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PHP, regexes are strings that begin and end with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simplest regexes simply match a particular substring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above regular expression matches any string containing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YES: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abcdef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defabc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".=.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.=."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fedcba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c"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"PHP"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6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2962</TotalTime>
  <Words>2143</Words>
  <Application>Microsoft Office PowerPoint</Application>
  <PresentationFormat>Widescreen</PresentationFormat>
  <Paragraphs>233</Paragraphs>
  <Slides>28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 Unicode MS</vt:lpstr>
      <vt:lpstr>Arial</vt:lpstr>
      <vt:lpstr>Calibri</vt:lpstr>
      <vt:lpstr>Calibri Light</vt:lpstr>
      <vt:lpstr>Courier New</vt:lpstr>
      <vt:lpstr>Retrospect</vt:lpstr>
      <vt:lpstr>CSE 154</vt:lpstr>
      <vt:lpstr>What is form validation?</vt:lpstr>
      <vt:lpstr>A real form that uses validation</vt:lpstr>
      <vt:lpstr>Client vs. server-side validation</vt:lpstr>
      <vt:lpstr>An example form to be validated</vt:lpstr>
      <vt:lpstr>Basic server-side validation</vt:lpstr>
      <vt:lpstr>Regular expressions</vt:lpstr>
      <vt:lpstr>Regular expressions</vt:lpstr>
      <vt:lpstr>Basic regular expressions</vt:lpstr>
      <vt:lpstr>Wildcards: .</vt:lpstr>
      <vt:lpstr>Special characters: |, (), \</vt:lpstr>
      <vt:lpstr>Quantifiers: *, +, ?</vt:lpstr>
      <vt:lpstr>More quantifiers: {min,max}</vt:lpstr>
      <vt:lpstr>Practice exercise</vt:lpstr>
      <vt:lpstr>Anchors: ^ and $</vt:lpstr>
      <vt:lpstr>Character sets: []</vt:lpstr>
      <vt:lpstr>Character ranges: [start-end]</vt:lpstr>
      <vt:lpstr>Practice Exercises</vt:lpstr>
      <vt:lpstr>Escape sequences</vt:lpstr>
      <vt:lpstr>Regular expressions in PHP (PDF)</vt:lpstr>
      <vt:lpstr>PHP form validation w/ regexes</vt:lpstr>
      <vt:lpstr>Regular expression PHP example</vt:lpstr>
      <vt:lpstr>The die function</vt:lpstr>
      <vt:lpstr>The header function</vt:lpstr>
      <vt:lpstr>Using header to redirect between pages</vt:lpstr>
      <vt:lpstr>Practice exercise</vt:lpstr>
      <vt:lpstr>Handling invalid data</vt:lpstr>
      <vt:lpstr>Regular expressions in HTML forms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23</cp:revision>
  <dcterms:created xsi:type="dcterms:W3CDTF">2014-10-12T20:03:50Z</dcterms:created>
  <dcterms:modified xsi:type="dcterms:W3CDTF">2016-05-13T05:35:18Z</dcterms:modified>
</cp:coreProperties>
</file>