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2" r:id="rId6"/>
    <p:sldId id="273" r:id="rId7"/>
    <p:sldId id="277" r:id="rId8"/>
    <p:sldId id="261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41" d="100"/>
          <a:sy n="41" d="100"/>
        </p:scale>
        <p:origin x="6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head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media/media_mimeref.asp" TargetMode="External"/><Relationship Id="rId2" Type="http://schemas.openxmlformats.org/officeDocument/2006/relationships/hyperlink" Target="http://en.wikipedia.org/wiki/Mime_ty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master-toolkit.com/mime-types.s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fileperms" TargetMode="External"/><Relationship Id="rId13" Type="http://schemas.openxmlformats.org/officeDocument/2006/relationships/hyperlink" Target="http://www.php.net/disk_free_space" TargetMode="External"/><Relationship Id="rId18" Type="http://schemas.openxmlformats.org/officeDocument/2006/relationships/hyperlink" Target="http://www.php.net/chgrp" TargetMode="External"/><Relationship Id="rId3" Type="http://schemas.openxmlformats.org/officeDocument/2006/relationships/hyperlink" Target="http://www.php.net/file_get_contents" TargetMode="External"/><Relationship Id="rId21" Type="http://schemas.openxmlformats.org/officeDocument/2006/relationships/hyperlink" Target="http://www.php.net/rmdir" TargetMode="External"/><Relationship Id="rId7" Type="http://schemas.openxmlformats.org/officeDocument/2006/relationships/hyperlink" Target="http://www.php.net/filesize" TargetMode="External"/><Relationship Id="rId12" Type="http://schemas.openxmlformats.org/officeDocument/2006/relationships/hyperlink" Target="http://www.php.net/is_writable" TargetMode="External"/><Relationship Id="rId17" Type="http://schemas.openxmlformats.org/officeDocument/2006/relationships/hyperlink" Target="http://www.php.net/chmod" TargetMode="External"/><Relationship Id="rId2" Type="http://schemas.openxmlformats.org/officeDocument/2006/relationships/hyperlink" Target="http://www.php.net/file" TargetMode="External"/><Relationship Id="rId16" Type="http://schemas.openxmlformats.org/officeDocument/2006/relationships/hyperlink" Target="http://www.php.net/unlink" TargetMode="External"/><Relationship Id="rId20" Type="http://schemas.openxmlformats.org/officeDocument/2006/relationships/hyperlink" Target="http://www.php.net/mkdi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file_exists" TargetMode="External"/><Relationship Id="rId11" Type="http://schemas.openxmlformats.org/officeDocument/2006/relationships/hyperlink" Target="http://www.php.net/is_readable" TargetMode="External"/><Relationship Id="rId5" Type="http://schemas.openxmlformats.org/officeDocument/2006/relationships/hyperlink" Target="http://www.php.net/basename" TargetMode="External"/><Relationship Id="rId15" Type="http://schemas.openxmlformats.org/officeDocument/2006/relationships/hyperlink" Target="http://www.php.net/rename" TargetMode="External"/><Relationship Id="rId23" Type="http://schemas.openxmlformats.org/officeDocument/2006/relationships/hyperlink" Target="http://www.php.net/scandir" TargetMode="External"/><Relationship Id="rId10" Type="http://schemas.openxmlformats.org/officeDocument/2006/relationships/hyperlink" Target="http://www.php.net/is_dir" TargetMode="External"/><Relationship Id="rId19" Type="http://schemas.openxmlformats.org/officeDocument/2006/relationships/hyperlink" Target="http://www.php.net/chown" TargetMode="External"/><Relationship Id="rId4" Type="http://schemas.openxmlformats.org/officeDocument/2006/relationships/hyperlink" Target="http://www.php.net/file_put_contents" TargetMode="External"/><Relationship Id="rId9" Type="http://schemas.openxmlformats.org/officeDocument/2006/relationships/hyperlink" Target="http://www.php.net/filemtime" TargetMode="External"/><Relationship Id="rId14" Type="http://schemas.openxmlformats.org/officeDocument/2006/relationships/hyperlink" Target="http://www.php.net/copy" TargetMode="External"/><Relationship Id="rId22" Type="http://schemas.openxmlformats.org/officeDocument/2006/relationships/hyperlink" Target="http://www.php.net/glob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scandir" TargetMode="External"/><Relationship Id="rId2" Type="http://schemas.openxmlformats.org/officeDocument/2006/relationships/hyperlink" Target="http://www.php.net/glo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16: </a:t>
            </a:r>
            <a:r>
              <a:rPr lang="en-US" dirty="0"/>
              <a:t>File I/O; </a:t>
            </a:r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1026" name="Picture 2" descr="File:file extens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05" y="1038294"/>
            <a:ext cx="2886075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92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1937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all poems in the poetry directory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$poems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glob("poetry/poem*.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($poems as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file_get_contents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"I just reversed " .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basename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poemfile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 "\n";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244006"/>
            <a:ext cx="10058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glob can match a "wildcard" path with the * character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glob("foo/bar/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*.doc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") </a:t>
            </a:r>
            <a:r>
              <a:rPr lang="en-US" sz="2200" dirty="0"/>
              <a:t>returns all .doc files in the foo/bar subdirectory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glob("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food*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") </a:t>
            </a:r>
            <a:r>
              <a:rPr lang="en-US" sz="2200" dirty="0"/>
              <a:t>returns all files whose names begin with "food"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200" dirty="0"/>
              <a:t> function strips any leading directory from a file path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("foo/bar/baz.txt") </a:t>
            </a:r>
            <a:r>
              <a:rPr lang="en-US" sz="2200" dirty="0"/>
              <a:t>returns "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baz.txt</a:t>
            </a:r>
            <a:r>
              <a:rPr lang="en-US" sz="22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7184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scandir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6230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("taxes/old") as $filename) {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&lt;li&gt;I found a file: &lt;?= $filename ?&gt;&lt;/li&gt;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 ?&gt;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464939"/>
            <a:ext cx="10058400" cy="144655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..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2007_w2.pdf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2006_1099.doc                 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087962"/>
            <a:ext cx="102432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scandir</a:t>
            </a:r>
            <a:r>
              <a:rPr lang="en-US" sz="2400" dirty="0"/>
              <a:t> includes current directory (".") and parent ("..") in the </a:t>
            </a:r>
            <a:r>
              <a:rPr lang="en-US" sz="2400" dirty="0" smtClean="0"/>
              <a:t>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don't need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basename</a:t>
            </a:r>
            <a:r>
              <a:rPr lang="en-US" sz="2400" dirty="0"/>
              <a:t> with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scandir</a:t>
            </a:r>
            <a:r>
              <a:rPr lang="en-US" sz="2400" dirty="0"/>
              <a:t>; returns file names only without directory</a:t>
            </a:r>
          </a:p>
        </p:txBody>
      </p:sp>
    </p:spTree>
    <p:extLst>
      <p:ext uri="{BB962C8B-B14F-4D97-AF65-F5344CB8AC3E}">
        <p14:creationId xmlns:p14="http://schemas.microsoft.com/office/powerpoint/2010/main" val="1458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Reading/writing an entire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9442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reverse a file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file_get_contents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("poem.txt");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("poem.txt", $text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496056"/>
            <a:ext cx="10058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file_get_contents</a:t>
            </a:r>
            <a:r>
              <a:rPr lang="en-US" sz="2200" dirty="0"/>
              <a:t> returns entire contents of a file as a </a:t>
            </a:r>
            <a:r>
              <a:rPr lang="en-US" sz="2200" dirty="0" smtClean="0"/>
              <a:t>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if the file doesn't exist, you will get a warning and an empty return </a:t>
            </a:r>
            <a:r>
              <a:rPr lang="en-US" sz="2200" dirty="0" smtClean="0"/>
              <a:t>string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file_put_contents</a:t>
            </a:r>
            <a:r>
              <a:rPr lang="en-US" sz="2200" dirty="0"/>
              <a:t> writes a string into a file, replacing its old </a:t>
            </a:r>
            <a:r>
              <a:rPr lang="en-US" sz="2200" dirty="0" smtClean="0"/>
              <a:t>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if the file doesn't exist, it will be created</a:t>
            </a:r>
          </a:p>
        </p:txBody>
      </p:sp>
    </p:spTree>
    <p:extLst>
      <p:ext uri="{BB962C8B-B14F-4D97-AF65-F5344CB8AC3E}">
        <p14:creationId xmlns:p14="http://schemas.microsoft.com/office/powerpoint/2010/main" val="3547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Appending to a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56492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a line to a file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"P.S. ILY, GTG TTYL!~";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file_put_contents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("poem.txt",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FILE_APPEND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342330"/>
              </p:ext>
            </p:extLst>
          </p:nvPr>
        </p:nvGraphicFramePr>
        <p:xfrm>
          <a:off x="2107096" y="3196562"/>
          <a:ext cx="7875450" cy="1747520"/>
        </p:xfrm>
        <a:graphic>
          <a:graphicData uri="http://schemas.openxmlformats.org/drawingml/2006/table">
            <a:tbl>
              <a:tblPr/>
              <a:tblGrid>
                <a:gridCol w="3937725"/>
                <a:gridCol w="393772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old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new contents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Roses are red,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Violets </a:t>
                      </a:r>
                      <a:r>
                        <a:rPr lang="en-US" dirty="0">
                          <a:effectLst/>
                        </a:rPr>
                        <a:t>are blue.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All </a:t>
                      </a:r>
                      <a:r>
                        <a:rPr lang="en-US" dirty="0">
                          <a:effectLst/>
                        </a:rPr>
                        <a:t>my base,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Are </a:t>
                      </a:r>
                      <a:r>
                        <a:rPr lang="en-US" dirty="0">
                          <a:effectLst/>
                        </a:rPr>
                        <a:t>belong to you. 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Roses are red,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Violets </a:t>
                      </a:r>
                      <a:r>
                        <a:rPr lang="en-US" dirty="0">
                          <a:effectLst/>
                        </a:rPr>
                        <a:t>are blue.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All </a:t>
                      </a:r>
                      <a:r>
                        <a:rPr lang="en-US" dirty="0">
                          <a:effectLst/>
                        </a:rPr>
                        <a:t>my base,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Are </a:t>
                      </a:r>
                      <a:r>
                        <a:rPr lang="en-US" dirty="0">
                          <a:effectLst/>
                        </a:rPr>
                        <a:t>belong to you. </a:t>
                      </a:r>
                      <a:endParaRPr lang="en-US" dirty="0" smtClean="0">
                        <a:effectLst/>
                      </a:endParaRPr>
                    </a:p>
                    <a:p>
                      <a:pPr fontAlgn="t"/>
                      <a:r>
                        <a:rPr lang="en-US" dirty="0" smtClean="0">
                          <a:effectLst/>
                        </a:rPr>
                        <a:t>P.S</a:t>
                      </a:r>
                      <a:r>
                        <a:rPr lang="en-US" dirty="0">
                          <a:effectLst/>
                        </a:rPr>
                        <a:t>. ILY, GTG TTYL!~ 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5322262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file_put_contents</a:t>
            </a:r>
            <a:r>
              <a:rPr lang="en-US" sz="2400" dirty="0"/>
              <a:t> can be called with an optional third parameter to append (add to the end) rather than overwrite</a:t>
            </a:r>
          </a:p>
        </p:txBody>
      </p:sp>
    </p:spTree>
    <p:extLst>
      <p:ext uri="{BB962C8B-B14F-4D97-AF65-F5344CB8AC3E}">
        <p14:creationId xmlns:p14="http://schemas.microsoft.com/office/powerpoint/2010/main" val="146926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web service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13161"/>
            <a:ext cx="10058400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service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software functionality that can be invoked through the internet using common protocols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like a remote function(s) you can call by contacting a program on a web server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web services accept parameters and produce results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written in PHP and contacted by the browser in HTML and/or Ajax code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service's output might be HTML but could be text, XML, JSON or other content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examples seen in CSE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154: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quote.php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animalgame.php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books_json.php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urban.php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lang="en-US" sz="2200" dirty="0" err="1" smtClean="0">
                <a:solidFill>
                  <a:srgbClr val="2244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weather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8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content type with header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62186"/>
            <a:ext cx="10058400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type/subtype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31518"/>
            <a:ext cx="10058400" cy="64633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text/plain");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"This output will appear as plain text now!\n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3347181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a PHP file's output is assumed to be HTML (text/html)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header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specify non-HTML output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must appear before any other output generated by the script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Content ("</a:t>
            </a:r>
            <a:r>
              <a:rPr lang="en-US" dirty="0">
                <a:hlinkClick r:id="rId2"/>
              </a:rPr>
              <a:t>MIME</a:t>
            </a:r>
            <a:r>
              <a:rPr lang="en-US" dirty="0"/>
              <a:t>") </a:t>
            </a:r>
            <a:r>
              <a:rPr lang="en-US" dirty="0" smtClean="0"/>
              <a:t>types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458816" y="1970736"/>
          <a:ext cx="5357194" cy="2600960"/>
        </p:xfrm>
        <a:graphic>
          <a:graphicData uri="http://schemas.openxmlformats.org/drawingml/2006/table">
            <a:tbl>
              <a:tblPr/>
              <a:tblGrid>
                <a:gridCol w="2678597"/>
                <a:gridCol w="267859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MIME type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related file extension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text/plain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.txt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text/html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.html, .htm, ...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text/xml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.xml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application/json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.json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text/css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.css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text/javascript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.js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image/gif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.gif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4904168"/>
            <a:ext cx="53388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Lists of MIME types: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by type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by extension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strings and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=value...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444070"/>
            <a:ext cx="10058400" cy="646331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http://www.google.com/search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?q=Romney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example.com/student_login.php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?username=obourn&amp;id=1234567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2972522"/>
            <a:ext cx="100584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/>
              <a:t>query </a:t>
            </a:r>
            <a:r>
              <a:rPr lang="en-US" sz="2200" b="1" dirty="0"/>
              <a:t>string</a:t>
            </a:r>
            <a:r>
              <a:rPr lang="en-US" sz="2200" dirty="0"/>
              <a:t>: a set of parameters passed from a browser to a web server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often </a:t>
            </a:r>
            <a:r>
              <a:rPr lang="en-US" sz="2200" dirty="0"/>
              <a:t>passed by placing name/value pairs at the end of a URL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above</a:t>
            </a:r>
            <a:r>
              <a:rPr lang="en-US" sz="2200" dirty="0"/>
              <a:t>, parameter username has value </a:t>
            </a:r>
            <a:r>
              <a:rPr lang="en-US" sz="2200" dirty="0" err="1" smtClean="0"/>
              <a:t>obourn</a:t>
            </a:r>
            <a:r>
              <a:rPr lang="en-US" sz="2200" dirty="0" smtClean="0"/>
              <a:t>, </a:t>
            </a:r>
            <a:r>
              <a:rPr lang="en-US" sz="2200" dirty="0"/>
              <a:t>and </a:t>
            </a:r>
            <a:r>
              <a:rPr lang="en-US" sz="2200" dirty="0" err="1"/>
              <a:t>sid</a:t>
            </a:r>
            <a:r>
              <a:rPr lang="en-US" sz="2200" dirty="0"/>
              <a:t> has value 1234567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 </a:t>
            </a:r>
            <a:r>
              <a:rPr lang="en-US" sz="2200" dirty="0"/>
              <a:t>code on the server can examine and utilize the value of parameters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way for PHP code to produce different output based on values passed by the user</a:t>
            </a:r>
          </a:p>
        </p:txBody>
      </p:sp>
    </p:spTree>
    <p:extLst>
      <p:ext uri="{BB962C8B-B14F-4D97-AF65-F5344CB8AC3E}">
        <p14:creationId xmlns:p14="http://schemas.microsoft.com/office/powerpoint/2010/main" val="35043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parameters: $_GET, $_POST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51623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$_GET["username"]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id_number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$_GET["id"]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eats_meat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$_GET["meat"]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eats_meat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37028"/>
            <a:ext cx="10058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GET["parameter name"] or $_POST["parameter name"] returns a GET/POST parameter's value as a </a:t>
            </a:r>
            <a:r>
              <a:rPr lang="en-US" sz="2400" dirty="0" smtClean="0"/>
              <a:t>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parameters </a:t>
            </a:r>
            <a:r>
              <a:rPr lang="en-US" sz="2400" dirty="0"/>
              <a:t>specified as http://....?name=</a:t>
            </a:r>
            <a:r>
              <a:rPr lang="en-US" sz="2400" dirty="0" err="1"/>
              <a:t>value&amp;name</a:t>
            </a:r>
            <a:r>
              <a:rPr lang="en-US" sz="2400" dirty="0"/>
              <a:t>=value are GET </a:t>
            </a:r>
            <a:r>
              <a:rPr lang="en-US" sz="2400" dirty="0" smtClean="0"/>
              <a:t>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test </a:t>
            </a:r>
            <a:r>
              <a:rPr lang="en-US" sz="2400" dirty="0"/>
              <a:t>whether a given parameter was passed with </a:t>
            </a:r>
            <a:r>
              <a:rPr lang="en-US" sz="2400" dirty="0" err="1"/>
              <a:t>isset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48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Exponent web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1786980"/>
            <a:ext cx="10058400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a web service that accepts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outputs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raised to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exponent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power. For example, the following query should output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81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2677803"/>
            <a:ext cx="10058400" cy="36933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http://example.com/exponent.php?base=3&amp;exponent=4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3423238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70022"/>
                </a:solidFill>
                <a:latin typeface="Calibri" panose="020F0502020204030204" pitchFamily="34" charset="0"/>
              </a:rPr>
              <a:t>solution: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3864451"/>
            <a:ext cx="10058400" cy="2031325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header("Content-type: text/plain");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$base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$_GET["base"];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$_GET["exponent"];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$result = pow($base,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$result;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91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file I/O </a:t>
            </a:r>
            <a:r>
              <a:rPr lang="en-US" dirty="0" smtClean="0"/>
              <a:t>functions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168443"/>
              </p:ext>
            </p:extLst>
          </p:nvPr>
        </p:nvGraphicFramePr>
        <p:xfrm>
          <a:off x="2077275" y="2416672"/>
          <a:ext cx="8040760" cy="2722880"/>
        </p:xfrm>
        <a:graphic>
          <a:graphicData uri="http://schemas.openxmlformats.org/drawingml/2006/table">
            <a:tbl>
              <a:tblPr/>
              <a:tblGrid>
                <a:gridCol w="4020380"/>
                <a:gridCol w="402038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function name(s)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category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>
                          <a:solidFill>
                            <a:srgbClr val="660000"/>
                          </a:solidFill>
                          <a:effectLst/>
                          <a:hlinkClick r:id="rId2"/>
                        </a:rPr>
                        <a:t>file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b="1" i="0" u="none" strike="noStrike">
                          <a:solidFill>
                            <a:srgbClr val="660000"/>
                          </a:solidFill>
                          <a:effectLst/>
                          <a:hlinkClick r:id="rId3"/>
                        </a:rPr>
                        <a:t>file_get_contents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 b="1" i="0" u="none" strike="noStrike">
                          <a:solidFill>
                            <a:srgbClr val="660000"/>
                          </a:solidFill>
                          <a:effectLst/>
                          <a:hlinkClick r:id="rId4"/>
                        </a:rPr>
                        <a:t>file_put_contents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reading/writing entire files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 err="1">
                          <a:solidFill>
                            <a:srgbClr val="660000"/>
                          </a:solidFill>
                          <a:effectLst/>
                          <a:hlinkClick r:id="rId5"/>
                        </a:rPr>
                        <a:t>basename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file_exists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filesize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fileperms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9"/>
                        </a:rPr>
                        <a:t>filemtime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0"/>
                        </a:rPr>
                        <a:t>is_dir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1"/>
                        </a:rPr>
                        <a:t>is_readable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2"/>
                        </a:rPr>
                        <a:t>is_writable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u="none" strike="noStrike" dirty="0" err="1">
                          <a:solidFill>
                            <a:srgbClr val="335177"/>
                          </a:solidFill>
                          <a:effectLst/>
                          <a:hlinkClick r:id="rId13"/>
                        </a:rPr>
                        <a:t>disk_free_space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asking for information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4"/>
                        </a:rPr>
                        <a:t>copy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5"/>
                        </a:rPr>
                        <a:t>rename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6"/>
                        </a:rPr>
                        <a:t>unlink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7"/>
                        </a:rPr>
                        <a:t>chmod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8"/>
                        </a:rPr>
                        <a:t>chgrp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19"/>
                        </a:rPr>
                        <a:t>chown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0"/>
                        </a:rPr>
                        <a:t>mkdir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21"/>
                        </a:rPr>
                        <a:t>rmdir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manipulating files and directories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i="0" dirty="0">
                          <a:solidFill>
                            <a:srgbClr val="660000"/>
                          </a:solidFill>
                          <a:effectLst/>
                          <a:hlinkClick r:id="rId22"/>
                        </a:rPr>
                        <a:t>glob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  <a:r>
                        <a:rPr lang="en-US" b="1" i="0" dirty="0" err="1" smtClean="0">
                          <a:solidFill>
                            <a:srgbClr val="660000"/>
                          </a:solidFill>
                          <a:effectLst/>
                          <a:hlinkClick r:id="rId23"/>
                        </a:rPr>
                        <a:t>scandir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reading directories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41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</a:t>
            </a:r>
            <a:r>
              <a:rPr lang="en-US" dirty="0" smtClean="0"/>
              <a:t>directories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88997"/>
              </p:ext>
            </p:extLst>
          </p:nvPr>
        </p:nvGraphicFramePr>
        <p:xfrm>
          <a:off x="2263140" y="2075870"/>
          <a:ext cx="7726680" cy="2499360"/>
        </p:xfrm>
        <a:graphic>
          <a:graphicData uri="http://schemas.openxmlformats.org/drawingml/2006/table">
            <a:tbl>
              <a:tblPr/>
              <a:tblGrid>
                <a:gridCol w="1138830"/>
                <a:gridCol w="65878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function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glob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array of all file names that match a given pattern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(returns a file path and name, such as "foo/bar/myfile.txt")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scandir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array of all file names in a given directory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(returns just the file names, such as "myfile.txt")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9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528250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glob can accept a general path with the * wildcard character (more powerful)</a:t>
            </a:r>
          </a:p>
        </p:txBody>
      </p:sp>
    </p:spTree>
    <p:extLst>
      <p:ext uri="{BB962C8B-B14F-4D97-AF65-F5344CB8AC3E}">
        <p14:creationId xmlns:p14="http://schemas.microsoft.com/office/powerpoint/2010/main" val="26911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962</TotalTime>
  <Words>858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CSE 154</vt:lpstr>
      <vt:lpstr>What is a web service?</vt:lpstr>
      <vt:lpstr>Setting content type with header</vt:lpstr>
      <vt:lpstr>Recall: Content ("MIME") types</vt:lpstr>
      <vt:lpstr>Query strings and parameters</vt:lpstr>
      <vt:lpstr>Query parameters: $_GET, $_POST</vt:lpstr>
      <vt:lpstr>Example: Exponent web service</vt:lpstr>
      <vt:lpstr>PHP file I/O functions</vt:lpstr>
      <vt:lpstr>Reading directories</vt:lpstr>
      <vt:lpstr>glob example</vt:lpstr>
      <vt:lpstr>scandir example</vt:lpstr>
      <vt:lpstr>Reading/writing an entire file</vt:lpstr>
      <vt:lpstr>Appending to a file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24</cp:revision>
  <dcterms:created xsi:type="dcterms:W3CDTF">2014-10-04T20:01:57Z</dcterms:created>
  <dcterms:modified xsi:type="dcterms:W3CDTF">2016-05-06T18:39:44Z</dcterms:modified>
</cp:coreProperties>
</file>