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76" r:id="rId17"/>
    <p:sldId id="269" r:id="rId18"/>
    <p:sldId id="270" r:id="rId19"/>
    <p:sldId id="271" r:id="rId20"/>
    <p:sldId id="26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5FF"/>
    <a:srgbClr val="E7D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5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language.types.null.php" TargetMode="External"/><Relationship Id="rId3" Type="http://schemas.openxmlformats.org/officeDocument/2006/relationships/hyperlink" Target="http://www.php.net/manual/en/language.types.float.php" TargetMode="External"/><Relationship Id="rId7" Type="http://schemas.openxmlformats.org/officeDocument/2006/relationships/hyperlink" Target="http://www.php.net/manual/en/language.types.object.php" TargetMode="External"/><Relationship Id="rId2" Type="http://schemas.openxmlformats.org/officeDocument/2006/relationships/hyperlink" Target="http://www.php.net/manual/en/language.types.integer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language.types.array.php" TargetMode="External"/><Relationship Id="rId11" Type="http://schemas.openxmlformats.org/officeDocument/2006/relationships/hyperlink" Target="http://www.php.net/language.types.type-juggling" TargetMode="External"/><Relationship Id="rId5" Type="http://schemas.openxmlformats.org/officeDocument/2006/relationships/hyperlink" Target="http://www.php.net/manual/en/language.types.string.php" TargetMode="External"/><Relationship Id="rId10" Type="http://schemas.openxmlformats.org/officeDocument/2006/relationships/hyperlink" Target="http://www.php.net/gettype" TargetMode="External"/><Relationship Id="rId4" Type="http://schemas.openxmlformats.org/officeDocument/2006/relationships/hyperlink" Target="http://www.php.net/manual/en/language.types.boolean.php" TargetMode="External"/><Relationship Id="rId9" Type="http://schemas.openxmlformats.org/officeDocument/2006/relationships/hyperlink" Target="http://www.php.net/manual/en/function.is-string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function.explode.php" TargetMode="External"/><Relationship Id="rId3" Type="http://schemas.openxmlformats.org/officeDocument/2006/relationships/hyperlink" Target="http://www.php.net/manual/en/function.strpos.php" TargetMode="External"/><Relationship Id="rId7" Type="http://schemas.openxmlformats.org/officeDocument/2006/relationships/hyperlink" Target="http://www.php.net/manual/en/function.trim.php" TargetMode="External"/><Relationship Id="rId2" Type="http://schemas.openxmlformats.org/officeDocument/2006/relationships/hyperlink" Target="http://www.php.net/manual/en/function.strlen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function.strtoupper.php" TargetMode="External"/><Relationship Id="rId5" Type="http://schemas.openxmlformats.org/officeDocument/2006/relationships/hyperlink" Target="http://www.php.net/manual/en/function.strtolower.php" TargetMode="External"/><Relationship Id="rId4" Type="http://schemas.openxmlformats.org/officeDocument/2006/relationships/hyperlink" Target="http://www.php.net/manual/en/function.substr.php" TargetMode="External"/><Relationship Id="rId9" Type="http://schemas.openxmlformats.org/officeDocument/2006/relationships/hyperlink" Target="http://www.php.net/manual/en/function.implode.php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control-structures.continue.php" TargetMode="External"/><Relationship Id="rId2" Type="http://schemas.openxmlformats.org/officeDocument/2006/relationships/hyperlink" Target="http://www.php.net/manual/en/control-structures.break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hyperlink" Target="http://java.sun.com/products/jsp/" TargetMode="External"/><Relationship Id="rId7" Type="http://schemas.openxmlformats.org/officeDocument/2006/relationships/hyperlink" Target="http://www.cgi101.com/learn/" TargetMode="External"/><Relationship Id="rId2" Type="http://schemas.openxmlformats.org/officeDocument/2006/relationships/hyperlink" Target="http://php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jangoproject.com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asp.net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rubyonrails.org/" TargetMode="External"/><Relationship Id="rId9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Lecture </a:t>
            </a:r>
            <a:r>
              <a:rPr lang="en-US" smtClean="0"/>
              <a:t>15: </a:t>
            </a:r>
            <a:r>
              <a:rPr lang="en-US" dirty="0"/>
              <a:t>Intro to PHP</a:t>
            </a:r>
          </a:p>
        </p:txBody>
      </p:sp>
      <p:pic>
        <p:nvPicPr>
          <p:cNvPr id="1026" name="Picture 2" descr="https://www.techshopbd.com/uploads/tutorial/hello_worl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05" y="2242893"/>
            <a:ext cx="578167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8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18250"/>
            <a:ext cx="10058400" cy="2705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	+ - * / %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. ++ --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= += -= *= /= %= .=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	many operators auto-convert types: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 + "7"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rgbClr val="E7DFE9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$name = expression;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132343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"PinkHeartLuvr78";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$age = 16;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drinking_age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$age + 5;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this_class_rocks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451050"/>
            <a:ext cx="9677881" cy="26593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names are case sensitive; separate multiple words with _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names always begin 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on both declaration and usage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implicitly declared by assignment (type is not written; a "loosely typed" language)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3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333184"/>
            <a:ext cx="10041826" cy="50484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basic types: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float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boolean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array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object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NULL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test what type a variable is with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is_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functions, e.g.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is_string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onsolas" panose="020B0609020204030204" pitchFamily="49" charset="0"/>
                <a:hlinkClick r:id="rId1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gettype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a variable's type as a string (not often needed)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PHP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1"/>
              </a:rPr>
              <a:t>converts between types automatically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 many cases: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auto-conversion on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  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"1" + 1 == 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auto-conversion on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  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 / 2 == 1.5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type-cast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type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$age 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"21";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2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8501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favorite_food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"Ethiopian";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favorite_food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[2];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779787"/>
            <a:ext cx="10058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zero-based indexing using bracket </a:t>
            </a:r>
            <a:r>
              <a:rPr lang="en-US" sz="2200" dirty="0" smtClean="0"/>
              <a:t>notation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string concatenation operator is . (period), not +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5 + "2 turtle doves" produces 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5 . "2 turtle doves" produces "52 turtle </a:t>
            </a:r>
            <a:r>
              <a:rPr lang="en-US" sz="2200" dirty="0" smtClean="0"/>
              <a:t>doves“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can be specified with "" or </a:t>
            </a:r>
            <a:r>
              <a:rPr lang="en-US" sz="2200" dirty="0" smtClean="0"/>
              <a:t>' '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53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5978"/>
            <a:ext cx="10058400" cy="2139857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index  0123456789012345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“Austin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Weale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$length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($name);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“Linda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&gt; 0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$index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“s");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$first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“Weal"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strtoupper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($name);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“AUSTIN WEALE“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71192" y="4024392"/>
          <a:ext cx="5575852" cy="2275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87926"/>
                <a:gridCol w="278792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Java Equivalent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strlen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length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3"/>
                        </a:rPr>
                        <a:t>strpos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indexOf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4"/>
                        </a:rPr>
                        <a:t>substr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substring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strtolower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6"/>
                        </a:rPr>
                        <a:t>strtoupper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toLowerCase, toUpperCase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7"/>
                        </a:rPr>
                        <a:t>trim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trim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8"/>
                        </a:rPr>
                        <a:t>explode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9"/>
                        </a:rPr>
                        <a:t>implode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split, join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2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Interpreted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6492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$age = 16;</a:t>
            </a:r>
          </a:p>
          <a:p>
            <a:pPr>
              <a:spcBef>
                <a:spcPts val="0"/>
              </a:spcBef>
            </a:pP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"You are " . $age . " years old.\n";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"You are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$age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years old.\n";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You are 16 years old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010600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strings inside " " are interpreted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variables that appear inside them will have their values inserted into the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strings inside ' </a:t>
            </a:r>
            <a:r>
              <a:rPr lang="en-US" sz="2200" dirty="0" smtClean="0"/>
              <a:t> ' </a:t>
            </a:r>
            <a:r>
              <a:rPr lang="en-US" sz="2200" dirty="0"/>
              <a:t>are not interpreted: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9774" y="4226970"/>
            <a:ext cx="9485906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'You are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$age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years old.\n';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You are $age years old.\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704676"/>
            <a:ext cx="70759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necessary to avoid ambiguity, can enclose variable in {}:</a:t>
            </a:r>
          </a:p>
        </p:txBody>
      </p:sp>
      <p:sp>
        <p:nvSpPr>
          <p:cNvPr id="9" name="Rectangle 8"/>
          <p:cNvSpPr/>
          <p:nvPr/>
        </p:nvSpPr>
        <p:spPr>
          <a:xfrm>
            <a:off x="1669774" y="5131730"/>
            <a:ext cx="9485906" cy="646331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"Today is your </a:t>
            </a:r>
            <a:r>
              <a:rPr lang="en-US" b="1" strike="sngStrike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b="1" strike="sngStrike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birthday.\n";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found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"Today is your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{$age}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birthday.\n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bool</a:t>
            </a:r>
            <a:r>
              <a:rPr lang="en-US" dirty="0"/>
              <a:t> (Boolean)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42901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feels_like_summer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php_is_rad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217;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$nonzero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97009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following values are considered to be FALSE (all others are TRUE):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and 0.0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"", "0", and NULL (includes unset variables)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arrays with 0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can cast to </a:t>
            </a:r>
            <a:r>
              <a:rPr lang="en-US" sz="2200" dirty="0" err="1"/>
              <a:t>boolean</a:t>
            </a:r>
            <a:r>
              <a:rPr lang="en-US" sz="2200" dirty="0"/>
              <a:t> using (</a:t>
            </a:r>
            <a:r>
              <a:rPr lang="en-US" sz="2200" dirty="0" err="1"/>
              <a:t>bool</a:t>
            </a:r>
            <a:r>
              <a:rPr lang="en-US" sz="2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FALSE prints as an empty string (no output); TRUE prints as a 1</a:t>
            </a:r>
          </a:p>
        </p:txBody>
      </p:sp>
    </p:spTree>
    <p:extLst>
      <p:ext uri="{BB962C8B-B14F-4D97-AF65-F5344CB8AC3E}">
        <p14:creationId xmlns:p14="http://schemas.microsoft.com/office/powerpoint/2010/main" val="5873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92994"/>
            <a:ext cx="10058400" cy="1245336"/>
          </a:xfrm>
          <a:solidFill>
            <a:srgbClr val="E7DFE9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(initialization; condition; update)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statements;</a:t>
            </a:r>
          </a:p>
          <a:p>
            <a:pPr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60030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squared is " .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. ".\n";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if/else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7839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(condition) {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4643709"/>
            <a:ext cx="10058400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can also say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 if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2667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(condition)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215813"/>
            <a:ext cx="10058400" cy="1015663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while (condition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4868779"/>
            <a:ext cx="10058400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break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continue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keywords also behave as in Java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URLs and web </a:t>
            </a: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http://server/path/file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129549"/>
            <a:ext cx="10058400" cy="4182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usually when you type a URL in your browser: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your computer looks up the server's IP address using DNS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your browser connects to that IP address and requests the given file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web server software (e.g. Apache) grabs that file from the server's local file 	system, and sends back its contents to you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some URLs actually specify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that the web server should run, and then send 	their output back to you as the result: 	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https://webster.cs.washington.edu/cse190m/quote.php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above URL tells the server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webster.cs.washington.edu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run the 	program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quote2.php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send back its output</a:t>
            </a:r>
          </a:p>
        </p:txBody>
      </p:sp>
    </p:spTree>
    <p:extLst>
      <p:ext uri="{BB962C8B-B14F-4D97-AF65-F5344CB8AC3E}">
        <p14:creationId xmlns:p14="http://schemas.microsoft.com/office/powerpoint/2010/main" val="23119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6967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single-line comment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single-line comment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multi-line comment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4573343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like Java,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also allowed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lot of PHP code uses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comments instead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recommend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will use it in our examples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3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Server-Side web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101008"/>
            <a:ext cx="10058400" cy="27680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server-side </a:t>
            </a:r>
            <a:r>
              <a:rPr lang="en-US" sz="2200" dirty="0"/>
              <a:t>pages are programs written using one of many web programming languages/frameworks</a:t>
            </a:r>
          </a:p>
          <a:p>
            <a:pPr lvl="1"/>
            <a:r>
              <a:rPr lang="en-US" sz="2200" dirty="0"/>
              <a:t>examples: </a:t>
            </a:r>
            <a:r>
              <a:rPr lang="en-US" sz="2200" dirty="0">
                <a:hlinkClick r:id="rId2"/>
              </a:rPr>
              <a:t>PHP</a:t>
            </a:r>
            <a:r>
              <a:rPr lang="en-US" sz="2200" dirty="0"/>
              <a:t>, </a:t>
            </a:r>
            <a:r>
              <a:rPr lang="en-US" sz="2200" dirty="0">
                <a:hlinkClick r:id="rId3"/>
              </a:rPr>
              <a:t>Java/JSP</a:t>
            </a:r>
            <a:r>
              <a:rPr lang="en-US" sz="2200" dirty="0"/>
              <a:t>, </a:t>
            </a:r>
            <a:r>
              <a:rPr lang="en-US" sz="2200" dirty="0">
                <a:hlinkClick r:id="rId4"/>
              </a:rPr>
              <a:t>Ruby on Rails</a:t>
            </a:r>
            <a:r>
              <a:rPr lang="en-US" sz="2200" dirty="0"/>
              <a:t>, </a:t>
            </a:r>
            <a:r>
              <a:rPr lang="en-US" sz="2200" dirty="0">
                <a:hlinkClick r:id="rId5"/>
              </a:rPr>
              <a:t>ASP.NET</a:t>
            </a:r>
            <a:r>
              <a:rPr lang="en-US" sz="2200" dirty="0"/>
              <a:t>, </a:t>
            </a:r>
            <a:r>
              <a:rPr lang="en-US" sz="2200" dirty="0">
                <a:hlinkClick r:id="rId6"/>
              </a:rPr>
              <a:t>Python</a:t>
            </a:r>
            <a:r>
              <a:rPr lang="en-US" sz="2200" dirty="0"/>
              <a:t>, </a:t>
            </a:r>
            <a:r>
              <a:rPr lang="en-US" sz="2200" dirty="0">
                <a:hlinkClick r:id="rId7"/>
              </a:rPr>
              <a:t>Perl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the </a:t>
            </a:r>
            <a:r>
              <a:rPr lang="en-US" sz="2200" dirty="0"/>
              <a:t>web server contains software that allows it to run those programs and send back their output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each </a:t>
            </a:r>
            <a:r>
              <a:rPr lang="en-US" sz="2200" dirty="0"/>
              <a:t>language/framework has its pros and cons</a:t>
            </a:r>
          </a:p>
          <a:p>
            <a:pPr lvl="1"/>
            <a:r>
              <a:rPr lang="en-US" sz="2200" dirty="0"/>
              <a:t>we </a:t>
            </a:r>
            <a:r>
              <a:rPr lang="en-US" sz="2200" dirty="0" smtClean="0"/>
              <a:t>will use </a:t>
            </a:r>
            <a:r>
              <a:rPr lang="en-US" sz="2200" dirty="0"/>
              <a:t>PHP for server-side </a:t>
            </a:r>
            <a:r>
              <a:rPr lang="en-US" sz="2200" dirty="0" smtClean="0"/>
              <a:t>programming</a:t>
            </a:r>
            <a:endParaRPr lang="en-US" sz="2200" dirty="0"/>
          </a:p>
          <a:p>
            <a:endParaRPr lang="en-US" sz="2200" dirty="0"/>
          </a:p>
        </p:txBody>
      </p:sp>
      <p:pic>
        <p:nvPicPr>
          <p:cNvPr id="2050" name="Picture 2" descr="ph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39" y="2100096"/>
            <a:ext cx="1143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s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594" y="2209632"/>
            <a:ext cx="16192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uby on rail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351" y="2033668"/>
            <a:ext cx="82867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sp.net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801" y="2209632"/>
            <a:ext cx="10287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4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PHP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2075914"/>
            <a:ext cx="10058400" cy="401356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are many other options for server-side languages: Ruby on Rails, JSP, ASP.NET, etc. Why choose PHP?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   free and open source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anyone can run a PHP-enabled server free of charge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compatible: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supported by most popular web servers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simple: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lots of built-in functionality; familiar syntax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available: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installed on UW's servers (Dante, Webster) and most commercial web 	hosts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well-documented: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type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php.net/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functionName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 browser Address bar to get 	docs for any function</a:t>
            </a:r>
          </a:p>
        </p:txBody>
      </p:sp>
    </p:spTree>
    <p:extLst>
      <p:ext uri="{BB962C8B-B14F-4D97-AF65-F5344CB8AC3E}">
        <p14:creationId xmlns:p14="http://schemas.microsoft.com/office/powerpoint/2010/main" val="368911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PHP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 PHP</a:t>
            </a:r>
            <a:r>
              <a:rPr lang="en-US" sz="2200" dirty="0"/>
              <a:t> stands for "PHP Hypertext Preprocessor"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a </a:t>
            </a:r>
            <a:r>
              <a:rPr lang="en-US" sz="2200" dirty="0"/>
              <a:t>server-side scripting language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used </a:t>
            </a:r>
            <a:r>
              <a:rPr lang="en-US" sz="2200" dirty="0"/>
              <a:t>to make web pages dynamic: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provide different content depending on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interface with other services: database, e-mail, </a:t>
            </a:r>
            <a:r>
              <a:rPr lang="en-US" sz="2200" dirty="0" err="1"/>
              <a:t>etc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authenticate 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process form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PHP </a:t>
            </a:r>
            <a:r>
              <a:rPr lang="en-US" sz="2200" dirty="0"/>
              <a:t>code can be embedded in </a:t>
            </a:r>
            <a:r>
              <a:rPr lang="en-US" sz="2200" dirty="0" smtClean="0"/>
              <a:t>HTML </a:t>
            </a:r>
            <a:r>
              <a:rPr lang="en-US" sz="2200" dirty="0"/>
              <a:t>code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3074" name="Picture 2" descr="PHP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680" y="1845734"/>
            <a:ext cx="11430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95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 of a PHP web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4809864"/>
            <a:ext cx="10058400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browser requests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static 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): server just sends that file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browser requests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dynamic 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): server reads it, runs any script code 	inside it, then </a:t>
            </a:r>
          </a:p>
        </p:txBody>
      </p:sp>
      <p:pic>
        <p:nvPicPr>
          <p:cNvPr id="4099" name="Picture 3" descr="PHP 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200" y="1853186"/>
            <a:ext cx="6054559" cy="325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06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023"/>
          </a:xfrm>
        </p:spPr>
        <p:txBody>
          <a:bodyPr/>
          <a:lstStyle/>
          <a:p>
            <a:r>
              <a:rPr lang="en-US" dirty="0"/>
              <a:t>The following contents could go into a file </a:t>
            </a:r>
            <a:r>
              <a:rPr lang="en-US" dirty="0" err="1"/>
              <a:t>hello.php</a:t>
            </a:r>
            <a:r>
              <a:rPr lang="en-US" dirty="0"/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25757"/>
            <a:ext cx="10058400" cy="923330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"Hello, world!";</a:t>
            </a:r>
          </a:p>
          <a:p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49087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Hello, world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3658151"/>
            <a:ext cx="10058400" cy="1966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 block or file of PHP code begins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&lt;?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ends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?&gt;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PHP statements, function declarations, etc. appear between these endpoints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3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PHP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4402048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you can't view your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page on your local hard drive; you'll either see nothing or 	see the PHP source code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if you upload the file to a PHP-enabled web server, requesting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will run 	the program and send you back its output</a:t>
            </a:r>
          </a:p>
        </p:txBody>
      </p:sp>
      <p:pic>
        <p:nvPicPr>
          <p:cNvPr id="7171" name="Picture 3" descr="PHP local outp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144622"/>
            <a:ext cx="47720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PHP server outp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655" y="2144622"/>
            <a:ext cx="47720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19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Console output: 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  <a:solidFill>
            <a:srgbClr val="E7DFE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26365"/>
            <a:ext cx="10058400" cy="203132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"Hello, World!\n";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"Escape \"chars\" are the SAME as in Java!\n";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"You can have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line breaks in a string.";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'A string can use "single-quotes".  It\'s cool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!';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253600"/>
            <a:ext cx="10058400" cy="76944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Hello, World! Escape "chars" are the SAME as in Java! You can have line breaks in a string. A string can use "single-quotes". It's cool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80" y="5170483"/>
            <a:ext cx="10058399" cy="12281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 PHP programmers use the equivalent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2913</TotalTime>
  <Words>819</Words>
  <Application>Microsoft Office PowerPoint</Application>
  <PresentationFormat>Widescreen</PresentationFormat>
  <Paragraphs>180</Paragraphs>
  <Slides>20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Courier New</vt:lpstr>
      <vt:lpstr>Helvetica</vt:lpstr>
      <vt:lpstr>Times New Roman</vt:lpstr>
      <vt:lpstr>Retrospect</vt:lpstr>
      <vt:lpstr>CSE 154</vt:lpstr>
      <vt:lpstr>URLs and web servers</vt:lpstr>
      <vt:lpstr>Server-Side web programming</vt:lpstr>
      <vt:lpstr>Why PHP?</vt:lpstr>
      <vt:lpstr>What is PHP?</vt:lpstr>
      <vt:lpstr>Lifecycle of a PHP web request</vt:lpstr>
      <vt:lpstr>Hello, World!</vt:lpstr>
      <vt:lpstr>Viewing PHP output</vt:lpstr>
      <vt:lpstr>Console output: print</vt:lpstr>
      <vt:lpstr>Arithmetic Operations</vt:lpstr>
      <vt:lpstr>Variables</vt:lpstr>
      <vt:lpstr>Types</vt:lpstr>
      <vt:lpstr>String type</vt:lpstr>
      <vt:lpstr>String functions</vt:lpstr>
      <vt:lpstr>Interpreted strings</vt:lpstr>
      <vt:lpstr>bool (Boolean) type</vt:lpstr>
      <vt:lpstr>for loop</vt:lpstr>
      <vt:lpstr>if/else statement</vt:lpstr>
      <vt:lpstr>while loop (same as Java)</vt:lpstr>
      <vt:lpstr>Comments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19</cp:revision>
  <dcterms:created xsi:type="dcterms:W3CDTF">2014-09-28T22:16:00Z</dcterms:created>
  <dcterms:modified xsi:type="dcterms:W3CDTF">2016-05-02T16:59:10Z</dcterms:modified>
</cp:coreProperties>
</file>