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84" r:id="rId4"/>
    <p:sldId id="28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3399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Internet_Explorer_box_model_bu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pr_border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pr_border-top.asp" TargetMode="External"/><Relationship Id="rId13" Type="http://schemas.openxmlformats.org/officeDocument/2006/relationships/hyperlink" Target="http://www.w3schools.com/cssref/pr_border-left-style.asp" TargetMode="External"/><Relationship Id="rId18" Type="http://schemas.openxmlformats.org/officeDocument/2006/relationships/hyperlink" Target="http://www.w3schools.com/cssref/pr_border-top-color.asp" TargetMode="External"/><Relationship Id="rId3" Type="http://schemas.openxmlformats.org/officeDocument/2006/relationships/hyperlink" Target="http://www.w3schools.com/cssref/pr_border-width.asp" TargetMode="External"/><Relationship Id="rId21" Type="http://schemas.openxmlformats.org/officeDocument/2006/relationships/hyperlink" Target="http://www.w3schools.com/cssref/css_reference.asp#border" TargetMode="External"/><Relationship Id="rId7" Type="http://schemas.openxmlformats.org/officeDocument/2006/relationships/hyperlink" Target="http://www.w3schools.com/cssref/pr_border-right.asp" TargetMode="External"/><Relationship Id="rId12" Type="http://schemas.openxmlformats.org/officeDocument/2006/relationships/hyperlink" Target="http://www.w3schools.com/cssref/pr_border-left-color.asp" TargetMode="External"/><Relationship Id="rId17" Type="http://schemas.openxmlformats.org/officeDocument/2006/relationships/hyperlink" Target="http://www.w3schools.com/cssref/pr_border-right-width.asp" TargetMode="External"/><Relationship Id="rId2" Type="http://schemas.openxmlformats.org/officeDocument/2006/relationships/hyperlink" Target="http://www.w3schools.com/cssref/pr_border-color.asp" TargetMode="External"/><Relationship Id="rId16" Type="http://schemas.openxmlformats.org/officeDocument/2006/relationships/hyperlink" Target="http://www.w3schools.com/cssref/pr_border-right-style.asp" TargetMode="External"/><Relationship Id="rId20" Type="http://schemas.openxmlformats.org/officeDocument/2006/relationships/hyperlink" Target="http://www.w3schools.com/cssref/pr_border-top-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border-left.asp" TargetMode="External"/><Relationship Id="rId11" Type="http://schemas.openxmlformats.org/officeDocument/2006/relationships/hyperlink" Target="http://www.w3schools.com/cssref/pr_border-bottom-width.asp" TargetMode="External"/><Relationship Id="rId5" Type="http://schemas.openxmlformats.org/officeDocument/2006/relationships/hyperlink" Target="http://www.w3schools.com/cssref/pr_border-bottom.asp" TargetMode="External"/><Relationship Id="rId15" Type="http://schemas.openxmlformats.org/officeDocument/2006/relationships/hyperlink" Target="http://www.w3schools.com/cssref/pr_border-right-color.asp" TargetMode="External"/><Relationship Id="rId10" Type="http://schemas.openxmlformats.org/officeDocument/2006/relationships/hyperlink" Target="http://www.w3schools.com/cssref/pr_border-bottom-style.asp" TargetMode="External"/><Relationship Id="rId19" Type="http://schemas.openxmlformats.org/officeDocument/2006/relationships/hyperlink" Target="http://www.w3schools.com/cssref/pr_border-top-style.asp" TargetMode="External"/><Relationship Id="rId4" Type="http://schemas.openxmlformats.org/officeDocument/2006/relationships/hyperlink" Target="http://www.w3schools.com/cssref/pr_border-style.asp" TargetMode="External"/><Relationship Id="rId9" Type="http://schemas.openxmlformats.org/officeDocument/2006/relationships/hyperlink" Target="http://www.w3schools.com/cssref/pr_border-bottom-color.asp" TargetMode="External"/><Relationship Id="rId14" Type="http://schemas.openxmlformats.org/officeDocument/2006/relationships/hyperlink" Target="http://www.w3schools.com/cssref/pr_border-left-width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adding-bottom.asp" TargetMode="External"/><Relationship Id="rId7" Type="http://schemas.openxmlformats.org/officeDocument/2006/relationships/hyperlink" Target="http://www.w3schools.com/cssref/css_reference.asp#padding" TargetMode="External"/><Relationship Id="rId2" Type="http://schemas.openxmlformats.org/officeDocument/2006/relationships/hyperlink" Target="http://www.w3schools.com/cssref/pr_padding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padding-top.asp" TargetMode="External"/><Relationship Id="rId5" Type="http://schemas.openxmlformats.org/officeDocument/2006/relationships/hyperlink" Target="http://www.w3schools.com/cssref/pr_padding-right.asp" TargetMode="External"/><Relationship Id="rId4" Type="http://schemas.openxmlformats.org/officeDocument/2006/relationships/hyperlink" Target="http://www.w3schools.com/cssref/pr_padding-left.as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margin-bottom.asp" TargetMode="External"/><Relationship Id="rId7" Type="http://schemas.openxmlformats.org/officeDocument/2006/relationships/hyperlink" Target="http://www.w3schools.com/cssref/css_reference.asp#margin" TargetMode="External"/><Relationship Id="rId2" Type="http://schemas.openxmlformats.org/officeDocument/2006/relationships/hyperlink" Target="http://www.w3schools.com/cssref/pr_margi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margin-top.asp" TargetMode="External"/><Relationship Id="rId5" Type="http://schemas.openxmlformats.org/officeDocument/2006/relationships/hyperlink" Target="http://www.w3schools.com/cssref/pr_margin-right.asp" TargetMode="External"/><Relationship Id="rId4" Type="http://schemas.openxmlformats.org/officeDocument/2006/relationships/hyperlink" Target="http://www.w3schools.com/cssref/pr_margin-left.asp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dim_height.asp" TargetMode="External"/><Relationship Id="rId7" Type="http://schemas.openxmlformats.org/officeDocument/2006/relationships/hyperlink" Target="http://www.w3schools.com/cssref/pr_dim_min-height.asp" TargetMode="External"/><Relationship Id="rId2" Type="http://schemas.openxmlformats.org/officeDocument/2006/relationships/hyperlink" Target="http://www.w3schools.com/cssref/pr_dim_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dim_min-width.asp" TargetMode="External"/><Relationship Id="rId5" Type="http://schemas.openxmlformats.org/officeDocument/2006/relationships/hyperlink" Target="http://www.w3schools.com/cssref/pr_dim_max-height.asp" TargetMode="External"/><Relationship Id="rId4" Type="http://schemas.openxmlformats.org/officeDocument/2006/relationships/hyperlink" Target="http://www.w3schools.com/cssref/pr_dim_max-width.as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orem_ips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lecture04-page-sections-box-model.shtml#mission" TargetMode="External"/><Relationship Id="rId2" Type="http://schemas.openxmlformats.org/officeDocument/2006/relationships/hyperlink" Target="http://www.textpad.com/download/index.html#downloa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XbCWmY0eq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4: </a:t>
            </a:r>
            <a:r>
              <a:rPr lang="en-US" dirty="0"/>
              <a:t>Page Sections and the CSS Box Model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7" y="758952"/>
            <a:ext cx="6883309" cy="348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class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994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.special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 element with class="special"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font-weight: bold;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p.shout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 p elements with class="shout" */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cursive;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45226"/>
            <a:ext cx="10058400" cy="12311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594960"/>
            <a:ext cx="10058400" cy="4587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rule to any element 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special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City!&lt;/h2&gt;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 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&gt;Satisfaction guaranteed.&lt;/p&gt;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&gt;We'll beat any advertised price!&lt;/p&gt;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3240157"/>
            <a:ext cx="10058400" cy="221599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 Spatula City!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We'll beat any advertised price!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781334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our spectacular spatula specials!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4419136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Satisfaction guaranteed.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566306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an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element can be a member of multiple classes (separated by spaces)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for following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479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.special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yellow;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bold;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.shout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cursive;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56340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for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next several slides, assume that the above CSS rules are defined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a page: &lt;div&gt;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a section or division of your HTML page (block)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79" y="2256183"/>
            <a:ext cx="10058401" cy="147732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class="shout"&gt;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 class="special"&gt;See our spectacular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&lt;p&gt;We'll beat any advertised price!&lt;/p&gt;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8" y="3733511"/>
            <a:ext cx="10058401" cy="160043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We'll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beat any advertised price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77" y="4321908"/>
            <a:ext cx="1005840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See our spectacular spatula specials!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77" y="5476070"/>
            <a:ext cx="1005840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tag used to indicate a logical section or area of a page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no appearance by default, but you can apply styles to it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context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selector1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selector2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3204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 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15010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selector1 &gt; selector2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98569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 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directly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 (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tag is immediately inside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with no tags in between)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selector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43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&lt;p&gt;Shop at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Hardwick's Hardware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 in town!&lt;/li&gt;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&lt;li&gt;Act while supplies last!&lt;/li&gt;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89243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strong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89353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The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 in town!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ouput</a:t>
            </a:r>
            <a:endParaRPr lang="en-US" sz="24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708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id="ad"&gt;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&lt;p&gt;Shop at &lt;strong&gt;Hardwick's Hardware&lt;/strong&gt;...&lt;/p&gt;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 class="important"&gt;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&lt;li&gt;Act &lt;strong&gt;while supplies last!&lt;/strong&gt;&lt;/li&gt;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16626"/>
            <a:ext cx="10058400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#ad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li.important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strong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85958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Act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400" b="0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sections: &lt;span&gt;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an inline element used purely as a range for applying styles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05878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&lt;p&gt;See our &lt;span class="special"&gt;spectacular&lt;/span&gt;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&lt;p&gt;We'll beat &lt;span class="shout"&gt;any advertised price&lt;/span&gt;!&lt;/p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6207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 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spatula specials!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We'll beat 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any advertised price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862" y="3966351"/>
            <a:ext cx="131318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spectacular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9" y="4912067"/>
            <a:ext cx="10058401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has no onscreen appearance, but you can apply a style or ID to it, which will be applied to the text inside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9548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for </a:t>
            </a:r>
            <a:r>
              <a:rPr lang="en-US" dirty="0"/>
              <a:t>layout purposes, every element is composed of:</a:t>
            </a:r>
          </a:p>
          <a:p>
            <a:pPr lvl="1"/>
            <a:r>
              <a:rPr lang="en-US" sz="2000" dirty="0"/>
              <a:t>the actual element's </a:t>
            </a:r>
            <a:r>
              <a:rPr lang="en-US" sz="2000" b="1" dirty="0"/>
              <a:t>content</a:t>
            </a:r>
            <a:endParaRPr lang="en-US" sz="2000" dirty="0"/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border</a:t>
            </a:r>
            <a:r>
              <a:rPr lang="en-US" sz="2000" dirty="0"/>
              <a:t> around the element</a:t>
            </a:r>
          </a:p>
          <a:p>
            <a:pPr lvl="1"/>
            <a:r>
              <a:rPr lang="en-US" sz="2000" b="1" dirty="0"/>
              <a:t>padding</a:t>
            </a:r>
            <a:r>
              <a:rPr lang="en-US" sz="2000" dirty="0"/>
              <a:t> between the content and the border (</a:t>
            </a:r>
            <a:r>
              <a:rPr lang="en-US" sz="2000" i="1" dirty="0"/>
              <a:t>inside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margin</a:t>
            </a:r>
            <a:r>
              <a:rPr lang="en-US" sz="2000" dirty="0"/>
              <a:t> between the border and other content (</a:t>
            </a:r>
            <a:r>
              <a:rPr lang="en-US" sz="2000" i="1" dirty="0"/>
              <a:t>outside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width </a:t>
            </a:r>
            <a:r>
              <a:rPr lang="en-US" dirty="0"/>
              <a:t>= content width + L/R padding + L/R border + L/R margin</a:t>
            </a:r>
            <a:br>
              <a:rPr lang="en-US" dirty="0"/>
            </a:br>
            <a:r>
              <a:rPr lang="en-US" dirty="0" smtClean="0"/>
              <a:t>   height </a:t>
            </a:r>
            <a:r>
              <a:rPr lang="en-US" dirty="0"/>
              <a:t>= content height + T/B padding + T/B border + T/B margin</a:t>
            </a:r>
          </a:p>
          <a:p>
            <a:pPr lvl="1"/>
            <a:r>
              <a:rPr lang="en-US" sz="2000" dirty="0">
                <a:hlinkClick r:id="rId2"/>
              </a:rPr>
              <a:t>IE6 doesn't do this </a:t>
            </a:r>
            <a:r>
              <a:rPr lang="en-US" sz="2000" dirty="0" smtClean="0">
                <a:hlinkClick r:id="rId2"/>
              </a:rPr>
              <a:t>right</a:t>
            </a:r>
            <a:endParaRPr lang="en-US" sz="2000" dirty="0"/>
          </a:p>
        </p:txBody>
      </p:sp>
      <p:pic>
        <p:nvPicPr>
          <p:cNvPr id="10242" name="Picture 2" descr="box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39" y="1914632"/>
            <a:ext cx="3373341" cy="31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1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flow - block and inline </a:t>
            </a:r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1126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2327757"/>
            <a:ext cx="7620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vertical-align property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72818" y="1926342"/>
          <a:ext cx="9982862" cy="14427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5175"/>
                <a:gridCol w="767768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vertical-align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where an inline element should be aligned vertically, with respect to other content on the same line within its block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824547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middle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(default),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 length value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defTabSz="914400"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means aligned with bottom of non-hanging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315" name="Picture 3" descr="bas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488" y="4532604"/>
            <a:ext cx="11049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2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border: 5px solid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62566"/>
            <a:ext cx="100584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78931"/>
              </p:ext>
            </p:extLst>
          </p:nvPr>
        </p:nvGraphicFramePr>
        <p:xfrm>
          <a:off x="2773016" y="2965975"/>
          <a:ext cx="6961049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58618"/>
                <a:gridCol w="510243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thickness/style/color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7949" y="4042897"/>
            <a:ext cx="10058401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thickness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in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 thin, medium, thick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style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 (none, hidden, dotted, dashed, double, groove, inset, outset, ridge, solid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as seen previously for text and background colors)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border </a:t>
            </a:r>
            <a:r>
              <a:rPr lang="en-US" dirty="0" smtClean="0"/>
              <a:t>properties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10698"/>
              </p:ext>
            </p:extLst>
          </p:nvPr>
        </p:nvGraphicFramePr>
        <p:xfrm>
          <a:off x="1096963" y="2084705"/>
          <a:ext cx="10058400" cy="354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border-width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border-style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specific properties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border-bottom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border-left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7"/>
                        </a:rPr>
                        <a:t>border-right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8"/>
                        </a:rPr>
                        <a:t>border-top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all 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border-bottom-color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0"/>
                        </a:rPr>
                        <a:t>border-bottom-style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1"/>
                        </a:rPr>
                        <a:t>border-bottom-width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2"/>
                        </a:rPr>
                        <a:t>border-left-color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3"/>
                        </a:rPr>
                        <a:t>border-left-style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4"/>
                        </a:rPr>
                        <a:t>border-left-width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5"/>
                        </a:rPr>
                        <a:t>border-right-color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6"/>
                        </a:rPr>
                        <a:t>border-right-style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7"/>
                        </a:rPr>
                        <a:t>border-right-width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8"/>
                        </a:rPr>
                        <a:t>border-top-color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9"/>
                        </a:rPr>
                        <a:t>border-top-style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20"/>
                        </a:rPr>
                        <a:t>border-top-width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  <a:hlinkClick r:id="rId21"/>
                        </a:rPr>
                        <a:t>Complete list of border properties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border-left: thick dotted #CC0088;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border-bottom-color: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128, 128);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border-bottom-style: double;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69365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95" y="3369365"/>
            <a:ext cx="57153" cy="52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48" y="3820238"/>
            <a:ext cx="10001247" cy="967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528913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side's border properties can be set </a:t>
            </a:r>
            <a:r>
              <a:rPr lang="en-US" sz="2400" dirty="0" smtClean="0"/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omit some properties, they receive default values (e.g. border-bottom-width above)</a:t>
            </a:r>
          </a:p>
        </p:txBody>
      </p:sp>
    </p:spTree>
    <p:extLst>
      <p:ext uri="{BB962C8B-B14F-4D97-AF65-F5344CB8AC3E}">
        <p14:creationId xmlns:p14="http://schemas.microsoft.com/office/powerpoint/2010/main" val="7703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corners with border-radius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6338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3px solid blue;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border-radius: 12px;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0.5em;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7144" y="3627783"/>
            <a:ext cx="9875169" cy="42738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144" y="3627783"/>
            <a:ext cx="24096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paragraph.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1177144" y="4215776"/>
            <a:ext cx="9875168" cy="8631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77144" y="427382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paragraph.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spans multiple lines.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97279" y="3409122"/>
            <a:ext cx="10058401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7278" y="5394424"/>
            <a:ext cx="10058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border radius can be set individually, separated by spaces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padding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60818"/>
              </p:ext>
            </p:extLst>
          </p:nvPr>
        </p:nvGraphicFramePr>
        <p:xfrm>
          <a:off x="1898374" y="2351957"/>
          <a:ext cx="8561250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687"/>
                <a:gridCol w="589756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2"/>
                        </a:rPr>
                        <a:t>padding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padding-bottom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padding-left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padding-right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padding-top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padding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20px;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border: 3px solid black;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5978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354636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is the second paragraph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733294"/>
            <a:ext cx="100584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4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751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padding-left: 200px; padding-top: 30px;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4460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paragraph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162049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09963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padding can be set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individually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padding shares the background color of the element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0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margins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4365"/>
              </p:ext>
            </p:extLst>
          </p:nvPr>
        </p:nvGraphicFramePr>
        <p:xfrm>
          <a:off x="2375451" y="2272444"/>
          <a:ext cx="7805876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76676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hlinkClick r:id="rId2"/>
                        </a:rPr>
                        <a:t>margin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margin-bottom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margin-left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margin-right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margin-top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margin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margin: 50px;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3061252"/>
            <a:ext cx="10058400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6740" y="3522916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first paragraph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66739" y="427677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231075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margins are always transparent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they don't contain the element's background color, etc.)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margin-left: 8em;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3061252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699" y="319975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first paragraph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326698" y="3746053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97280" y="523107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   each side's margin can be set individually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Align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70" y="2244604"/>
            <a:ext cx="4134062" cy="1771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1813717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bottom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88" y="2219202"/>
            <a:ext cx="4102311" cy="182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7074" y="1769695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middle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98" y="4623715"/>
            <a:ext cx="3731361" cy="16411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1677" y="4160493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top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8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79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width: 350px; background-color: yellow;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width: 50%; background-color: aqua;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663687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772061"/>
            <a:ext cx="307715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 uses the first style above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097281" y="3588321"/>
            <a:ext cx="53233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h2 heading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664"/>
              </p:ext>
            </p:extLst>
          </p:nvPr>
        </p:nvGraphicFramePr>
        <p:xfrm>
          <a:off x="1967947" y="4367834"/>
          <a:ext cx="8283271" cy="182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54071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2"/>
                        </a:rPr>
                        <a:t>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3"/>
                        </a:rPr>
                        <a:t>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how wide or tall to make this element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(block elements only)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4"/>
                        </a:rPr>
                        <a:t>max-width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5"/>
                        </a:rPr>
                        <a:t>max-height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>
                          <a:effectLst/>
                          <a:hlinkClick r:id="rId6"/>
                        </a:rPr>
                        <a:t>min-width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7"/>
                        </a:rPr>
                        <a:t>min-height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max/min size of this element in given dimension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 a block element: auto margins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margin-left: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width: 750px;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0684" y="3369365"/>
            <a:ext cx="6271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Lorem</a:t>
            </a:r>
            <a:r>
              <a:rPr lang="en-US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ipsum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dolor sit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adipisicing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eiusmod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tempor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incididunt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labore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dolore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magna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3369365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79" y="4403587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center inline elements within a block element, 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text-align: center;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works best if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set (otherwise, may occupy entire width of page)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bug: space under </a:t>
            </a: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65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style="background-color: red; padding: 0px; margin: 0px"&gt;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="images/smiley.png" alt="smile"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280" y="2892287"/>
            <a:ext cx="10058399" cy="116955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5" descr="sm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2892287"/>
            <a:ext cx="107632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7278" y="3873619"/>
            <a:ext cx="10058402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space under the image, despite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this is because the image is vertically aligned to the baseline of the paragraph (not 	the same as the bottom)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fixes the problem (so does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line-	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page </a:t>
            </a:r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18823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want to be able to </a:t>
            </a:r>
            <a:r>
              <a:rPr lang="en-US" sz="2400" b="1" dirty="0"/>
              <a:t>style individual elements, groups of elements, sections of text</a:t>
            </a:r>
            <a:r>
              <a:rPr lang="en-US" sz="2400" dirty="0"/>
              <a:t> or of the </a:t>
            </a:r>
            <a:r>
              <a:rPr lang="en-US" sz="2400" dirty="0" smtClean="0"/>
              <a:t>page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(later) want to create complex page layouts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03" y="1845734"/>
            <a:ext cx="6139577" cy="3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id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335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&lt;p&gt;Spatula City!  Spatula City!&lt;/p&gt;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id="mission"&gt;Our mission is to provide the most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spectacular spatulas and splurge on our specials until our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customers &lt;q&gt;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esplode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&lt;/q&gt; with splendor!&lt;/p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79304"/>
            <a:ext cx="10058400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Spatula City! Spatula City!</a:t>
            </a:r>
          </a:p>
          <a:p>
            <a:endParaRPr lang="en-US" sz="2000" dirty="0"/>
          </a:p>
          <a:p>
            <a:r>
              <a:rPr lang="en-US" sz="2000" dirty="0"/>
              <a:t>Our mission is to provide the most spectacular spatulas and splurge on our specials until our customers </a:t>
            </a:r>
            <a:r>
              <a:rPr lang="en-US" sz="2000" dirty="0" smtClean="0"/>
              <a:t>“</a:t>
            </a:r>
            <a:r>
              <a:rPr lang="en-US" sz="2000" dirty="0" err="1" smtClean="0"/>
              <a:t>esplode</a:t>
            </a:r>
            <a:r>
              <a:rPr lang="en-US" sz="2000" dirty="0" smtClean="0"/>
              <a:t>” </a:t>
            </a:r>
            <a:r>
              <a:rPr lang="en-US" sz="2000" dirty="0"/>
              <a:t>with splendor</a:t>
            </a:r>
            <a:r>
              <a:rPr lang="en-US" sz="2000" dirty="0" smtClean="0"/>
              <a:t>!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99426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allows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to give a unique ID to any element on a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ID must be unique; can only be used once in the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sections of a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615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&lt;p&gt;Visit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"http://www.textpad.com/download/index.html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#downloads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textpad.com&lt;/a&gt; to get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TextPad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editor.&lt;/p&gt;</a:t>
            </a:r>
          </a:p>
          <a:p>
            <a:pPr>
              <a:spcBef>
                <a:spcPts val="20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"&gt;View our Mission Statement&lt;/a&gt;&lt;/p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3707296"/>
            <a:ext cx="10058401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Visit </a:t>
            </a:r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textpad.com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to get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TextPad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editor.</a:t>
            </a:r>
          </a:p>
          <a:p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View our Mission 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Statement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4728418"/>
            <a:ext cx="10058402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link target can include an ID at the end, preceded by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 will load that page and scroll to element with given ID</a:t>
            </a:r>
          </a:p>
        </p:txBody>
      </p:sp>
    </p:spTree>
    <p:extLst>
      <p:ext uri="{BB962C8B-B14F-4D97-AF65-F5344CB8AC3E}">
        <p14:creationId xmlns:p14="http://schemas.microsoft.com/office/powerpoint/2010/main" val="21877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4472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italic;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"Garamond", "Century Gothic", serif;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190461"/>
            <a:ext cx="10058400" cy="106182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Spatula City!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Our mission is to provide the most spectacular spatulas and splurge on our specials until our customers ”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esplode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” with splendor!                                                                                           </a:t>
            </a:r>
            <a:r>
              <a:rPr kumimoji="0" lang="en-US" sz="21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Garamond" panose="02020404030301010803" pitchFamily="18" charset="0"/>
              </a:rPr>
              <a:t>output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301938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style only to the paragraph that has the ID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element can be specified explicitly: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3996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class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763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&gt;Today only: satisfaction guaranteed.&lt;/p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22104"/>
            <a:ext cx="10058400" cy="14670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430835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classes are a way to group some elements and give a style to only that group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(“I don't want ALL paragraphs to be yellow, just these three...”)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unlike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be reused as much as you like on the page</a:t>
            </a:r>
          </a:p>
        </p:txBody>
      </p:sp>
    </p:spTree>
    <p:extLst>
      <p:ext uri="{BB962C8B-B14F-4D97-AF65-F5344CB8AC3E}">
        <p14:creationId xmlns:p14="http://schemas.microsoft.com/office/powerpoint/2010/main" val="3542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2708</TotalTime>
  <Words>1495</Words>
  <Application>Microsoft Office PowerPoint</Application>
  <PresentationFormat>Widescreen</PresentationFormat>
  <Paragraphs>327</Paragraphs>
  <Slides>31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Consolas</vt:lpstr>
      <vt:lpstr>Courier New</vt:lpstr>
      <vt:lpstr>Garamond</vt:lpstr>
      <vt:lpstr>Helvetica</vt:lpstr>
      <vt:lpstr>Times New Roman</vt:lpstr>
      <vt:lpstr>Retrospect</vt:lpstr>
      <vt:lpstr>CSE 154</vt:lpstr>
      <vt:lpstr>The vertical-align property</vt:lpstr>
      <vt:lpstr>Vertical Align</vt:lpstr>
      <vt:lpstr>Common bug: space under image</vt:lpstr>
      <vt:lpstr>Motivation for page sections</vt:lpstr>
      <vt:lpstr>The HTML id attribute</vt:lpstr>
      <vt:lpstr>Linking to sections of a web page</vt:lpstr>
      <vt:lpstr>CSS ID selectors</vt:lpstr>
      <vt:lpstr>The HTML class attribute</vt:lpstr>
      <vt:lpstr>CSS class selectors</vt:lpstr>
      <vt:lpstr>Multiple classes</vt:lpstr>
      <vt:lpstr>CSS for following examples</vt:lpstr>
      <vt:lpstr>Sections of a page: &lt;div&gt;</vt:lpstr>
      <vt:lpstr>CSS context selectors</vt:lpstr>
      <vt:lpstr>Context selector example</vt:lpstr>
      <vt:lpstr>More complex example</vt:lpstr>
      <vt:lpstr>Inline sections: &lt;span&gt;</vt:lpstr>
      <vt:lpstr>The CSS Box Model</vt:lpstr>
      <vt:lpstr>Document flow - block and inline elements</vt:lpstr>
      <vt:lpstr>CSS properties for borders</vt:lpstr>
      <vt:lpstr>More border properties</vt:lpstr>
      <vt:lpstr>Border example 2</vt:lpstr>
      <vt:lpstr>Rounded corners with border-radius</vt:lpstr>
      <vt:lpstr>CSS properties for padding</vt:lpstr>
      <vt:lpstr>Padding example 1</vt:lpstr>
      <vt:lpstr>Padding example 2</vt:lpstr>
      <vt:lpstr>CSS properties for margins</vt:lpstr>
      <vt:lpstr>Margin example 1</vt:lpstr>
      <vt:lpstr>Margin example 2</vt:lpstr>
      <vt:lpstr>CSS properties for dimensions</vt:lpstr>
      <vt:lpstr>Centering a block element: auto margins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28</cp:revision>
  <dcterms:created xsi:type="dcterms:W3CDTF">2014-09-28T17:09:59Z</dcterms:created>
  <dcterms:modified xsi:type="dcterms:W3CDTF">2016-01-12T17:59:18Z</dcterms:modified>
</cp:coreProperties>
</file>