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94" r:id="rId5"/>
    <p:sldId id="293" r:id="rId6"/>
    <p:sldId id="295" r:id="rId7"/>
    <p:sldId id="272" r:id="rId8"/>
    <p:sldId id="273" r:id="rId9"/>
    <p:sldId id="302" r:id="rId10"/>
    <p:sldId id="303" r:id="rId11"/>
    <p:sldId id="304" r:id="rId12"/>
    <p:sldId id="305" r:id="rId13"/>
    <p:sldId id="306" r:id="rId14"/>
    <p:sldId id="271" r:id="rId15"/>
    <p:sldId id="274" r:id="rId16"/>
    <p:sldId id="275" r:id="rId17"/>
    <p:sldId id="276" r:id="rId18"/>
    <p:sldId id="277" r:id="rId19"/>
    <p:sldId id="278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9" r:id="rId28"/>
    <p:sldId id="300" r:id="rId29"/>
    <p:sldId id="30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94" autoAdjust="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reference.asp#tex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CSS2/sample.html" TargetMode="External"/><Relationship Id="rId2" Type="http://schemas.openxmlformats.org/officeDocument/2006/relationships/hyperlink" Target="http://m-w.com/dictionary/casca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iert.com/en/blog/20070922/user-agent-style-sheets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isticcuckoo.net/archive.php?id=2005/01/22/inheritance-vs-casca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szengarde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font_font-family.asp" TargetMode="External"/><Relationship Id="rId7" Type="http://schemas.openxmlformats.org/officeDocument/2006/relationships/hyperlink" Target="https://developer.mozilla.org/en-US/docs/Web/CSS/font" TargetMode="External"/><Relationship Id="rId2" Type="http://schemas.openxmlformats.org/officeDocument/2006/relationships/hyperlink" Target="http://www.theonion.com/content/node/282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font_weight.asp" TargetMode="External"/><Relationship Id="rId5" Type="http://schemas.openxmlformats.org/officeDocument/2006/relationships/hyperlink" Target="http://www.w3schools.com/cssref/pr_font_font-style.asp" TargetMode="External"/><Relationship Id="rId4" Type="http://schemas.openxmlformats.org/officeDocument/2006/relationships/hyperlink" Target="http://www.w3schools.com/cssref/pr_font_font-size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3: more CSS</a:t>
            </a:r>
            <a:endParaRPr lang="en-US" dirty="0"/>
          </a:p>
        </p:txBody>
      </p:sp>
      <p:pic>
        <p:nvPicPr>
          <p:cNvPr id="1026" name="Picture 2" descr="2012-01-23-(css-redundancy-checker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027" y="758952"/>
            <a:ext cx="2832653" cy="33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8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font-size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96672" y="1726375"/>
            <a:ext cx="995900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font-size: 14pt;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This paragraph uses the style above.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tx1"/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units</a:t>
            </a:r>
            <a:r>
              <a:rPr lang="en-US" sz="2400" dirty="0">
                <a:solidFill>
                  <a:schemeClr val="tx1"/>
                </a:solidFill>
              </a:rPr>
              <a:t>: pixels (</a:t>
            </a:r>
            <a:r>
              <a:rPr lang="en-US" sz="2400" dirty="0" err="1">
                <a:solidFill>
                  <a:schemeClr val="tx1"/>
                </a:solidFill>
              </a:rPr>
              <a:t>px</a:t>
            </a:r>
            <a:r>
              <a:rPr lang="en-US" sz="2400" dirty="0">
                <a:solidFill>
                  <a:schemeClr val="tx1"/>
                </a:solidFill>
              </a:rPr>
              <a:t>) vs. point (</a:t>
            </a:r>
            <a:r>
              <a:rPr lang="en-US" sz="2400" dirty="0" err="1">
                <a:solidFill>
                  <a:schemeClr val="tx1"/>
                </a:solidFill>
              </a:rPr>
              <a:t>pt</a:t>
            </a:r>
            <a:r>
              <a:rPr lang="en-US" sz="2400" dirty="0">
                <a:solidFill>
                  <a:schemeClr val="tx1"/>
                </a:solidFill>
              </a:rPr>
              <a:t>) vs. m-size (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16px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16pt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1.16em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vague </a:t>
            </a:r>
            <a:r>
              <a:rPr lang="en-US" sz="2400" dirty="0">
                <a:solidFill>
                  <a:schemeClr val="tx1"/>
                </a:solidFill>
              </a:rPr>
              <a:t>font sizes: </a:t>
            </a:r>
            <a:r>
              <a:rPr lang="en-US" sz="1400" dirty="0">
                <a:solidFill>
                  <a:schemeClr val="tx1"/>
                </a:solidFill>
              </a:rPr>
              <a:t>xx-small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chemeClr val="tx1"/>
                </a:solidFill>
              </a:rPr>
              <a:t>small</a:t>
            </a:r>
            <a:r>
              <a:rPr lang="en-US" sz="2400" dirty="0">
                <a:solidFill>
                  <a:schemeClr val="tx1"/>
                </a:solidFill>
              </a:rPr>
              <a:t>, medium, </a:t>
            </a:r>
            <a:r>
              <a:rPr lang="en-US" sz="2700" dirty="0">
                <a:solidFill>
                  <a:schemeClr val="tx1"/>
                </a:solidFill>
              </a:rPr>
              <a:t>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x-large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</a:rPr>
              <a:t>xx-large</a:t>
            </a:r>
            <a:r>
              <a:rPr lang="en-US" sz="2400" dirty="0">
                <a:solidFill>
                  <a:schemeClr val="tx1"/>
                </a:solidFill>
              </a:rPr>
              <a:t>, smaller, </a:t>
            </a:r>
            <a:r>
              <a:rPr lang="en-US" sz="3800" dirty="0" smtClean="0">
                <a:solidFill>
                  <a:schemeClr val="tx1"/>
                </a:solidFill>
              </a:rPr>
              <a:t>larger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percentage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font sizes, </a:t>
            </a:r>
            <a:r>
              <a:rPr lang="fr-FR" sz="2400" dirty="0" err="1">
                <a:solidFill>
                  <a:schemeClr val="tx1"/>
                </a:solidFill>
              </a:rPr>
              <a:t>e.g</a:t>
            </a:r>
            <a:r>
              <a:rPr lang="fr-FR" sz="2400" dirty="0">
                <a:solidFill>
                  <a:schemeClr val="tx1"/>
                </a:solidFill>
              </a:rPr>
              <a:t>.: 90%, </a:t>
            </a:r>
            <a:r>
              <a:rPr lang="fr-FR" sz="2800" dirty="0">
                <a:solidFill>
                  <a:schemeClr val="tx1"/>
                </a:solidFill>
              </a:rPr>
              <a:t>120%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54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Georgia;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"Courier New";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/>
          </a:p>
          <a:p>
            <a:r>
              <a:rPr lang="en-US" sz="2200" dirty="0">
                <a:latin typeface="Georgia" panose="02040502050405020303" pitchFamily="18" charset="0"/>
              </a:rPr>
              <a:t>This paragraph uses the first style above.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This h2 uses the second style above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enclose multi-word font names in quotes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Garamond, "Times New Roman", serif;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>
                <a:latin typeface="Garamond" panose="02020404030301010803" pitchFamily="18" charset="0"/>
              </a:rPr>
              <a:t>This paragraph uses the above style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can </a:t>
            </a:r>
            <a:r>
              <a:rPr lang="en-US" sz="2400" dirty="0"/>
              <a:t>specify multiple fonts from highest to lowest </a:t>
            </a:r>
            <a:r>
              <a:rPr lang="en-US" sz="2400" dirty="0" smtClean="0"/>
              <a:t>priority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generic </a:t>
            </a:r>
            <a:r>
              <a:rPr lang="en-US" sz="2400" dirty="0"/>
              <a:t>font names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	serif</a:t>
            </a:r>
            <a:r>
              <a:rPr lang="en-US" sz="2400" dirty="0"/>
              <a:t>, </a:t>
            </a:r>
            <a:r>
              <a:rPr lang="en-US" sz="2400" dirty="0">
                <a:latin typeface="Arial" panose="020B0604020202020204" pitchFamily="34" charset="0"/>
              </a:rPr>
              <a:t>sans-serif</a:t>
            </a:r>
            <a:r>
              <a:rPr lang="en-US" sz="2400" dirty="0"/>
              <a:t>, </a:t>
            </a:r>
            <a:r>
              <a:rPr lang="en-US" sz="2400" dirty="0">
                <a:latin typeface="Comic Sans MS" panose="030F0702030302020204" pitchFamily="66" charset="0"/>
              </a:rPr>
              <a:t>cursive</a:t>
            </a:r>
            <a:r>
              <a:rPr lang="en-US" sz="2400" dirty="0"/>
              <a:t>, </a:t>
            </a:r>
            <a:r>
              <a:rPr lang="en-US" sz="2400" dirty="0">
                <a:latin typeface="Algerian" panose="04020705040A02060702" pitchFamily="82" charset="0"/>
              </a:rPr>
              <a:t>fantasy</a:t>
            </a:r>
            <a:r>
              <a:rPr lang="en-US" sz="2400" dirty="0"/>
              <a:t>, </a:t>
            </a:r>
            <a:r>
              <a:rPr lang="en-US" sz="2400" dirty="0" err="1">
                <a:latin typeface="Courier New" panose="02070309020205020404" pitchFamily="49" charset="0"/>
              </a:rPr>
              <a:t>monospace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83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font-weight, font-style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font-style: italic;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b="1" i="1" dirty="0"/>
              <a:t>This paragraph uses the style above.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either of the above can be set to normal to turn them off (e.g. headings)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82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Grouping styles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224283"/>
            <a:ext cx="10058400" cy="12063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A </a:t>
            </a:r>
            <a:r>
              <a:rPr lang="en-US" sz="2400" dirty="0"/>
              <a:t>style can select multiple elements separated by commas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individual elements can also have their own styles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98065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h1, h2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color: green;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background-color: yellow;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648072"/>
            <a:ext cx="10058400" cy="12618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paragraph uses the above style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/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                                               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99" y="4114803"/>
            <a:ext cx="9982863" cy="27829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h2 uses the above styles.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/>
              <a:t>text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215532"/>
              </p:ext>
            </p:extLst>
          </p:nvPr>
        </p:nvGraphicFramePr>
        <p:xfrm>
          <a:off x="1961321" y="2117035"/>
          <a:ext cx="8153400" cy="25908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69705"/>
                <a:gridCol w="5383695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text-align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alignment of text within its element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text-decoration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decorations such as underlining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line-height, </a:t>
                      </a:r>
                      <a:b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word-spacing, </a:t>
                      </a:r>
                      <a:b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letter-spacing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gaps between the various portions of the text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text-indent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indents the first letter of each paragraph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5339041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Complete list of text properties</a:t>
            </a:r>
            <a:r>
              <a:rPr lang="en-US" dirty="0" smtClean="0"/>
              <a:t> (http://www.w3schools.com/css/css_reference.asp#text)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text-align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blockquote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text-align: justify;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text-align: center;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63078"/>
            <a:ext cx="10058400" cy="190821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000" b="1" dirty="0"/>
              <a:t>The Emperor's </a:t>
            </a:r>
            <a:r>
              <a:rPr lang="en-US" sz="2000" b="1" dirty="0" smtClean="0"/>
              <a:t>Quote</a:t>
            </a:r>
          </a:p>
          <a:p>
            <a:pPr algn="ctr"/>
            <a:endParaRPr lang="en-US" sz="2000" b="1" dirty="0"/>
          </a:p>
          <a:p>
            <a:pPr algn="just"/>
            <a:r>
              <a:rPr lang="en-US" sz="2000" dirty="0"/>
              <a:t>[TO LUKE SKYWALKER] The alliance... will die. As will your friends. Good, I can feel your anger. I am unarmed. Take your weapon. Strike me down with all of your hatred and your journey towards the dark side will be complete</a:t>
            </a:r>
            <a:r>
              <a:rPr lang="en-US" sz="2000" dirty="0" smtClean="0"/>
              <a:t>.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024087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can be left, right, center, or justify (which widens all full lines of the element so that they occupy its entire width) </a:t>
            </a:r>
          </a:p>
        </p:txBody>
      </p:sp>
    </p:spTree>
    <p:extLst>
      <p:ext uri="{BB962C8B-B14F-4D97-AF65-F5344CB8AC3E}">
        <p14:creationId xmlns:p14="http://schemas.microsoft.com/office/powerpoint/2010/main" val="12077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Text-decoration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2146852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text-decoration: underline;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074506"/>
            <a:ext cx="10058400" cy="6771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This paragraph uses the style above.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	  	         				</a:t>
            </a:r>
          </a:p>
          <a:p>
            <a:pPr algn="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051852"/>
            <a:ext cx="10058400" cy="1524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also be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overline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strike="sngStrike" dirty="0">
                <a:latin typeface="Courier New" pitchFamily="49" charset="0"/>
                <a:cs typeface="Courier New" pitchFamily="49" charset="0"/>
              </a:rPr>
              <a:t>line-through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blink, or none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effects </a:t>
            </a:r>
            <a:r>
              <a:rPr lang="en-US" sz="2400" dirty="0"/>
              <a:t>can be combined: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text-decoration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overline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underline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text-shadow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2424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bold;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text-shadow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2px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2px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gray;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69974"/>
            <a:ext cx="10058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This paragraph uses the style above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                                             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694214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shadow is specified as an X-offset, a Y-offset, and an optional color</a:t>
            </a:r>
          </a:p>
        </p:txBody>
      </p:sp>
    </p:spTree>
    <p:extLst>
      <p:ext uri="{BB962C8B-B14F-4D97-AF65-F5344CB8AC3E}">
        <p14:creationId xmlns:p14="http://schemas.microsoft.com/office/powerpoint/2010/main" val="3369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list-style-type property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1808923"/>
            <a:ext cx="10027024" cy="64633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list-style-type: lower-roman;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                                          	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2484784"/>
            <a:ext cx="10027024" cy="402534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Possible values: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i</a:t>
            </a:r>
            <a:r>
              <a:rPr lang="en-US" sz="2000" dirty="0"/>
              <a:t>.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000" dirty="0"/>
              <a:t> : No marker</a:t>
            </a:r>
          </a:p>
          <a:p>
            <a:pPr marL="0" indent="0">
              <a:buNone/>
            </a:pPr>
            <a:r>
              <a:rPr lang="it-IT" sz="2000" dirty="0" smtClean="0"/>
              <a:t>	ii</a:t>
            </a:r>
            <a:r>
              <a:rPr lang="it-IT" sz="2000" dirty="0"/>
              <a:t>. </a:t>
            </a:r>
            <a:r>
              <a:rPr lang="it-IT" sz="2000" dirty="0">
                <a:latin typeface="Courier New" pitchFamily="49" charset="0"/>
                <a:cs typeface="Courier New" pitchFamily="49" charset="0"/>
              </a:rPr>
              <a:t>disc</a:t>
            </a:r>
            <a:r>
              <a:rPr lang="it-IT" sz="2000" dirty="0"/>
              <a:t> (default), </a:t>
            </a:r>
            <a:r>
              <a:rPr lang="it-IT" sz="2000" dirty="0">
                <a:latin typeface="Courier New" pitchFamily="49" charset="0"/>
                <a:cs typeface="Courier New" pitchFamily="49" charset="0"/>
              </a:rPr>
              <a:t>circle, square</a:t>
            </a:r>
          </a:p>
          <a:p>
            <a:pPr marL="0" indent="0">
              <a:buNone/>
            </a:pPr>
            <a:r>
              <a:rPr lang="en-US" sz="2000" dirty="0" smtClean="0"/>
              <a:t>	iii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Decimal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r>
              <a:rPr lang="en-US" sz="2000" dirty="0"/>
              <a:t>1, 2, 3, etc.</a:t>
            </a:r>
          </a:p>
          <a:p>
            <a:pPr marL="0" indent="0">
              <a:buNone/>
            </a:pPr>
            <a:r>
              <a:rPr lang="en-US" sz="2000" dirty="0" smtClean="0"/>
              <a:t>	iv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decimal-leading-zero</a:t>
            </a:r>
            <a:r>
              <a:rPr lang="en-US" sz="2000" dirty="0" smtClean="0"/>
              <a:t>: </a:t>
            </a:r>
            <a:r>
              <a:rPr lang="en-US" sz="2000" dirty="0"/>
              <a:t>01, 02, 03, etc.</a:t>
            </a:r>
          </a:p>
          <a:p>
            <a:pPr marL="0" indent="0">
              <a:buNone/>
            </a:pPr>
            <a:r>
              <a:rPr lang="en-US" sz="2000" dirty="0" smtClean="0"/>
              <a:t>	v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lower-roman</a:t>
            </a:r>
            <a:r>
              <a:rPr lang="en-US" sz="2000" dirty="0" smtClean="0"/>
              <a:t>: </a:t>
            </a:r>
            <a:r>
              <a:rPr lang="en-US" sz="2000" dirty="0"/>
              <a:t>i, ii, iii, iv, v, etc.</a:t>
            </a:r>
          </a:p>
          <a:p>
            <a:pPr marL="0" indent="0">
              <a:buNone/>
            </a:pPr>
            <a:r>
              <a:rPr lang="en-US" sz="2000" dirty="0" smtClean="0"/>
              <a:t>	vi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upper-roman</a:t>
            </a:r>
            <a:r>
              <a:rPr lang="en-US" sz="2000" dirty="0" smtClean="0"/>
              <a:t>: </a:t>
            </a:r>
            <a:r>
              <a:rPr lang="en-US" sz="2000" dirty="0"/>
              <a:t>I, II, III, IV, V, etc.</a:t>
            </a:r>
          </a:p>
          <a:p>
            <a:pPr marL="0" indent="0">
              <a:buNone/>
            </a:pPr>
            <a:r>
              <a:rPr lang="pt-BR" sz="2000" dirty="0" smtClean="0"/>
              <a:t>	vii</a:t>
            </a:r>
            <a:r>
              <a:rPr lang="pt-BR" sz="2000" dirty="0"/>
              <a:t>.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lower-alpha</a:t>
            </a:r>
            <a:r>
              <a:rPr lang="pt-BR" sz="2000" dirty="0" smtClean="0"/>
              <a:t>: </a:t>
            </a:r>
            <a:r>
              <a:rPr lang="pt-BR" sz="2000" dirty="0"/>
              <a:t>a, b, c, d, e, etc.</a:t>
            </a:r>
          </a:p>
          <a:p>
            <a:pPr marL="0" indent="0">
              <a:buNone/>
            </a:pPr>
            <a:r>
              <a:rPr lang="pt-BR" sz="2000" dirty="0" smtClean="0"/>
              <a:t>	viii</a:t>
            </a:r>
            <a:r>
              <a:rPr lang="pt-BR" sz="2000" dirty="0"/>
              <a:t>.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upper-alpha</a:t>
            </a:r>
            <a:r>
              <a:rPr lang="pt-BR" sz="2000" dirty="0" smtClean="0"/>
              <a:t>: </a:t>
            </a:r>
            <a:r>
              <a:rPr lang="pt-BR" sz="2000" dirty="0"/>
              <a:t>A, B, C, D, E, etc.</a:t>
            </a:r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x</a:t>
            </a:r>
            <a:r>
              <a:rPr lang="sv-SE" sz="2000" dirty="0"/>
              <a:t>. </a:t>
            </a:r>
            <a:r>
              <a:rPr lang="sv-SE" sz="1800" dirty="0" smtClean="0">
                <a:latin typeface="Courier New" pitchFamily="49" charset="0"/>
                <a:cs typeface="Courier New" pitchFamily="49" charset="0"/>
              </a:rPr>
              <a:t>lower-greek</a:t>
            </a:r>
            <a:r>
              <a:rPr lang="sv-SE" sz="2000" dirty="0" smtClean="0"/>
              <a:t>: </a:t>
            </a:r>
            <a:r>
              <a:rPr lang="sv-SE" sz="2000" dirty="0"/>
              <a:t>alpha, beta, gamma, etc.</a:t>
            </a:r>
          </a:p>
          <a:p>
            <a:pPr marL="0" indent="0">
              <a:buNone/>
            </a:pPr>
            <a:r>
              <a:rPr lang="en-US" sz="2000" dirty="0" smtClean="0"/>
              <a:t>	others</a:t>
            </a:r>
            <a:r>
              <a:rPr lang="en-US" sz="2000" dirty="0"/>
              <a:t>: </a:t>
            </a:r>
            <a:r>
              <a:rPr lang="en-US" sz="2000" dirty="0" err="1"/>
              <a:t>hebrew</a:t>
            </a:r>
            <a:r>
              <a:rPr lang="en-US" sz="2000" dirty="0"/>
              <a:t>, </a:t>
            </a:r>
            <a:r>
              <a:rPr lang="en-US" sz="2000" dirty="0" err="1"/>
              <a:t>armenian</a:t>
            </a:r>
            <a:r>
              <a:rPr lang="en-US" sz="2000" dirty="0"/>
              <a:t>, </a:t>
            </a:r>
            <a:r>
              <a:rPr lang="en-US" sz="2000" dirty="0" err="1"/>
              <a:t>georgian</a:t>
            </a:r>
            <a:r>
              <a:rPr lang="en-US" sz="2000" dirty="0"/>
              <a:t>, </a:t>
            </a:r>
            <a:r>
              <a:rPr lang="en-US" sz="2000" dirty="0" err="1"/>
              <a:t>cjk</a:t>
            </a:r>
            <a:r>
              <a:rPr lang="en-US" sz="2000" dirty="0"/>
              <a:t>-ideographic, </a:t>
            </a:r>
            <a:r>
              <a:rPr lang="en-US" sz="2000" dirty="0" smtClean="0"/>
              <a:t>hiragana…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95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Cascading Style Sheets (CSS): </a:t>
            </a:r>
            <a:r>
              <a:rPr lang="en-US" b="1" dirty="0">
                <a:solidFill>
                  <a:srgbClr val="92D050"/>
                </a:solidFill>
              </a:rPr>
              <a:t>&lt;link&gt;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9722" y="1998197"/>
            <a:ext cx="10033516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&lt;/head&gt;                            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09722" y="4038504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4303643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CSS describes the appearance and layout of information on a web </a:t>
            </a:r>
            <a:r>
              <a:rPr lang="en-US" sz="2400" dirty="0" smtClean="0"/>
              <a:t>page </a:t>
            </a:r>
            <a:r>
              <a:rPr lang="en-US" sz="2400" dirty="0"/>
              <a:t>(as opposed to HTML, which describes the content of the </a:t>
            </a:r>
            <a:r>
              <a:rPr lang="en-US" sz="2400" dirty="0" smtClean="0"/>
              <a:t>page)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embedded in HTML or placed into separate .</a:t>
            </a:r>
            <a:r>
              <a:rPr lang="en-US" sz="2400" dirty="0" err="1"/>
              <a:t>css</a:t>
            </a:r>
            <a:r>
              <a:rPr lang="en-US" sz="2400" dirty="0"/>
              <a:t> file (preferred)</a:t>
            </a:r>
          </a:p>
        </p:txBody>
      </p:sp>
    </p:spTree>
    <p:extLst>
      <p:ext uri="{BB962C8B-B14F-4D97-AF65-F5344CB8AC3E}">
        <p14:creationId xmlns:p14="http://schemas.microsoft.com/office/powerpoint/2010/main" val="18399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backgrounds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770733"/>
              </p:ext>
            </p:extLst>
          </p:nvPr>
        </p:nvGraphicFramePr>
        <p:xfrm>
          <a:off x="1782418" y="1994452"/>
          <a:ext cx="8153400" cy="2773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68486"/>
                <a:gridCol w="5184914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background-color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color to fill background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background-image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image to place in background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background-position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placement of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within element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background-repeat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whether/how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should be repeated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background-attachment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whether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scrolls with page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shorthand to set all background properties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857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background-image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3390" y="1948070"/>
            <a:ext cx="1002229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background-image: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5224670"/>
            <a:ext cx="10022290" cy="6195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background </a:t>
            </a:r>
            <a:r>
              <a:rPr lang="en-US" sz="2400" dirty="0"/>
              <a:t>image/color fills the element's content area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57" y="3148399"/>
            <a:ext cx="10022290" cy="1409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376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background-repeat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2014" y="1888435"/>
            <a:ext cx="10053666" cy="144655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background-image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background-repeat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: repeat-x;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097280" y="4781535"/>
            <a:ext cx="10053666" cy="4704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repeat (default), repeat-x, repeat-y, or no-repeat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334985"/>
            <a:ext cx="10053666" cy="1047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971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background-position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3390" y="1898374"/>
            <a:ext cx="1002229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background-image: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background-repeat: no-repeat;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background-position: 370px 20px;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097280" y="5022574"/>
            <a:ext cx="1002229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value </a:t>
            </a:r>
            <a:r>
              <a:rPr lang="en-US" sz="2400" dirty="0"/>
              <a:t>consists of two tokens, each of which can be top, left, right, </a:t>
            </a:r>
            <a:r>
              <a:rPr lang="en-US" sz="2400" dirty="0" smtClean="0"/>
              <a:t>bottom, center</a:t>
            </a:r>
            <a:r>
              <a:rPr lang="en-US" sz="2400" dirty="0"/>
              <a:t>, a percentage, or a length value in </a:t>
            </a:r>
            <a:r>
              <a:rPr lang="en-US" sz="2400" dirty="0" err="1"/>
              <a:t>px</a:t>
            </a:r>
            <a:r>
              <a:rPr lang="en-US" sz="2400" dirty="0"/>
              <a:t>, </a:t>
            </a:r>
            <a:r>
              <a:rPr lang="en-US" sz="2400" dirty="0" err="1"/>
              <a:t>pt</a:t>
            </a:r>
            <a:r>
              <a:rPr lang="en-US" sz="2400" dirty="0"/>
              <a:t>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value </a:t>
            </a:r>
            <a:r>
              <a:rPr lang="en-US" sz="2400" dirty="0"/>
              <a:t>can be negative to shift left/up by a given amount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90" y="3375702"/>
            <a:ext cx="10022290" cy="13239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visibility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p.secret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visibility: hidden;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280" y="2802835"/>
            <a:ext cx="10058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58616" y="3437090"/>
          <a:ext cx="8690459" cy="1107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26975"/>
                <a:gridCol w="656348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visibility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sets whether an element should be shown onscreen;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visible (default) or hidden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748886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hidden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elements will still take up space onscreen, but will not be shown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make it not take up any space, set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can be used to show/hide dynamic HTML content on the page in response to events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4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opacity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4168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body  {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background-image: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("images/marty-mcfly.jpg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background-repeat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repeat;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 {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p.mcfly1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opacity: 0.75;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p.mcfly2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opacity: 0.50;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p.mcfly3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opacity: 0.25;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5562075"/>
          <a:ext cx="10018326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1989"/>
                <a:gridCol w="860633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opacity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how not-transparent the element is; value ranges from 1.0 (opaque) to 0.0 (transparent)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825608"/>
            <a:ext cx="10058400" cy="151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ox-shadow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box-shadow: h-shadow v-shadow blur;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2272056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ox-shadow: 10px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10px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5px;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054" y="3067709"/>
            <a:ext cx="3930852" cy="276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74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Styles that </a:t>
            </a:r>
            <a:r>
              <a:rPr lang="en-US" b="1" dirty="0" smtClean="0"/>
              <a:t>conflict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68558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p, h1, h2 { color: blue; font-style: italic;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color: red; background-color: yellow; }                                          						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2792900"/>
            <a:ext cx="1005840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paragraph uses the first style above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687958"/>
            <a:ext cx="1005840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 when </a:t>
            </a:r>
            <a:r>
              <a:rPr lang="en-US" sz="2400" dirty="0"/>
              <a:t>two styles set conflicting values for the same property, the latter style </a:t>
            </a:r>
            <a:r>
              <a:rPr lang="en-US" sz="2400" dirty="0" smtClean="0"/>
              <a:t>takes precedence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97280" y="3203717"/>
            <a:ext cx="10058400" cy="4827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heading uses both styles above.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Cascading</a:t>
            </a:r>
            <a:r>
              <a:rPr lang="en-US" b="1" dirty="0"/>
              <a:t> style </a:t>
            </a:r>
            <a:r>
              <a:rPr lang="en-US" b="1" dirty="0" smtClean="0"/>
              <a:t>sheets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2103088"/>
            <a:ext cx="1005840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It's called Cascading Style Sheets because the properties of an element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cascade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together in this order: </a:t>
            </a:r>
          </a:p>
          <a:p>
            <a:pPr marL="292608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browser's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default styles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reference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marL="292608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external style sheet files (in 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&lt;link&gt;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tag)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292608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internal style sheets (in 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&lt;style&gt;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tag in the page header)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292608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inline style (the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attribute of an HTML element)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Inheriting styles (</a:t>
            </a:r>
            <a:r>
              <a:rPr lang="en-US" b="1" dirty="0">
                <a:hlinkClick r:id="rId2"/>
              </a:rPr>
              <a:t>explanation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28801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body { font-family: sans-serif; background-color: yellow;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{ color: red; background-color: aqua;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 text-decoration: underline;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h2 { font-weight: bold; text-align: center; }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		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153876"/>
            <a:ext cx="100584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heading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bulleted list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697896"/>
            <a:ext cx="10058400" cy="15240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when multiple styles apply to an element, they are inherited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more tightly matching rule can override a </a:t>
            </a:r>
            <a:r>
              <a:rPr lang="en-US" sz="2400" dirty="0" smtClean="0"/>
              <a:t>more </a:t>
            </a:r>
            <a:r>
              <a:rPr lang="en-US" sz="2400" dirty="0"/>
              <a:t>general inherited </a:t>
            </a:r>
            <a:r>
              <a:rPr lang="en-US" sz="2400" dirty="0" smtClean="0"/>
              <a:t>rule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not all properties are inherited (notice link's color above)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697285"/>
            <a:ext cx="10058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styled paragraph. </a:t>
            </a:r>
            <a:r>
              <a:rPr lang="en-US" sz="2400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slides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available on the website.</a:t>
            </a: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CSS rule </a:t>
            </a:r>
            <a:r>
              <a:rPr lang="en-US" b="1" dirty="0" smtClean="0"/>
              <a:t>syntax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8000"/>
            <a:ext cx="48013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280" y="4266141"/>
            <a:ext cx="9875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CSS file consists of one or more rules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rule's selector specifies HTML element(s) and applies style properties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	a </a:t>
            </a:r>
            <a:r>
              <a:rPr lang="en-US" sz="2400" dirty="0"/>
              <a:t>selector of * selects all </a:t>
            </a:r>
            <a:r>
              <a:rPr lang="en-US" sz="2400" dirty="0" smtClean="0"/>
              <a:t>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297" y="2042794"/>
            <a:ext cx="4999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sans-serif;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85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Inline styles: the style attribute (BAD!)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3906078"/>
            <a:ext cx="1005840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higher </a:t>
            </a:r>
            <a:r>
              <a:rPr lang="en-US" sz="2400" dirty="0"/>
              <a:t>precedence than embedded or linked styles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used </a:t>
            </a:r>
            <a:r>
              <a:rPr lang="en-US" sz="2400" dirty="0"/>
              <a:t>for one-time overrides and styling a particular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dirty="0"/>
              <a:t>this is </a:t>
            </a:r>
            <a:r>
              <a:rPr lang="en-US" sz="2400" i="1" dirty="0"/>
              <a:t>bad style</a:t>
            </a:r>
            <a:r>
              <a:rPr lang="en-US" sz="2400" dirty="0"/>
              <a:t>; DO NOT DO THIS (why?)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1856892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style="font-family: sans-serif; color: red;"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This is a paragraph&lt;/p&gt;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2780222"/>
            <a:ext cx="10058400" cy="6771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paragraph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6013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Embedding style sheets: &lt;style&gt; (BAD!)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581939"/>
            <a:ext cx="1005840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CSS </a:t>
            </a:r>
            <a:r>
              <a:rPr lang="en-US" sz="2400" dirty="0"/>
              <a:t>code can be embedded within the head of an HTML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dirty="0"/>
              <a:t>this is </a:t>
            </a:r>
            <a:r>
              <a:rPr lang="en-US" sz="2400" i="1" dirty="0"/>
              <a:t>bad style</a:t>
            </a:r>
            <a:r>
              <a:rPr lang="en-US" sz="2400" dirty="0"/>
              <a:t>; DO NOT DO THIS (why?)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1837013"/>
            <a:ext cx="10058400" cy="203132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 type="text/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font-family: sans-serif; color: red;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h2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background-color: yellow;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&lt;/head&gt;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605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 vs. </a:t>
            </a:r>
            <a:r>
              <a:rPr lang="en-US" b="1" dirty="0" smtClean="0"/>
              <a:t>presentation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1133592"/>
            <a:ext cx="100584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HTML is for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on the page (heading; list; code; etc.)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CSS is for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how to display the page (bold; centered; 20px margin; etc.)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keeping content separate from presentation is a very important web design principle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If the HTML contains no styles, its entire appearance can be changed by swapping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files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see also: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CSS Zen Garden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87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comments: /* ... */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473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This is a </a:t>
            </a:r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comment.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It can span many lines in the CSS file. */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background-color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aqua;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393096"/>
            <a:ext cx="10058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CSS (like HTML) is usually not commented as much as code such as Java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the // single-line comment style is NOT supported in CSS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the &lt;!-- ... --&gt; HTML comment style is also NOT supported in CSS</a:t>
            </a:r>
          </a:p>
        </p:txBody>
      </p:sp>
    </p:spTree>
    <p:extLst>
      <p:ext uri="{BB962C8B-B14F-4D97-AF65-F5344CB8AC3E}">
        <p14:creationId xmlns:p14="http://schemas.microsoft.com/office/powerpoint/2010/main" val="379753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W3C CSS </a:t>
            </a:r>
            <a:r>
              <a:rPr lang="en-US" b="1" dirty="0" smtClean="0"/>
              <a:t>Validator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29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="http://jigsaw.w3.org/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-validator/check/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="http://jigsaw.w3.org/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-validator/images/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="Valid CSS!" /&gt;&lt;/a&gt;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42" name="Picture 2" descr="Valid CSS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90" y="414365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97280" y="4075042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9237"/>
            <a:ext cx="10058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    </a:t>
            </a:r>
            <a:r>
              <a:rPr lang="en-US" sz="2200" dirty="0"/>
              <a:t>jigsaw.w3.org/</a:t>
            </a:r>
            <a:r>
              <a:rPr lang="en-US" sz="2200" dirty="0" err="1"/>
              <a:t>css</a:t>
            </a:r>
            <a:r>
              <a:rPr lang="en-US" sz="2200" dirty="0"/>
              <a:t>-validator/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checks your CSS to make sure it meets the official CSS specifications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more picky than the web browser, which may render malformed CSS correctly</a:t>
            </a:r>
          </a:p>
        </p:txBody>
      </p:sp>
    </p:spTree>
    <p:extLst>
      <p:ext uri="{BB962C8B-B14F-4D97-AF65-F5344CB8AC3E}">
        <p14:creationId xmlns:p14="http://schemas.microsoft.com/office/powerpoint/2010/main" val="203892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>
                <a:hlinkClick r:id="rId2"/>
              </a:rPr>
              <a:t>fonts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2760345"/>
          <a:ext cx="10058400" cy="256032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3"/>
                        </a:rPr>
                        <a:t>font-family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which font will be used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4"/>
                        </a:rPr>
                        <a:t>font-size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how large the letters will be drawn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5"/>
                        </a:rPr>
                        <a:t>font-style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italic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6"/>
                        </a:rPr>
                        <a:t>font-weight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bold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linkClick r:id="rId7"/>
                        </a:rPr>
                        <a:t>Complete list of font properties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3020</TotalTime>
  <Words>1304</Words>
  <Application>Microsoft Office PowerPoint</Application>
  <PresentationFormat>Widescreen</PresentationFormat>
  <Paragraphs>280</Paragraphs>
  <Slides>29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 Unicode MS</vt:lpstr>
      <vt:lpstr>Algerian</vt:lpstr>
      <vt:lpstr>Arial</vt:lpstr>
      <vt:lpstr>Calibri</vt:lpstr>
      <vt:lpstr>Calibri Light</vt:lpstr>
      <vt:lpstr>Comic Sans MS</vt:lpstr>
      <vt:lpstr>Consolas</vt:lpstr>
      <vt:lpstr>Courier New</vt:lpstr>
      <vt:lpstr>Garamond</vt:lpstr>
      <vt:lpstr>Georgia</vt:lpstr>
      <vt:lpstr>Times New Roman</vt:lpstr>
      <vt:lpstr>Retrospect</vt:lpstr>
      <vt:lpstr>CSE 154</vt:lpstr>
      <vt:lpstr>Cascading Style Sheets (CSS): &lt;link&gt;</vt:lpstr>
      <vt:lpstr>Basic CSS rule syntax</vt:lpstr>
      <vt:lpstr>Inline styles: the style attribute (BAD!)</vt:lpstr>
      <vt:lpstr>Embedding style sheets: &lt;style&gt; (BAD!)</vt:lpstr>
      <vt:lpstr>Content vs. presentation</vt:lpstr>
      <vt:lpstr>CSS comments: /* ... */</vt:lpstr>
      <vt:lpstr>W3C CSS Validator</vt:lpstr>
      <vt:lpstr>CSS properties for fonts</vt:lpstr>
      <vt:lpstr>font-size</vt:lpstr>
      <vt:lpstr>font-family</vt:lpstr>
      <vt:lpstr>More about font-family</vt:lpstr>
      <vt:lpstr> font-weight, font-style </vt:lpstr>
      <vt:lpstr>Grouping styles</vt:lpstr>
      <vt:lpstr>CSS properties for text</vt:lpstr>
      <vt:lpstr>text-align</vt:lpstr>
      <vt:lpstr>Text-decoration</vt:lpstr>
      <vt:lpstr>text-shadow</vt:lpstr>
      <vt:lpstr>The list-style-type property</vt:lpstr>
      <vt:lpstr>CSS properties for backgrounds</vt:lpstr>
      <vt:lpstr>background-image</vt:lpstr>
      <vt:lpstr>background-repeat</vt:lpstr>
      <vt:lpstr>background-position</vt:lpstr>
      <vt:lpstr>The visibility property</vt:lpstr>
      <vt:lpstr>The opacity property</vt:lpstr>
      <vt:lpstr>box-shadow</vt:lpstr>
      <vt:lpstr>Styles that conflict</vt:lpstr>
      <vt:lpstr>Cascading style sheets</vt:lpstr>
      <vt:lpstr>Inheriting styles (explanation)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29</cp:revision>
  <dcterms:created xsi:type="dcterms:W3CDTF">2014-09-25T20:47:59Z</dcterms:created>
  <dcterms:modified xsi:type="dcterms:W3CDTF">2016-01-06T22:08:54Z</dcterms:modified>
</cp:coreProperties>
</file>