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class.domdocument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manual/en/class.domelement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function.json-encode.php" TargetMode="External"/><Relationship Id="rId2" Type="http://schemas.openxmlformats.org/officeDocument/2006/relationships/hyperlink" Target="http://www.php.net/manual/en/function.json-decode.ph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cs.washington.edu/courses/cse154/14sp/lectures/slides/resources/rank.tx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154/14sp/lectures/slides/resources/animalgame.phps" TargetMode="External"/><Relationship Id="rId2" Type="http://schemas.openxmlformats.org/officeDocument/2006/relationships/hyperlink" Target="http://courses.cs.washington.edu/courses/cse154/14sp/lectures/slides/resources/quote.php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urses.cs.washington.edu/courses/cse154/14sp/lectures/slides/resources/babynames.phps" TargetMode="External"/><Relationship Id="rId5" Type="http://schemas.openxmlformats.org/officeDocument/2006/relationships/hyperlink" Target="http://courses.cs.washington.edu/courses/cse154/14sp/lectures/slides/resources/urban.phps" TargetMode="External"/><Relationship Id="rId4" Type="http://schemas.openxmlformats.org/officeDocument/2006/relationships/hyperlink" Target="http://courses.cs.washington.edu/courses/cse154/14sp/lectures/slides/resources/books_json.php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190d/07sp/lectures/" TargetMode="External"/><Relationship Id="rId2" Type="http://schemas.openxmlformats.org/officeDocument/2006/relationships/hyperlink" Target="http://clsc.net/research/google-302-page-hijack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Http_error_codes" TargetMode="External"/><Relationship Id="rId4" Type="http://schemas.openxmlformats.org/officeDocument/2006/relationships/hyperlink" Target="http://www.homestarrunner.com/404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phpinf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18: </a:t>
            </a:r>
            <a:r>
              <a:rPr lang="en-US" dirty="0" smtClean="0"/>
              <a:t>Web services </a:t>
            </a:r>
            <a:endParaRPr lang="en-US" dirty="0"/>
          </a:p>
        </p:txBody>
      </p:sp>
      <p:pic>
        <p:nvPicPr>
          <p:cNvPr id="1026" name="Picture 2" descr="thu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71" y="1480586"/>
            <a:ext cx="5448754" cy="212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1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Baby name web service </a:t>
            </a:r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51896"/>
            <a:ext cx="9807044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Modify our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babynames.php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service to produce its output as XML. For the data: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17374" y="2397319"/>
            <a:ext cx="9638306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Morgan m 375 410 392 478 579 507 636 499 446 291 278 332 518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075369"/>
            <a:ext cx="57074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service should output the following XML: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517374" y="3559237"/>
            <a:ext cx="9638306" cy="2031325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&lt;baby name="Morgan" gender="m"&gt;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&lt;rank year="1890"&gt;375&lt;/rank&gt;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&lt;rank year="1900"&gt;410&lt;/rank&gt;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&lt;rank year="2010"&gt;518&lt;/rank&gt;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&lt;/baby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Emitting XML data </a:t>
            </a:r>
            <a:r>
              <a:rPr lang="en-US" dirty="0" smtClean="0"/>
              <a:t>manually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120" y="1927617"/>
            <a:ext cx="11094720" cy="2308324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text/xml");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&lt;?xml version=\"1.0\" encoding=\"UTF-8\"?&gt;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&lt;books&gt;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($books as $book)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&lt;book title=\"{$book['title']}\" author=\"{$book['author']}\" /&gt;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&lt;/books&gt;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9120" y="4184435"/>
            <a:ext cx="10491245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specify a content type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text/xml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application/xml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print an XML prologue (the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&lt;?xml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line), then print XML data as output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important: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no whitespace output can precede the prologue; must be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messy; bad to embed XML syntax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s; write-only (hard to read existing XML data)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2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PHP's XML DOM: </a:t>
            </a:r>
            <a:r>
              <a:rPr lang="en-US" dirty="0" err="1" smtClean="0"/>
              <a:t>DOMDocument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71166"/>
            <a:ext cx="9640973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PHP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DOMDocument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class represents an XML document. It has these methods: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187330"/>
              </p:ext>
            </p:extLst>
          </p:nvPr>
        </p:nvGraphicFramePr>
        <p:xfrm>
          <a:off x="1587973" y="2635859"/>
          <a:ext cx="9150280" cy="2773680"/>
        </p:xfrm>
        <a:graphic>
          <a:graphicData uri="http://schemas.openxmlformats.org/drawingml/2006/table">
            <a:tbl>
              <a:tblPr/>
              <a:tblGrid>
                <a:gridCol w="2938324"/>
                <a:gridCol w="621195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createElement(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tag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create a new element node to add to the document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createTextNode(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text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create a new text node to add to the document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getElementById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i="1" dirty="0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id</a:t>
                      </a:r>
                      <a:r>
                        <a:rPr lang="en-US" dirty="0">
                          <a:effectLst/>
                        </a:rPr>
                        <a:t>),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effectLst/>
                        </a:rPr>
                        <a:t>getElementsByTagName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i="1" dirty="0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tag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search for elements in the document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load(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filename</a:t>
                      </a:r>
                      <a:r>
                        <a:rPr lang="en-US">
                          <a:effectLst/>
                        </a:rPr>
                        <a:t>),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loadXML(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string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read XML data from a file on disk or from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save(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filename</a:t>
                      </a:r>
                      <a:r>
                        <a:rPr lang="en-US">
                          <a:effectLst/>
                        </a:rPr>
                        <a:t>),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saveXML()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write XML data to a file on disk or returns it as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validate()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return whether the current document consists of valid XML data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64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PHP's XML DOM: </a:t>
            </a:r>
            <a:r>
              <a:rPr lang="en-US" dirty="0" err="1" smtClean="0"/>
              <a:t>DOMElement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41349"/>
            <a:ext cx="10347897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PHP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DOMElement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class represents each DOM element. It has these fields/methods: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871830"/>
              </p:ext>
            </p:extLst>
          </p:nvPr>
        </p:nvGraphicFramePr>
        <p:xfrm>
          <a:off x="1949535" y="2576225"/>
          <a:ext cx="8643385" cy="3271520"/>
        </p:xfrm>
        <a:graphic>
          <a:graphicData uri="http://schemas.openxmlformats.org/drawingml/2006/table">
            <a:tbl>
              <a:tblPr/>
              <a:tblGrid>
                <a:gridCol w="3673820"/>
                <a:gridCol w="496956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tagName, nodeValue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node's name (tag) and value (text)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parentNode, childNodes,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firstChild, lastChild,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previousSibling, nextSibling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references to nearby nodes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effectLst/>
                        </a:rPr>
                        <a:t>appendChild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i="1" dirty="0" err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DOMNode</a:t>
                      </a:r>
                      <a:r>
                        <a:rPr lang="en-US" dirty="0">
                          <a:effectLst/>
                        </a:rPr>
                        <a:t>),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effectLst/>
                        </a:rPr>
                        <a:t>insertBefore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i="1" dirty="0" err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newNode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i="1" dirty="0" err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oldNode</a:t>
                      </a:r>
                      <a:r>
                        <a:rPr lang="en-US" dirty="0">
                          <a:effectLst/>
                        </a:rPr>
                        <a:t>),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effectLst/>
                        </a:rPr>
                        <a:t>removeChild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i="1" dirty="0" err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DOMNode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manipulate this node's list of children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getElementsByTagName(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tag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search for descendent elements within this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getAttribute(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name</a:t>
                      </a:r>
                      <a:r>
                        <a:rPr lang="en-US">
                          <a:effectLst/>
                        </a:rPr>
                        <a:t>),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setAttribute(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name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value</a:t>
                      </a:r>
                      <a:r>
                        <a:rPr lang="en-US">
                          <a:effectLst/>
                        </a:rPr>
                        <a:t>),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removeAttribute(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name</a:t>
                      </a:r>
                      <a:r>
                        <a:rPr lang="en-US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get/set the value of an attribute on this tag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6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XML DOM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093" y="1861933"/>
            <a:ext cx="11140773" cy="341632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DOMDocument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&lt;?xml version="1.0"?&gt;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("books");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&lt;books&gt;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($books as $book) {                          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("book");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&lt;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("title", $book["title"]);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="Harry Potter"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("author", $book["author"]);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author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="J.K. Rowling"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books_tag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&lt;/books&gt;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text/xml");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saveXML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6093" y="5119229"/>
            <a:ext cx="6486751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much easier to read/write/manipulate complex XML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saveXML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automatically inserts the XML prolog for us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06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524" y="271197"/>
            <a:ext cx="10058400" cy="677493"/>
          </a:xfrm>
        </p:spPr>
        <p:txBody>
          <a:bodyPr>
            <a:normAutofit/>
          </a:bodyPr>
          <a:lstStyle/>
          <a:p>
            <a:r>
              <a:rPr lang="en-US" sz="4000" dirty="0"/>
              <a:t>Exercise solution: Baby name web service </a:t>
            </a:r>
            <a:r>
              <a:rPr lang="en-US" sz="4000" dirty="0" smtClean="0"/>
              <a:t>XML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149627" y="948690"/>
            <a:ext cx="9966297" cy="590931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takes a line of rankings and produces XML in the specified format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example:  Aaron m 147 193 187 199 250 237 230 178 52 34 34 41 55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generate_xml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($line, $name, $gender)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DOMDocument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baby_tag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("baby");     # &lt;baby&gt;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baby_tag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("name", $name);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baby_tag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("gender", $gender);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$year = 1890;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$tokens = explode(" ", $line);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count($tokens);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("rank");   # &lt;rank&gt;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("year", $year);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createTextNode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($tokens[$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baby_tag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$year += 10;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baby_tag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xmldom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Baby name web service </a:t>
            </a:r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71774"/>
            <a:ext cx="9892003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Modify our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babynames.php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service to produce its output as JSON. For the data: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30626" y="2437075"/>
            <a:ext cx="9625054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Morgan m 375 410 392 478 579 507 636 499 446 291 278 332 518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84699"/>
            <a:ext cx="57924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service should output the following JSON: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530626" y="3754473"/>
            <a:ext cx="9625054" cy="1754326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"name": "Morgan",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"gender": "m",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"rankings": [375, 410, 392, 478, 579, 507, 636, 499, 446, 291, 278, 332, 518]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1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Emitting JSON data </a:t>
            </a:r>
            <a:r>
              <a:rPr lang="en-US" dirty="0" smtClean="0"/>
              <a:t>manually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17678"/>
            <a:ext cx="10133937" cy="2585323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"{\n";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  \"books\": [\n";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($books as $book)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  {\"author\": \"{$book['author']}\", \"title\": \"{$book['title']}\"}\n";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"\n";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4580233"/>
            <a:ext cx="10133937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specify a content type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application/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messy, just like when manually printing XML (not recommended)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PHP's JSON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3322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PHP includes the following global functions for interacting with JSON data:</a:t>
            </a:r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09999"/>
              </p:ext>
            </p:extLst>
          </p:nvPr>
        </p:nvGraphicFramePr>
        <p:xfrm>
          <a:off x="2100815" y="2455103"/>
          <a:ext cx="8146428" cy="1198880"/>
        </p:xfrm>
        <a:graphic>
          <a:graphicData uri="http://schemas.openxmlformats.org/drawingml/2006/table">
            <a:tbl>
              <a:tblPr/>
              <a:tblGrid>
                <a:gridCol w="2182950"/>
                <a:gridCol w="5963478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json_decode</a:t>
                      </a:r>
                      <a:r>
                        <a:rPr lang="en-US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(</a:t>
                      </a:r>
                      <a:r>
                        <a:rPr lang="en-US" i="1" dirty="0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  <a:hlinkClick r:id="rId2"/>
                        </a:rPr>
                        <a:t>string</a:t>
                      </a:r>
                      <a:r>
                        <a:rPr lang="en-US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)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parses the given JSON data string and returns an equivalent associative array object (like JSON.parse in JavaScript)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json_encode(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  <a:hlinkClick r:id="rId3"/>
                        </a:rPr>
                        <a:t>object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)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returns JSON equivalent for the given object or array or value (like </a:t>
                      </a:r>
                      <a:r>
                        <a:rPr lang="en-US" dirty="0" err="1" smtClean="0">
                          <a:effectLst/>
                        </a:rPr>
                        <a:t>JSON.stringify</a:t>
                      </a:r>
                      <a:r>
                        <a:rPr lang="en-US" dirty="0" smtClean="0">
                          <a:effectLst/>
                        </a:rPr>
                        <a:t> in </a:t>
                      </a:r>
                      <a:r>
                        <a:rPr lang="en-US" dirty="0">
                          <a:effectLst/>
                        </a:rPr>
                        <a:t>JavaScript)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815232"/>
            <a:ext cx="9898647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json_encode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output associative arrays as objects and normal arrays as arrays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4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JSON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6368" y="1737360"/>
            <a:ext cx="10740224" cy="4524315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$data = array(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"library" =&gt;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Odegaard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"category" =&gt; "fantasy",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"year" =&gt; 2012,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"books" =&gt; array(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"Harry Potter", "author" =&gt; "J.K. Rowling"),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"The Hobbit", "author" =&gt; "J.R.R. Tolkien"),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"Game of Thrones", "author" =&gt; "George R. R. Martin"),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array("title" =&gt; "Dragons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Krynn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"author" =&gt; "Margaret Weis"),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json_encode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($data);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Baby name web 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1818153"/>
            <a:ext cx="10058400" cy="769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a web service that accepts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gender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finds and outputs the line from text file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rank.txt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information about that name: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11516" y="2668387"/>
            <a:ext cx="9644164" cy="92333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Aaron m 147 193 187 199 250 237 230 178 52 34 34 41 55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Lisa f 0 0 0 0 0 733 220 6 2 16 64 295 720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830742"/>
            <a:ext cx="29863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For the following call: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511516" y="4338077"/>
            <a:ext cx="9644164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http://example.com/babynames.php?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name=Lisa&amp;gender=f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80" y="5073890"/>
            <a:ext cx="561929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service should output the following line: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511516" y="5599908"/>
            <a:ext cx="9644164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Lisa f 0 0 0 0 0 733 220 6 2 16 64 295 720</a:t>
            </a:r>
          </a:p>
        </p:txBody>
      </p:sp>
    </p:spTree>
    <p:extLst>
      <p:ext uri="{BB962C8B-B14F-4D97-AF65-F5344CB8AC3E}">
        <p14:creationId xmlns:p14="http://schemas.microsoft.com/office/powerpoint/2010/main" val="29759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JSON example - 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9096"/>
            <a:ext cx="10058400" cy="313932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"library":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Odegaard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"category": "fantasy",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"year": 2012,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"books": [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"Harry Potter", "author": "J.K. Rowling"},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"The Hobbit", "author": "J.R.R. Tolkien"},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"Game of Thrones", "author": "George R. R. Martin"},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{"title": "Dragons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Krynn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"author": "Margaret Weis"},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reference: Provided web services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881328"/>
            <a:ext cx="5108937" cy="34133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quote.php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animalgame.php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books_json.php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urban.php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(caution: contains profanity)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babynames.php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errors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11882"/>
            <a:ext cx="68244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if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user doesn't pass an important parameter?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461528" y="2442769"/>
            <a:ext cx="9694152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http://example.com/babynames.php?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gender=f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 name passed!)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20362" y="3148178"/>
            <a:ext cx="73485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if the user passes a name that is not found in the file?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461528" y="3638143"/>
            <a:ext cx="10425672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http://example.com/babynames.php?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name=Borat&amp;gender=m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(not found in file)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0362" y="4343552"/>
            <a:ext cx="67096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is the appropriate behavior for the web service?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067615"/>
            <a:ext cx="4786685" cy="37365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service should return an HTTP "error code" to the browser, possibly followed by output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error messages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are not ideal, because they could be confused for normal output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are the codes you see in Firebug's console and in your Ajax request's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status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148142"/>
              </p:ext>
            </p:extLst>
          </p:nvPr>
        </p:nvGraphicFramePr>
        <p:xfrm>
          <a:off x="5987015" y="2222830"/>
          <a:ext cx="5810732" cy="3251200"/>
        </p:xfrm>
        <a:graphic>
          <a:graphicData uri="http://schemas.openxmlformats.org/drawingml/2006/table">
            <a:tbl>
              <a:tblPr/>
              <a:tblGrid>
                <a:gridCol w="1228793"/>
                <a:gridCol w="4581939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HTTP code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Meaning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200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OK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301-303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page has moved (permanently or temporarily)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400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illegal request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401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authentication required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403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you are forbidden to access this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404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page not found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410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gone; missing data or resource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500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internal server error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complete list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9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headers for HTTP error </a:t>
            </a:r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52247"/>
            <a:ext cx="10058400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header("HTTP/1.1  code  description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79" y="2321579"/>
            <a:ext cx="10058401" cy="1477328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($_GET["foo"] != "bar") {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I am not happy with the value of foo; this is an error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header("HTTP/1.1 400 Invalid Request");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die("An HTTP error 400 (invalid request) occurred.");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78" y="3798907"/>
            <a:ext cx="10058402" cy="1200329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file_exists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input_file_path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header("HTTP/1.1 404 File Not Found");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die("HTTP error 404 occurred: File not found 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input_file_path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77" y="4676670"/>
            <a:ext cx="10058403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also be used to send back HTTP error codes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header("HTTP/1.1 403 Forbidden");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header("HTTP/1.1 404 File Not Found");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header("HTTP/1.1 500 Server Error");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3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for a mandatory query </a:t>
            </a:r>
            <a:r>
              <a:rPr lang="en-US" dirty="0" smtClean="0"/>
              <a:t>parameter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2029602"/>
            <a:ext cx="10829677" cy="313932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get_query_param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($name)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(!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($_GET[$name]))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header("HTTP/1.1 400 Invalid Request");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die("HTTP/1.1 400 Invalid Request: missing required parameter '$name'");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($_GET[$name] == "")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header("HTTP/1.1 400 Invalid Request");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die("HTTP/1.1 400 Invalid Request: parameter '$name' must be non-empty");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$_GET[$name];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$_SERVER </a:t>
            </a:r>
            <a:r>
              <a:rPr lang="en-US" dirty="0" err="1"/>
              <a:t>superglobal</a:t>
            </a:r>
            <a:r>
              <a:rPr lang="en-US" dirty="0"/>
              <a:t> array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923131"/>
              </p:ext>
            </p:extLst>
          </p:nvPr>
        </p:nvGraphicFramePr>
        <p:xfrm>
          <a:off x="1097280" y="1952846"/>
          <a:ext cx="10058400" cy="2875280"/>
        </p:xfrm>
        <a:graphic>
          <a:graphicData uri="http://schemas.openxmlformats.org/drawingml/2006/table">
            <a:tbl>
              <a:tblPr/>
              <a:tblGrid>
                <a:gridCol w="3352800"/>
                <a:gridCol w="3352800"/>
                <a:gridCol w="33528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index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example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$_SERVER["SERVER_NAME"]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name of this web server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"webster.cs.washington.edu"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$_SERVER["SERVER_ADDR"]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IP address of web server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"128.208.179.154"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$_SERVER["REMOTE_HOST"]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user's domain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"hsd1.wa.comcast.net"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$_SERVER["REMOTE_ADDR"]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user's IP address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"57.170.55.93"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$_SERVER["HTTP_USER_AGENT"]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user's web browser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"Mozilla/5.0 (Windows; ..."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$_SERVER["HTTP_REFERER"]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where user was before this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"http://www.google.com/"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$_SERVER["REQUEST_METHOD"]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HTTP method used to contact server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"GET" or "POST"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888658"/>
            <a:ext cx="4918822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call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phpinfo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();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see a complete list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95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or POST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16381"/>
            <a:ext cx="10058400" cy="2031325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($_SERVER["REQUEST_METHOD"] == "GET")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process a GET request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($_SERVER["REQUEST_METHOD"] == "POST")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process a POST request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126727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 web services process both GET and POST requests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find out which kind of request we are currently processing, look at the global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$_SERVER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array's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"REQUEST_METHOD"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element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Emitting partial-page HTML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7212"/>
            <a:ext cx="10058400" cy="2308324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suppose my web service accepts a "type" query parameter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if ($_GET["type"] == "html") { 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($students as $kid) { ?&gt;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&lt;li&gt; &lt;?= $kid ?&gt; &lt;/li&gt;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?&gt;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345388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some web services do output HTML, but not a complete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partial-page HTML is meant to be fetched by Ajax and injected into an existing page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3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1584</TotalTime>
  <Words>1760</Words>
  <Application>Microsoft Office PowerPoint</Application>
  <PresentationFormat>Widescreen</PresentationFormat>
  <Paragraphs>271</Paragraphs>
  <Slides>21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Exercise: Baby name web service</vt:lpstr>
      <vt:lpstr>What about errors?</vt:lpstr>
      <vt:lpstr>Reporting errors</vt:lpstr>
      <vt:lpstr>Using headers for HTTP error codes</vt:lpstr>
      <vt:lpstr>Checking for a mandatory query parameter</vt:lpstr>
      <vt:lpstr>The $_SERVER superglobal array</vt:lpstr>
      <vt:lpstr>GET or POST?</vt:lpstr>
      <vt:lpstr>Emitting partial-page HTML data</vt:lpstr>
      <vt:lpstr>Exercise: Baby name web service XML</vt:lpstr>
      <vt:lpstr>Emitting XML data manually</vt:lpstr>
      <vt:lpstr>PHP's XML DOM: DOMDocument</vt:lpstr>
      <vt:lpstr>PHP's XML DOM: DOMElement</vt:lpstr>
      <vt:lpstr>PHP XML DOM example</vt:lpstr>
      <vt:lpstr>Exercise solution: Baby name web service XML</vt:lpstr>
      <vt:lpstr>Exercise: Baby name web service JSON</vt:lpstr>
      <vt:lpstr>Emitting JSON data manually</vt:lpstr>
      <vt:lpstr>PHP's JSON functions</vt:lpstr>
      <vt:lpstr>PHP JSON example</vt:lpstr>
      <vt:lpstr>PHP JSON example - output</vt:lpstr>
      <vt:lpstr>For reference: Provided web services code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13</cp:revision>
  <dcterms:created xsi:type="dcterms:W3CDTF">2014-11-14T00:24:39Z</dcterms:created>
  <dcterms:modified xsi:type="dcterms:W3CDTF">2016-05-09T16:27:25Z</dcterms:modified>
</cp:coreProperties>
</file>