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E9"/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2" y="-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tab_border-spacing.asp" TargetMode="External"/><Relationship Id="rId4" Type="http://schemas.openxmlformats.org/officeDocument/2006/relationships/hyperlink" Target="http://www.w3schools.com/cssref/pr_tab_caption-side.asp" TargetMode="External"/><Relationship Id="rId5" Type="http://schemas.openxmlformats.org/officeDocument/2006/relationships/hyperlink" Target="http://www.w3schools.com/cssref/pr_tab_empty-cells.asp" TargetMode="External"/><Relationship Id="rId6" Type="http://schemas.openxmlformats.org/officeDocument/2006/relationships/hyperlink" Target="http://www.w3schools.com/cssref/pr_tab_table-layout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ref/pr_tab_border-collapse.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17</a:t>
            </a:r>
            <a:r>
              <a:rPr lang="en-US" dirty="0" smtClean="0"/>
              <a:t>: HTML </a:t>
            </a:r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tables: &lt;table&gt;, &lt;</a:t>
            </a:r>
            <a:r>
              <a:rPr lang="en-US" dirty="0" err="1"/>
              <a:t>tr</a:t>
            </a:r>
            <a:r>
              <a:rPr lang="en-US" dirty="0"/>
              <a:t>&gt;, &lt;td&gt;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A 2D table of rows and columns of data (block element)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226365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200836"/>
              </p:ext>
            </p:extLst>
          </p:nvPr>
        </p:nvGraphicFramePr>
        <p:xfrm>
          <a:off x="1096961" y="3491865"/>
          <a:ext cx="2878690" cy="731520"/>
        </p:xfrm>
        <a:graphic>
          <a:graphicData uri="http://schemas.openxmlformats.org/drawingml/2006/table">
            <a:tbl>
              <a:tblPr/>
              <a:tblGrid>
                <a:gridCol w="1417639"/>
                <a:gridCol w="1461051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437993"/>
            <a:ext cx="10058400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1" y="4486923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defines the overall table,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row,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cell's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tables are useful for displaying large row/column data sets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tables are sometimes used by novices for web page layout, but this is not proper semantic HTML and should be avoided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2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headers, captions: &lt;</a:t>
            </a:r>
            <a:r>
              <a:rPr lang="en-US" dirty="0" err="1"/>
              <a:t>th</a:t>
            </a:r>
            <a:r>
              <a:rPr lang="en-US" dirty="0"/>
              <a:t>&gt;, &lt;caption&gt;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&lt;caption&gt;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important data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&lt;/caption&gt;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2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6000"/>
              </p:ext>
            </p:extLst>
          </p:nvPr>
        </p:nvGraphicFramePr>
        <p:xfrm>
          <a:off x="1096963" y="4031626"/>
          <a:ext cx="2689846" cy="1097280"/>
        </p:xfrm>
        <a:graphic>
          <a:graphicData uri="http://schemas.openxmlformats.org/drawingml/2006/table">
            <a:tbl>
              <a:tblPr/>
              <a:tblGrid>
                <a:gridCol w="1437515"/>
                <a:gridCol w="125233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537" y="3607904"/>
            <a:ext cx="24612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 important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60790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06375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cells in a row are considered headers; by default, they appear bold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caption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start of the table labels its meaning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5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border: 2px solid black; caption-side: bottom;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font-style: italic;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td { background-color: yellow; text-align: center; width: 30%; 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2058"/>
              </p:ext>
            </p:extLst>
          </p:nvPr>
        </p:nvGraphicFramePr>
        <p:xfrm>
          <a:off x="1195981" y="2851574"/>
          <a:ext cx="3121634" cy="1097280"/>
        </p:xfrm>
        <a:graphic>
          <a:graphicData uri="http://schemas.openxmlformats.org/drawingml/2006/table">
            <a:tbl>
              <a:tblPr/>
              <a:tblGrid>
                <a:gridCol w="1560817"/>
                <a:gridCol w="15608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2,1 real 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4727" y="394007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My important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81" y="2739628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312092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standard CSS styles can be applied to a table, row, or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specific CSS 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border-spacing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caption-side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empty-cells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table-layout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7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border-collapse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688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table, td,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border: 2px solid black;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border-collapse: collapse;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13957"/>
              </p:ext>
            </p:extLst>
          </p:nvPr>
        </p:nvGraphicFramePr>
        <p:xfrm>
          <a:off x="8187538" y="2782000"/>
          <a:ext cx="2968142" cy="1554480"/>
        </p:xfrm>
        <a:graphic>
          <a:graphicData uri="http://schemas.openxmlformats.org/drawingml/2006/table">
            <a:tbl>
              <a:tblPr/>
              <a:tblGrid>
                <a:gridCol w="1484071"/>
                <a:gridCol w="1484071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With</a:t>
                      </a:r>
                      <a:r>
                        <a:rPr lang="en-US" sz="2400" dirty="0"/>
                        <a:t> border-collapse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22974"/>
            <a:ext cx="2460929" cy="194323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749198"/>
            <a:ext cx="8532054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overall table has a separate border from each cell inside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merges these borders into 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1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rowspan</a:t>
            </a:r>
            <a:r>
              <a:rPr lang="en-US" dirty="0"/>
              <a:t> and </a:t>
            </a:r>
            <a:r>
              <a:rPr lang="en-US" dirty="0" err="1"/>
              <a:t>colspan</a:t>
            </a:r>
            <a:r>
              <a:rPr lang="en-US" dirty="0"/>
              <a:t>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8814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&gt;1,1-1,2&lt;/td&gt;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&gt;1,3-3,3&lt;/td&gt;&lt;/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&gt;&lt;td&gt;3,1&lt;/td&gt;&lt;td&gt;3,2&lt;/td&gt;&lt;/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29919"/>
              </p:ext>
            </p:extLst>
          </p:nvPr>
        </p:nvGraphicFramePr>
        <p:xfrm>
          <a:off x="1196354" y="3835550"/>
          <a:ext cx="3763272" cy="1463040"/>
        </p:xfrm>
        <a:graphic>
          <a:graphicData uri="http://schemas.openxmlformats.org/drawingml/2006/table">
            <a:tbl>
              <a:tblPr/>
              <a:tblGrid>
                <a:gridCol w="1254424"/>
                <a:gridCol w="1254424"/>
                <a:gridCol w="12544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1,1-1,2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1,3-3,3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727175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0" y="518651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makes a cell occupy multiple columns;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multiple 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control where the text appears within a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6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r>
              <a:rPr lang="en-US" dirty="0"/>
              <a:t>styles: &lt;col&gt;, &lt;</a:t>
            </a:r>
            <a:r>
              <a:rPr lang="en-US" dirty="0" err="1"/>
              <a:t>colgroup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100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&lt;col class="urgent"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class="highlight" span="2"&gt;&lt;/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&gt;&lt;td&gt;1,1&lt;/td&gt;&lt;td&gt;1,2&lt;/td&gt;&lt;td&gt;1,3&lt;/td&gt;&lt;/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&gt;&lt;td&gt;2,1&lt;/td&gt;&lt;td&gt;2,2&lt;/td&gt;&lt;td&gt;2,3&lt;/td&gt;&lt;/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17580"/>
              </p:ext>
            </p:extLst>
          </p:nvPr>
        </p:nvGraphicFramePr>
        <p:xfrm>
          <a:off x="1236111" y="4064148"/>
          <a:ext cx="3653940" cy="1097280"/>
        </p:xfrm>
        <a:graphic>
          <a:graphicData uri="http://schemas.openxmlformats.org/drawingml/2006/table">
            <a:tbl>
              <a:tblPr/>
              <a:tblGrid>
                <a:gridCol w="1217980"/>
                <a:gridCol w="1217980"/>
                <a:gridCol w="121798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95577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5107007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can be used to define styles that apply to an entire column (self-closing)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colgroup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applies a style to a group of columns (NOT self-closing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2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use tables for layout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7942"/>
            <a:ext cx="1012678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(borderless) tables appear to be an easy way to achieve grid-like page layouts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"newbie" web pages do this (including many UW CSE web pages...)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but,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semantics; it should be used only to represent an actual table of data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instead of tables,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widths/margins, floats, etc. to perform layout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452928"/>
            <a:ext cx="5051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layout!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35175"/>
            <a:ext cx="598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!!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21246"/>
            <a:ext cx="6634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TABLES SHOULD NOT BE USED FOR LAYOUT!!!</a:t>
            </a:r>
            <a:endParaRPr lang="en-US" sz="26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5361369"/>
            <a:ext cx="11095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!!!!</a:t>
            </a:r>
            <a:endParaRPr lang="en-US" sz="4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6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632</TotalTime>
  <Words>766</Words>
  <Application>Microsoft Macintosh PowerPoint</Application>
  <PresentationFormat>Custom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CSE 154</vt:lpstr>
      <vt:lpstr>HTML tables: &lt;table&gt;, &lt;tr&gt;, &lt;td&gt;</vt:lpstr>
      <vt:lpstr>Table headers, captions: &lt;th&gt;, &lt;caption&gt;</vt:lpstr>
      <vt:lpstr>Styling tables</vt:lpstr>
      <vt:lpstr>The border-collapse property</vt:lpstr>
      <vt:lpstr>The rowspan and colspan attributes</vt:lpstr>
      <vt:lpstr>Column styles: &lt;col&gt;, &lt;colgroup&gt;</vt:lpstr>
      <vt:lpstr>Don't use tables for layout!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Riley Porter</cp:lastModifiedBy>
  <cp:revision>13</cp:revision>
  <dcterms:created xsi:type="dcterms:W3CDTF">2014-10-23T21:30:01Z</dcterms:created>
  <dcterms:modified xsi:type="dcterms:W3CDTF">2016-11-04T18:30:48Z</dcterms:modified>
</cp:coreProperties>
</file>