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82" r:id="rId4"/>
    <p:sldId id="263" r:id="rId5"/>
    <p:sldId id="264" r:id="rId6"/>
    <p:sldId id="257" r:id="rId7"/>
    <p:sldId id="278" r:id="rId8"/>
    <p:sldId id="279" r:id="rId9"/>
    <p:sldId id="280" r:id="rId10"/>
    <p:sldId id="281" r:id="rId11"/>
    <p:sldId id="269" r:id="rId12"/>
    <p:sldId id="270" r:id="rId13"/>
    <p:sldId id="271" r:id="rId14"/>
    <p:sldId id="272" r:id="rId15"/>
    <p:sldId id="273" r:id="rId16"/>
    <p:sldId id="283" r:id="rId17"/>
    <p:sldId id="284" r:id="rId18"/>
    <p:sldId id="285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F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21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1/22/2016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1/22/2016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dom/dom_mozilla_vs_ie.asp" TargetMode="External"/><Relationship Id="rId2" Type="http://schemas.openxmlformats.org/officeDocument/2006/relationships/hyperlink" Target="http://www.w3schools.com/dom/dom_node.asp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dom/met_node_insertbefore.asp" TargetMode="External"/><Relationship Id="rId2" Type="http://schemas.openxmlformats.org/officeDocument/2006/relationships/hyperlink" Target="http://www.w3schools.com/dom/met_node_appendchild.as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w3schools.com/dom/met_node_replacechild.asp" TargetMode="External"/><Relationship Id="rId4" Type="http://schemas.openxmlformats.org/officeDocument/2006/relationships/hyperlink" Target="http://www.w3schools.com/dom/met_node_removechild.asp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htmldom/met_doc_getelementsbyname.asp" TargetMode="External"/><Relationship Id="rId2" Type="http://schemas.openxmlformats.org/officeDocument/2006/relationships/hyperlink" Target="http://www.w3schools.com/htmldom/met_doc_getelementsbytagname.as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eveloper.mozilla.org/en/DOM/Element.querySelectorAll" TargetMode="External"/><Relationship Id="rId4" Type="http://schemas.openxmlformats.org/officeDocument/2006/relationships/hyperlink" Target="https://developer.mozilla.org/en/DOM/Element.querySelector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154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</a:t>
            </a:r>
            <a:r>
              <a:rPr lang="en-US" dirty="0" smtClean="0"/>
              <a:t>9: </a:t>
            </a:r>
            <a:r>
              <a:rPr lang="en-US" dirty="0" smtClean="0"/>
              <a:t>The </a:t>
            </a:r>
            <a:r>
              <a:rPr lang="en-US" dirty="0" err="1" smtClean="0"/>
              <a:t>DoM</a:t>
            </a:r>
            <a:r>
              <a:rPr lang="en-US" dirty="0" smtClean="0"/>
              <a:t> tree</a:t>
            </a:r>
            <a:endParaRPr lang="en-US" dirty="0"/>
          </a:p>
        </p:txBody>
      </p:sp>
      <p:pic>
        <p:nvPicPr>
          <p:cNvPr id="1026" name="Picture 2" descr="Tag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5747" y="2037523"/>
            <a:ext cx="5629933" cy="711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99762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</a:t>
            </a:r>
            <a:r>
              <a:rPr lang="en-US" dirty="0" err="1"/>
              <a:t>querySelectorAll</a:t>
            </a:r>
            <a:r>
              <a:rPr lang="en-US" dirty="0"/>
              <a:t> issues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1783354"/>
            <a:ext cx="760900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many students forget to write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.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or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#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in front of a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class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or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id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144668"/>
            <a:ext cx="10058400" cy="969496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9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get all buttons with a class of "control"</a:t>
            </a:r>
          </a:p>
          <a:p>
            <a:r>
              <a:rPr lang="en-US" sz="1900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900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900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gameButtons</a:t>
            </a:r>
            <a:r>
              <a:rPr lang="en-US" sz="1900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900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document.querySelectorAll</a:t>
            </a:r>
            <a:r>
              <a:rPr lang="en-US" sz="1900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("control");</a:t>
            </a:r>
          </a:p>
          <a:p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gameButtons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document.querySelectorAll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(".control</a:t>
            </a: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         </a:t>
            </a:r>
            <a:r>
              <a:rPr lang="en-US" sz="19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JS</a:t>
            </a:r>
            <a:endParaRPr lang="en-US" sz="19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097281" y="3116549"/>
            <a:ext cx="10058400" cy="72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querySelectorAll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returns an array, not a single element; must loop over the results 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(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document.querySelector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returns just the first element that matches, if that's what you want) </a:t>
            </a:r>
            <a:endParaRPr kumimoji="0" lang="en-US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3823459"/>
            <a:ext cx="10058400" cy="1846659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9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set all buttons with a class of "control" to have red text</a:t>
            </a:r>
          </a:p>
          <a:p>
            <a:r>
              <a:rPr lang="en-US" sz="1900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document.querySelectorAll</a:t>
            </a:r>
            <a:r>
              <a:rPr lang="en-US" sz="1900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(".</a:t>
            </a:r>
            <a:r>
              <a:rPr lang="en-US" sz="1900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gamebutton</a:t>
            </a:r>
            <a:r>
              <a:rPr lang="en-US" sz="1900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").</a:t>
            </a:r>
            <a:r>
              <a:rPr lang="en-US" sz="1900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style.color</a:t>
            </a:r>
            <a:r>
              <a:rPr lang="en-US" sz="1900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"red";</a:t>
            </a:r>
          </a:p>
          <a:p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gameButtons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document.querySelector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(".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gamebutton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gameButtons.length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gameButtons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].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style.color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= "red";</a:t>
            </a:r>
          </a:p>
          <a:p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097279" y="5653122"/>
            <a:ext cx="10058401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Q: Can I still select a group of elements using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querySelectorAll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even if my CSS file doesn't have any style rule for that same group? (A: Yes!) 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5706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reading/changing </a:t>
            </a:r>
            <a:r>
              <a:rPr lang="en-US" dirty="0" smtClean="0"/>
              <a:t>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20996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&lt;button id="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clickme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"&gt;Click Me&lt;/button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166730"/>
            <a:ext cx="10058400" cy="2554545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window.onload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function()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clickme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").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biggerFont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biggerFont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button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clickme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size = </a:t>
            </a:r>
            <a:r>
              <a:rPr lang="en-US" sz="20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parseInt</a:t>
            </a:r>
            <a:r>
              <a:rPr lang="en-US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button.style.fontSize</a:t>
            </a:r>
            <a:r>
              <a:rPr lang="en-US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button.style.fontSize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(size + 4) + "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4862204"/>
            <a:ext cx="10354373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style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property lets you set any CSS style for an element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problem: you cannot read existing styles with it </a:t>
            </a:r>
            <a:b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(you can read ones you set using the DOM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.style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but not ones that are set in the CSS file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)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4721274"/>
            <a:ext cx="10058400" cy="36933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output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461" y="4762857"/>
            <a:ext cx="965250" cy="279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89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elements' existing </a:t>
            </a:r>
            <a:r>
              <a:rPr lang="en-US" dirty="0" smtClean="0"/>
              <a:t>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10449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window.getComputedStyle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(element).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propertyName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256183"/>
            <a:ext cx="10058400" cy="1931298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biggerFont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turn text yellow and make it bigger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clickMe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clickme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sz="195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9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950" dirty="0">
                <a:latin typeface="Courier New" panose="02070309020205020404" pitchFamily="49" charset="0"/>
                <a:cs typeface="Courier New" panose="02070309020205020404" pitchFamily="49" charset="0"/>
              </a:rPr>
              <a:t> size </a:t>
            </a:r>
            <a:r>
              <a:rPr lang="en-US" sz="19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95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parseInt</a:t>
            </a:r>
            <a:r>
              <a:rPr lang="en-US" sz="19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95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window.getComputedStyle</a:t>
            </a:r>
            <a:r>
              <a:rPr lang="en-US" sz="19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95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clickMe</a:t>
            </a:r>
            <a:r>
              <a:rPr lang="en-US" sz="1950" dirty="0">
                <a:latin typeface="Courier New" panose="02070309020205020404" pitchFamily="49" charset="0"/>
                <a:cs typeface="Courier New" panose="02070309020205020404" pitchFamily="49" charset="0"/>
              </a:rPr>
              <a:t>).</a:t>
            </a:r>
            <a:r>
              <a:rPr lang="en-US" sz="19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fontSize</a:t>
            </a:r>
            <a:r>
              <a:rPr lang="en-US" sz="195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clickMe.style.fontSize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(size + 4) + "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097280" y="4923086"/>
            <a:ext cx="942347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getComputedStyle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method of global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window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object accesses existing styles 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4187480"/>
            <a:ext cx="10058400" cy="400110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output</a:t>
            </a:r>
            <a:endParaRPr lang="en-US" sz="2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0401" y="4243563"/>
            <a:ext cx="965250" cy="279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38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Common bug: incorrect usage of existing </a:t>
            </a:r>
            <a:r>
              <a:rPr lang="en-US" sz="4000" dirty="0" smtClean="0"/>
              <a:t>styles</a:t>
            </a:r>
            <a:endParaRPr lang="en-US" sz="4000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1852615"/>
            <a:ext cx="7867859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the following example computes e.g.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"200px" + 100 + "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px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,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which would evaluate to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"200px100px"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737311"/>
            <a:ext cx="10058400" cy="1015663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main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("main");</a:t>
            </a:r>
          </a:p>
          <a:p>
            <a:r>
              <a:rPr lang="en-US" sz="2000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main.style.top</a:t>
            </a:r>
            <a:r>
              <a:rPr lang="en-US" sz="2000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window.getComputedStyle</a:t>
            </a:r>
            <a:r>
              <a:rPr lang="en-US" sz="2000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(main).top + 100 + "</a:t>
            </a:r>
            <a:r>
              <a:rPr lang="en-US" sz="2000" strike="sngStrike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px</a:t>
            </a:r>
            <a:r>
              <a:rPr lang="en-US" sz="2000" strike="sngStrike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US" sz="2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bad</a:t>
            </a:r>
            <a:r>
              <a:rPr lang="en-US" sz="2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4010891"/>
            <a:ext cx="285943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a corrected version: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97280" y="4441778"/>
            <a:ext cx="10058400" cy="707886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main.style.top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parseInt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window.getComputedStyle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(main).top)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100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+ "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px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";  </a:t>
            </a:r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2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correct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2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Getting/setting CSS </a:t>
            </a:r>
            <a:r>
              <a:rPr lang="en-US" dirty="0" smtClean="0"/>
              <a:t>classes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877921"/>
            <a:ext cx="10058400" cy="2862322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highlightField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turn text yellow and make it bigger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text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("text");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if (!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text.className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text.className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"highlight";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} else if (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text.className.indexOf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("invalid") &lt; 0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text.className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highlight"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   </a:t>
            </a:r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awkward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1" y="4570966"/>
            <a:ext cx="1005840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JS DOM's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className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property corresponds to HTML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class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attribute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somewhat clunky when dealing with multiple space-separated classes as one big string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52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Getting/setting CSS classes with </a:t>
            </a:r>
            <a:r>
              <a:rPr lang="en-US" dirty="0" err="1"/>
              <a:t>classList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896503"/>
            <a:ext cx="10058400" cy="2246769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highlightField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turn text yellow and make it bigger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text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("text");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if (!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text.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classList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.contains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("invalid"))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text.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classList.add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("highlight");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4106519"/>
            <a:ext cx="1005840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classList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collection has methods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add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remove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contains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toggle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to manipulate CSS classes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similar to existing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className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DOM property, but don't have to manually split by spaces 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19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Removing a node from the page</a:t>
            </a:r>
          </a:p>
        </p:txBody>
      </p:sp>
      <p:sp>
        <p:nvSpPr>
          <p:cNvPr id="4" name="Rectangle 3"/>
          <p:cNvSpPr/>
          <p:nvPr/>
        </p:nvSpPr>
        <p:spPr>
          <a:xfrm>
            <a:off x="1097280" y="1904497"/>
            <a:ext cx="10058400" cy="1323439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slideClick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bullet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removeme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bullet.parentNode.removeChild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(bullet);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3063846"/>
            <a:ext cx="5573962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odd idiom: </a:t>
            </a:r>
            <a:r>
              <a:rPr kumimoji="0" lang="en-US" sz="2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obj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.parentNode.remove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(</a:t>
            </a:r>
            <a:r>
              <a:rPr kumimoji="0" lang="en-US" sz="2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obj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);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13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keyword this</a:t>
            </a:r>
          </a:p>
        </p:txBody>
      </p:sp>
      <p:sp>
        <p:nvSpPr>
          <p:cNvPr id="4" name="Rectangle 3"/>
          <p:cNvSpPr/>
          <p:nvPr/>
        </p:nvSpPr>
        <p:spPr>
          <a:xfrm>
            <a:off x="1097280" y="1894558"/>
            <a:ext cx="10058400" cy="1015663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this.fieldName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</a:t>
            </a:r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access field</a:t>
            </a:r>
          </a:p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this.fieldName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value;         </a:t>
            </a:r>
            <a:r>
              <a:rPr lang="en-US" sz="2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modify </a:t>
            </a:r>
            <a:r>
              <a:rPr lang="en-US" sz="2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field</a:t>
            </a:r>
            <a:endParaRPr lang="en-US" sz="2000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this.methodName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(parameters);    </a:t>
            </a:r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call </a:t>
            </a:r>
            <a:r>
              <a:rPr lang="en-US" sz="2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method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2757702"/>
            <a:ext cx="10058400" cy="289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all JavaScript code actually runs inside of an object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by default, code runs in the global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window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object (so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this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===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window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) 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all global variables and functions you declare become part of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window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this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keyword refers to the current object 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49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 handler </a:t>
            </a:r>
            <a:r>
              <a:rPr lang="en-US" dirty="0" smtClean="0"/>
              <a:t>binding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848752"/>
            <a:ext cx="10058400" cy="2554545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window.onload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function()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("textbox").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onmouseout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booyah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("submit").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booyah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       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</a:t>
            </a:r>
            <a:r>
              <a:rPr lang="en-US" sz="2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bound to submit button </a:t>
            </a:r>
            <a:r>
              <a:rPr lang="en-US" sz="2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here</a:t>
            </a:r>
            <a:endParaRPr lang="en-US" sz="2000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booyah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  <a:r>
              <a:rPr lang="en-US" sz="2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20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booyah</a:t>
            </a:r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knows what object it was called on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this.value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"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booyah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5130243"/>
            <a:ext cx="100584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event handlers attached unobtrusively are bound to the element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inside the handler, that element becomes </a:t>
            </a:r>
            <a:r>
              <a: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this</a:t>
            </a:r>
            <a:r>
              <a: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4403297"/>
            <a:ext cx="10058400" cy="646331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output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5755" y="4586755"/>
            <a:ext cx="2743341" cy="27941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5755" y="4589516"/>
            <a:ext cx="2921150" cy="266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180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DOM </a:t>
            </a:r>
            <a:r>
              <a:rPr lang="en-US" dirty="0" smtClean="0"/>
              <a:t>nodes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854801"/>
            <a:ext cx="10058400" cy="1200329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&lt;p&gt;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This is a paragraph of text with a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="/path/page.html"&gt;link in it&lt;/a&gt;.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2516774"/>
            <a:ext cx="6664004" cy="3877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element nodes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(HTML tag)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can have children and/or attributes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text nodes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(text in a block element)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attribute nodes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(attribute/value pair)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text/attributes are children in an element node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cannot have children or attributes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not usually shown when drawing the DOM tree </a:t>
            </a:r>
          </a:p>
        </p:txBody>
      </p:sp>
      <p:pic>
        <p:nvPicPr>
          <p:cNvPr id="17410" name="Picture 2" descr="element no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931" y="3112510"/>
            <a:ext cx="371475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1" name="Picture 3" descr="text nod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480" y="4022173"/>
            <a:ext cx="361950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2" name="Picture 4" descr="attribute nod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455" y="4586761"/>
            <a:ext cx="361950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8" name="Picture 10" descr="DOM Tre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8602" y="3224388"/>
            <a:ext cx="3137078" cy="2724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052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DOM </a:t>
            </a:r>
            <a:r>
              <a:rPr lang="en-US" dirty="0" smtClean="0"/>
              <a:t>tree</a:t>
            </a:r>
            <a:endParaRPr lang="en-US" dirty="0"/>
          </a:p>
        </p:txBody>
      </p:sp>
      <p:pic>
        <p:nvPicPr>
          <p:cNvPr id="2050" name="Picture 2" descr="DOM tr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2730" y="1820172"/>
            <a:ext cx="6667500" cy="3476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097280" y="5379610"/>
            <a:ext cx="10058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The elements of a page are nested into a tree-like structure of objects the DOM has properties and methods for traversing this tree </a:t>
            </a:r>
          </a:p>
        </p:txBody>
      </p:sp>
    </p:spTree>
    <p:extLst>
      <p:ext uri="{BB962C8B-B14F-4D97-AF65-F5344CB8AC3E}">
        <p14:creationId xmlns:p14="http://schemas.microsoft.com/office/powerpoint/2010/main" val="39719605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Traversing the DOM tree </a:t>
            </a:r>
            <a:r>
              <a:rPr lang="en-US" dirty="0" smtClean="0"/>
              <a:t>manually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0327"/>
          </a:xfrm>
        </p:spPr>
        <p:txBody>
          <a:bodyPr/>
          <a:lstStyle/>
          <a:p>
            <a:r>
              <a:rPr lang="en-US" dirty="0"/>
              <a:t>every node's DOM object has the following properties: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2598336"/>
              </p:ext>
            </p:extLst>
          </p:nvPr>
        </p:nvGraphicFramePr>
        <p:xfrm>
          <a:off x="2534477" y="2384435"/>
          <a:ext cx="7384775" cy="1828800"/>
        </p:xfrm>
        <a:graphic>
          <a:graphicData uri="http://schemas.openxmlformats.org/drawingml/2006/table">
            <a:tbl>
              <a:tblPr/>
              <a:tblGrid>
                <a:gridCol w="2822714"/>
                <a:gridCol w="4562061"/>
              </a:tblGrid>
              <a:tr h="0">
                <a:tc>
                  <a:txBody>
                    <a:bodyPr/>
                    <a:lstStyle/>
                    <a:p>
                      <a:r>
                        <a:rPr lang="en-US" b="1" dirty="0"/>
                        <a:t>name(s)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description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firstChild, lastChild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start/end of this node's list of children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childNodes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array of all this node's children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nextSibling, previousSibling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neighboring nodes with the same parent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parentNode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element that contains this node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4574594"/>
            <a:ext cx="6370655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/>
              </a:rPr>
              <a:t>complete list of DOM node properties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3"/>
              </a:rPr>
              <a:t>browser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3"/>
              </a:rPr>
              <a:t>incompatiblity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3"/>
              </a:rPr>
              <a:t> information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(IE6 sucks) </a:t>
            </a:r>
          </a:p>
        </p:txBody>
      </p:sp>
    </p:spTree>
    <p:extLst>
      <p:ext uri="{BB962C8B-B14F-4D97-AF65-F5344CB8AC3E}">
        <p14:creationId xmlns:p14="http://schemas.microsoft.com/office/powerpoint/2010/main" val="56831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 tree traversal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893262"/>
            <a:ext cx="10058400" cy="707886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&lt;p id="foo"&gt;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This is a paragraph of text with a 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&lt;a 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="/path/to/another/page.html"&gt;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link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&lt;/a&gt;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&lt;/p</a:t>
            </a:r>
            <a:r>
              <a:rPr lang="en-US" sz="20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19458" name="Picture 2" descr="navigate tr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6154" y="2757050"/>
            <a:ext cx="3360652" cy="3382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302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Element vs. text </a:t>
            </a:r>
            <a:r>
              <a:rPr lang="en-US" dirty="0" smtClean="0"/>
              <a:t>nodes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885915"/>
            <a:ext cx="10058400" cy="1938992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&lt;div&gt;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&lt;p&gt;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This is a paragraph of text with a 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&lt;a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="page.html"&gt;link&lt;/a&gt;.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&lt;/p&gt;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&lt;/div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3973462"/>
            <a:ext cx="647145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Q: How many children does the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div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above have? 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470991" y="4404349"/>
            <a:ext cx="8063682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A: 3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an element node representing the &lt;p&gt;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two 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text nodes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representing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"\n\t"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(before/after the paragraph)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97280" y="5169424"/>
            <a:ext cx="8043677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Q: How many children does the paragraph have? The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a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tag? 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417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 versus </a:t>
            </a:r>
            <a:r>
              <a:rPr lang="en-US" dirty="0" err="1"/>
              <a:t>innerHTML</a:t>
            </a:r>
            <a:r>
              <a:rPr lang="en-US" dirty="0"/>
              <a:t> hacking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86100"/>
            <a:ext cx="10058400" cy="460144"/>
          </a:xfrm>
        </p:spPr>
        <p:txBody>
          <a:bodyPr/>
          <a:lstStyle/>
          <a:p>
            <a:r>
              <a:rPr lang="en-US" dirty="0"/>
              <a:t>Why not just code </a:t>
            </a:r>
            <a:r>
              <a:rPr lang="en-US" dirty="0" smtClean="0"/>
              <a:t>this </a:t>
            </a:r>
            <a:r>
              <a:rPr lang="en-US" dirty="0"/>
              <a:t>way?</a:t>
            </a:r>
          </a:p>
        </p:txBody>
      </p:sp>
      <p:sp>
        <p:nvSpPr>
          <p:cNvPr id="4" name="Rectangle 3"/>
          <p:cNvSpPr/>
          <p:nvPr/>
        </p:nvSpPr>
        <p:spPr>
          <a:xfrm>
            <a:off x="1097279" y="2155838"/>
            <a:ext cx="10779982" cy="1015663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slideClick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("main").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innerHTML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+= "&lt;p&gt;A paragraph!&lt;/p&gt;";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79" y="2804495"/>
            <a:ext cx="10779982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Imagine that the new node is more complex: 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ugly: bad style on many levels (e.g. JS code embedded within HTML) 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error-prone: must carefully distinguish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and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'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can only add at beginning or end, not in middle of child list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79" y="4649647"/>
            <a:ext cx="10779982" cy="1615827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slideClick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("main").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innerHTML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9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"&lt;p style='color: red; " +</a:t>
            </a:r>
          </a:p>
          <a:p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"margin-left: 50px;' " </a:t>
            </a:r>
            <a:r>
              <a:rPr lang="en-US" sz="20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 "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='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myOnClick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();'&gt;" +</a:t>
            </a:r>
          </a:p>
          <a:p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"A paragraph!&lt;/p&gt;";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245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new </a:t>
            </a:r>
            <a:r>
              <a:rPr lang="en-US" dirty="0" smtClean="0"/>
              <a:t>nodes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9859375"/>
              </p:ext>
            </p:extLst>
          </p:nvPr>
        </p:nvGraphicFramePr>
        <p:xfrm>
          <a:off x="1097280" y="1832030"/>
          <a:ext cx="10058400" cy="1371600"/>
        </p:xfrm>
        <a:graphic>
          <a:graphicData uri="http://schemas.openxmlformats.org/drawingml/2006/table">
            <a:tbl>
              <a:tblPr/>
              <a:tblGrid>
                <a:gridCol w="3385268"/>
                <a:gridCol w="6673132"/>
              </a:tblGrid>
              <a:tr h="0">
                <a:tc>
                  <a:txBody>
                    <a:bodyPr/>
                    <a:lstStyle/>
                    <a:p>
                      <a:r>
                        <a:rPr lang="en-US" b="1"/>
                        <a:t>name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description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document.createElement("</a:t>
                      </a:r>
                      <a:r>
                        <a:rPr lang="en-US" i="1"/>
                        <a:t>tag</a:t>
                      </a:r>
                      <a:r>
                        <a:rPr lang="en-US"/>
                        <a:t>")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creates and returns a new empty DOM node representing an element of that type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document.createTextNode("</a:t>
                      </a:r>
                      <a:r>
                        <a:rPr lang="en-US" i="1"/>
                        <a:t>text</a:t>
                      </a:r>
                      <a:r>
                        <a:rPr lang="en-US"/>
                        <a:t>")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creates and returns a text node containing given text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097280" y="3305914"/>
            <a:ext cx="10058400" cy="1323439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create a new &lt;h2&gt; node</a:t>
            </a:r>
          </a:p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newHeading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document.createElement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("h2");</a:t>
            </a:r>
          </a:p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newHeading.innerHTML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"This is a heading";</a:t>
            </a:r>
          </a:p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newHeading.style.color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"green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";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4855770"/>
            <a:ext cx="10058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merely creating a element does not add it to the </a:t>
            </a:r>
            <a:r>
              <a:rPr lang="en-US" sz="2200" dirty="0" smtClean="0"/>
              <a:t>page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you must add the new element as a child of an existing element on the page...</a:t>
            </a:r>
          </a:p>
        </p:txBody>
      </p:sp>
    </p:spTree>
    <p:extLst>
      <p:ext uri="{BB962C8B-B14F-4D97-AF65-F5344CB8AC3E}">
        <p14:creationId xmlns:p14="http://schemas.microsoft.com/office/powerpoint/2010/main" val="319126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Modifying the DOM </a:t>
            </a:r>
            <a:r>
              <a:rPr lang="en-US" dirty="0" smtClean="0"/>
              <a:t>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60144"/>
          </a:xfrm>
        </p:spPr>
        <p:txBody>
          <a:bodyPr/>
          <a:lstStyle/>
          <a:p>
            <a:r>
              <a:rPr lang="en-US" dirty="0"/>
              <a:t>Every DOM element object has these methods: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4183220"/>
              </p:ext>
            </p:extLst>
          </p:nvPr>
        </p:nvGraphicFramePr>
        <p:xfrm>
          <a:off x="1494845" y="2295939"/>
          <a:ext cx="9358685" cy="1828800"/>
        </p:xfrm>
        <a:graphic>
          <a:graphicData uri="http://schemas.openxmlformats.org/drawingml/2006/table">
            <a:tbl>
              <a:tblPr/>
              <a:tblGrid>
                <a:gridCol w="2400706"/>
                <a:gridCol w="6957979"/>
              </a:tblGrid>
              <a:tr h="0">
                <a:tc>
                  <a:txBody>
                    <a:bodyPr/>
                    <a:lstStyle/>
                    <a:p>
                      <a:r>
                        <a:rPr lang="en-US" b="1"/>
                        <a:t>name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description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err="1">
                          <a:hlinkClick r:id="rId2"/>
                        </a:rPr>
                        <a:t>appendChild</a:t>
                      </a:r>
                      <a:r>
                        <a:rPr lang="en-US" dirty="0"/>
                        <a:t>(</a:t>
                      </a:r>
                      <a:r>
                        <a:rPr lang="en-US" i="1" dirty="0"/>
                        <a:t>node</a:t>
                      </a:r>
                      <a:r>
                        <a:rPr lang="en-US" dirty="0"/>
                        <a:t>)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places given node at end of this node's child list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hlinkClick r:id="rId3"/>
                        </a:rPr>
                        <a:t>insertBefore</a:t>
                      </a:r>
                      <a:r>
                        <a:rPr lang="en-US"/>
                        <a:t>(</a:t>
                      </a:r>
                      <a:r>
                        <a:rPr lang="en-US" i="1"/>
                        <a:t>new</a:t>
                      </a:r>
                      <a:r>
                        <a:rPr lang="en-US"/>
                        <a:t>, </a:t>
                      </a:r>
                      <a:r>
                        <a:rPr lang="en-US" i="1"/>
                        <a:t>old</a:t>
                      </a:r>
                      <a:r>
                        <a:rPr lang="en-US"/>
                        <a:t>)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places the given new node in this node's child list just before old child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hlinkClick r:id="rId4"/>
                        </a:rPr>
                        <a:t>removeChild</a:t>
                      </a:r>
                      <a:r>
                        <a:rPr lang="en-US"/>
                        <a:t>(</a:t>
                      </a:r>
                      <a:r>
                        <a:rPr lang="en-US" i="1"/>
                        <a:t>node</a:t>
                      </a:r>
                      <a:r>
                        <a:rPr lang="en-US"/>
                        <a:t>)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removes given node from this node's child list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hlinkClick r:id="rId5"/>
                        </a:rPr>
                        <a:t>replaceChild</a:t>
                      </a:r>
                      <a:r>
                        <a:rPr lang="en-US"/>
                        <a:t>(</a:t>
                      </a:r>
                      <a:r>
                        <a:rPr lang="en-US" i="1"/>
                        <a:t>new</a:t>
                      </a:r>
                      <a:r>
                        <a:rPr lang="en-US"/>
                        <a:t>, </a:t>
                      </a:r>
                      <a:r>
                        <a:rPr lang="en-US" i="1"/>
                        <a:t>old</a:t>
                      </a:r>
                      <a:r>
                        <a:rPr lang="en-US"/>
                        <a:t>)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replaces given child with new node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097280" y="4289239"/>
            <a:ext cx="10058400" cy="1015663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p = 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document.createElement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("p");</a:t>
            </a:r>
          </a:p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p.innerHTML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"A paragraph!";</a:t>
            </a:r>
          </a:p>
          <a:p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("main").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appendChild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</a:t>
            </a:r>
            <a:r>
              <a:rPr lang="en-US" sz="20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5589969"/>
            <a:ext cx="166712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/>
              <a:t>A paragraph!</a:t>
            </a:r>
          </a:p>
        </p:txBody>
      </p:sp>
    </p:spTree>
    <p:extLst>
      <p:ext uri="{BB962C8B-B14F-4D97-AF65-F5344CB8AC3E}">
        <p14:creationId xmlns:p14="http://schemas.microsoft.com/office/powerpoint/2010/main" val="979314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 DOM manipulation </a:t>
            </a:r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1931383"/>
            <a:ext cx="10058400" cy="403187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How would we do each of the following in JavaScript code? Each involves modifying each one of a group of elements ...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When the Go button is clicked, reposition all the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div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of class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puzzle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to random x/y locations.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When the user hovers over the maze boundary, turn all maze walls red.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Change every other item in the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ul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list with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id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of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TAs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to have a gray background.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742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Selecting groups of DOM </a:t>
            </a:r>
            <a:r>
              <a:rPr lang="en-US" dirty="0" smtClean="0"/>
              <a:t>objects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1972196"/>
            <a:ext cx="748794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methods in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document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and other DOM objects (* = HTML5): 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097280" y="2665550"/>
          <a:ext cx="10058400" cy="2651760"/>
        </p:xfrm>
        <a:graphic>
          <a:graphicData uri="http://schemas.openxmlformats.org/drawingml/2006/table">
            <a:tbl>
              <a:tblPr/>
              <a:tblGrid>
                <a:gridCol w="3007581"/>
                <a:gridCol w="7050819"/>
              </a:tblGrid>
              <a:tr h="0">
                <a:tc>
                  <a:txBody>
                    <a:bodyPr/>
                    <a:lstStyle/>
                    <a:p>
                      <a:r>
                        <a:rPr lang="en-US" b="1"/>
                        <a:t>name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description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hlinkClick r:id="rId2"/>
                        </a:rPr>
                        <a:t>getElementsByTagName</a:t>
                      </a:r>
                      <a:r>
                        <a:rPr lang="en-US"/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returns array of descendents with the given tag, such as "div"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hlinkClick r:id="rId3"/>
                        </a:rPr>
                        <a:t>getElementsByName</a:t>
                      </a:r>
                      <a:r>
                        <a:rPr lang="en-US"/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returns array of descendents with the given name attribute (mostly useful for accessing form controls)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hlinkClick r:id="rId4"/>
                        </a:rPr>
                        <a:t>querySelector</a:t>
                      </a:r>
                      <a:r>
                        <a:rPr lang="en-US"/>
                        <a:t> *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returns the first element that would be matched by the given CSS selector string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hlinkClick r:id="rId5"/>
                        </a:rPr>
                        <a:t>querySelectorAll</a:t>
                      </a:r>
                      <a:r>
                        <a:rPr lang="en-US"/>
                        <a:t> *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returns an array of all elements that would be matched by the given CSS selector string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6224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all elements of a certain </a:t>
            </a:r>
            <a:r>
              <a:rPr lang="en-US" dirty="0" smtClean="0"/>
              <a:t>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0266"/>
          </a:xfrm>
        </p:spPr>
        <p:txBody>
          <a:bodyPr>
            <a:normAutofit/>
          </a:bodyPr>
          <a:lstStyle/>
          <a:p>
            <a:r>
              <a:rPr lang="en-US" sz="2200" dirty="0"/>
              <a:t>highlight all paragraphs in the document: </a:t>
            </a:r>
          </a:p>
        </p:txBody>
      </p:sp>
      <p:sp>
        <p:nvSpPr>
          <p:cNvPr id="4" name="Rectangle 3"/>
          <p:cNvSpPr/>
          <p:nvPr/>
        </p:nvSpPr>
        <p:spPr>
          <a:xfrm>
            <a:off x="1097280" y="2394374"/>
            <a:ext cx="10058400" cy="1323439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allParas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document.querySelectorAll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("p");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allParas.length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allParas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].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style.backgroundColor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"yellow";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3717813"/>
            <a:ext cx="10058400" cy="1631216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&lt;body&gt;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&lt;p&gt;This is the first paragraph&lt;/p&gt;</a:t>
            </a:r>
          </a:p>
          <a:p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&lt;p&gt;This is the second paragraph&lt;/p&gt;</a:t>
            </a:r>
          </a:p>
          <a:p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&lt;p&gt;You get the idea...&lt;/p&gt;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&lt;/body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41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 </a:t>
            </a:r>
            <a:r>
              <a:rPr lang="en-US" dirty="0" smtClean="0"/>
              <a:t>selectors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1932440"/>
            <a:ext cx="804258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highlight all paragraphs inside of the section with ID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"address"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: 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526404"/>
            <a:ext cx="10058400" cy="1631216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20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("address").</a:t>
            </a:r>
            <a:r>
              <a:rPr lang="en-US" sz="20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getElementsByTagName</a:t>
            </a:r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("p")</a:t>
            </a:r>
          </a:p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addrParas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document.querySelectorAll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("#address p");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addrParas.length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addrParas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].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style.backgroundColor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"yellow";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4157620"/>
            <a:ext cx="10058400" cy="1631216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&lt;p&gt;This won't be returned!&lt;/p&gt;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&lt;div id="address"&gt;</a:t>
            </a:r>
          </a:p>
          <a:p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&lt;p&gt;1234 Street&lt;/p&gt;</a:t>
            </a:r>
          </a:p>
          <a:p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&lt;p&gt;Atlanta, GA&lt;/p&gt;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&lt;/div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62872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4201</TotalTime>
  <Words>1631</Words>
  <Application>Microsoft Office PowerPoint</Application>
  <PresentationFormat>Widescreen</PresentationFormat>
  <Paragraphs>232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 Unicode MS</vt:lpstr>
      <vt:lpstr>Arial</vt:lpstr>
      <vt:lpstr>Calibri</vt:lpstr>
      <vt:lpstr>Calibri Light</vt:lpstr>
      <vt:lpstr>Courier New</vt:lpstr>
      <vt:lpstr>Retrospect</vt:lpstr>
      <vt:lpstr>CSE 154</vt:lpstr>
      <vt:lpstr>The DOM tree</vt:lpstr>
      <vt:lpstr>DOM versus innerHTML hacking</vt:lpstr>
      <vt:lpstr>Creating new nodes</vt:lpstr>
      <vt:lpstr>Modifying the DOM tree</vt:lpstr>
      <vt:lpstr>Complex DOM manipulation problems</vt:lpstr>
      <vt:lpstr>Selecting groups of DOM objects</vt:lpstr>
      <vt:lpstr>Getting all elements of a certain type</vt:lpstr>
      <vt:lpstr>Complex selectors</vt:lpstr>
      <vt:lpstr>Common querySelectorAll issues</vt:lpstr>
      <vt:lpstr>Problems with reading/changing styles</vt:lpstr>
      <vt:lpstr>Accessing elements' existing styles</vt:lpstr>
      <vt:lpstr>Common bug: incorrect usage of existing styles</vt:lpstr>
      <vt:lpstr>Getting/setting CSS classes</vt:lpstr>
      <vt:lpstr>Getting/setting CSS classes with classList</vt:lpstr>
      <vt:lpstr>Removing a node from the page</vt:lpstr>
      <vt:lpstr>The keyword this</vt:lpstr>
      <vt:lpstr>Event handler binding</vt:lpstr>
      <vt:lpstr>Types of DOM nodes</vt:lpstr>
      <vt:lpstr>Traversing the DOM tree manually</vt:lpstr>
      <vt:lpstr>DOM tree traversal example</vt:lpstr>
      <vt:lpstr>Element vs. text nodes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154</dc:title>
  <dc:creator>allison</dc:creator>
  <cp:lastModifiedBy>allison</cp:lastModifiedBy>
  <cp:revision>14</cp:revision>
  <dcterms:created xsi:type="dcterms:W3CDTF">2014-11-01T21:37:49Z</dcterms:created>
  <dcterms:modified xsi:type="dcterms:W3CDTF">2016-01-25T18:06:24Z</dcterms:modified>
</cp:coreProperties>
</file>