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07" r:id="rId3"/>
    <p:sldId id="308" r:id="rId4"/>
    <p:sldId id="314" r:id="rId5"/>
    <p:sldId id="315" r:id="rId6"/>
    <p:sldId id="316" r:id="rId7"/>
    <p:sldId id="317" r:id="rId8"/>
    <p:sldId id="313" r:id="rId9"/>
    <p:sldId id="309" r:id="rId10"/>
    <p:sldId id="310" r:id="rId11"/>
    <p:sldId id="311" r:id="rId12"/>
    <p:sldId id="312" r:id="rId13"/>
    <p:sldId id="293" r:id="rId14"/>
    <p:sldId id="294" r:id="rId15"/>
    <p:sldId id="262" r:id="rId16"/>
    <p:sldId id="263" r:id="rId17"/>
    <p:sldId id="272" r:id="rId18"/>
    <p:sldId id="273" r:id="rId19"/>
    <p:sldId id="302" r:id="rId20"/>
    <p:sldId id="303" r:id="rId21"/>
    <p:sldId id="304" r:id="rId22"/>
    <p:sldId id="305" r:id="rId23"/>
    <p:sldId id="306" r:id="rId24"/>
    <p:sldId id="271" r:id="rId25"/>
    <p:sldId id="278" r:id="rId26"/>
    <p:sldId id="290" r:id="rId27"/>
    <p:sldId id="291" r:id="rId28"/>
    <p:sldId id="292" r:id="rId29"/>
    <p:sldId id="299" r:id="rId30"/>
    <p:sldId id="301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7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494" autoAdjust="0"/>
  </p:normalViewPr>
  <p:slideViewPr>
    <p:cSldViewPr snapToGrid="0">
      <p:cViewPr varScale="1">
        <p:scale>
          <a:sx n="49" d="100"/>
          <a:sy n="49" d="100"/>
        </p:scale>
        <p:origin x="-1168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9/30/16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9/30/16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9/30/16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9/30/16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9/30/16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9/30/16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9/30/16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athML" TargetMode="External"/><Relationship Id="rId4" Type="http://schemas.openxmlformats.org/officeDocument/2006/relationships/hyperlink" Target="http://en.wikipedia.org/wiki/MusicXML" TargetMode="External"/><Relationship Id="rId5" Type="http://schemas.openxmlformats.org/officeDocument/2006/relationships/hyperlink" Target="http://en.wikipedia.org/wiki/List_of_XML_markup_language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Scalable_Vector_Graphic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validator.w3.org/" TargetMode="Externa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cssref/pr_font_font-family.asp" TargetMode="External"/><Relationship Id="rId4" Type="http://schemas.openxmlformats.org/officeDocument/2006/relationships/hyperlink" Target="http://www.w3schools.com/cssref/pr_font_font-size.asp" TargetMode="External"/><Relationship Id="rId5" Type="http://schemas.openxmlformats.org/officeDocument/2006/relationships/hyperlink" Target="http://www.w3schools.com/cssref/pr_font_font-style.asp" TargetMode="External"/><Relationship Id="rId6" Type="http://schemas.openxmlformats.org/officeDocument/2006/relationships/hyperlink" Target="http://www.w3schools.com/cssref/pr_font_weight.asp" TargetMode="External"/><Relationship Id="rId7" Type="http://schemas.openxmlformats.org/officeDocument/2006/relationships/hyperlink" Target="https://developer.mozilla.org/en-US/docs/Web/CSS/font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heonion.com/content/node/2826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Unicode" TargetMode="External"/><Relationship Id="rId3" Type="http://schemas.openxmlformats.org/officeDocument/2006/relationships/hyperlink" Target="http://www.w3schools.com/tags/ref_entities.asp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utisticcuckoo.net/archive.php?id=2005/01/22/inheritance-vs-cascad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Relationship Id="rId3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3: Yet more HTML AND CSS</a:t>
            </a:r>
            <a:endParaRPr lang="en-US" dirty="0"/>
          </a:p>
        </p:txBody>
      </p:sp>
      <p:pic>
        <p:nvPicPr>
          <p:cNvPr id="1026" name="Picture 2" descr="2012-01-23-(css-redundancy-checker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027" y="758952"/>
            <a:ext cx="2832653" cy="3399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801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Web </a:t>
            </a:r>
            <a:r>
              <a:rPr lang="en-US" b="1" dirty="0" smtClean="0"/>
              <a:t>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It is important to write proper HTML code and follow proper syntax. </a:t>
            </a:r>
          </a:p>
          <a:p>
            <a:r>
              <a:rPr lang="en-US" sz="2400" dirty="0"/>
              <a:t>Why use valid HTML and web standards? </a:t>
            </a:r>
          </a:p>
          <a:p>
            <a:pPr lvl="1"/>
            <a:r>
              <a:rPr lang="en-US" sz="2400" dirty="0"/>
              <a:t>more rigid and structured language</a:t>
            </a:r>
          </a:p>
          <a:p>
            <a:pPr lvl="1"/>
            <a:r>
              <a:rPr lang="en-US" sz="2400" dirty="0"/>
              <a:t>more interoperable across different web browsers</a:t>
            </a:r>
          </a:p>
          <a:p>
            <a:pPr lvl="1"/>
            <a:r>
              <a:rPr lang="en-US" sz="2400" dirty="0"/>
              <a:t>more likely that our pages will display correctly in the future</a:t>
            </a:r>
          </a:p>
          <a:p>
            <a:pPr lvl="1"/>
            <a:r>
              <a:rPr lang="en-US" sz="2400" dirty="0"/>
              <a:t>can be interchanged with other XML data: </a:t>
            </a:r>
            <a:r>
              <a:rPr lang="en-US" sz="2400" dirty="0">
                <a:hlinkClick r:id="rId2"/>
              </a:rPr>
              <a:t>SVG</a:t>
            </a:r>
            <a:r>
              <a:rPr lang="en-US" sz="2400" dirty="0"/>
              <a:t> (graphics), </a:t>
            </a:r>
            <a:r>
              <a:rPr lang="en-US" sz="2400" dirty="0" err="1">
                <a:hlinkClick r:id="rId3"/>
              </a:rPr>
              <a:t>MathML</a:t>
            </a:r>
            <a:r>
              <a:rPr lang="en-US" sz="2400" dirty="0"/>
              <a:t>, </a:t>
            </a:r>
            <a:r>
              <a:rPr lang="en-US" sz="2400" dirty="0" err="1">
                <a:hlinkClick r:id="rId4"/>
              </a:rPr>
              <a:t>MusicML</a:t>
            </a:r>
            <a:r>
              <a:rPr lang="en-US" sz="2400" dirty="0"/>
              <a:t>, </a:t>
            </a:r>
            <a:r>
              <a:rPr lang="en-US" sz="2400" dirty="0">
                <a:hlinkClick r:id="rId5"/>
              </a:rPr>
              <a:t>etc.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666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W3C HTML </a:t>
            </a:r>
            <a:r>
              <a:rPr lang="en-US" b="1" dirty="0" smtClean="0"/>
              <a:t>Validator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82146" y="2012938"/>
            <a:ext cx="1128866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&lt;p&gt;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&lt;a 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="http://validator.w3.org/check/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referer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i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="http://webster.cs.washington.edu/w3c-html.png" alt="Validate" /&gt;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i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&lt;/a&gt;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&lt;/p&gt;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97280" y="4353339"/>
            <a:ext cx="1005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84B93F"/>
                </a:solidFill>
                <a:hlinkClick r:id="rId2"/>
              </a:rPr>
              <a:t>validator.w3.org</a:t>
            </a:r>
            <a:endParaRPr lang="en-US" sz="2400" dirty="0" smtClean="0">
              <a:solidFill>
                <a:srgbClr val="84B93F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checks your HTML code to make sure it follows the official HTML syntax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more picky than the browser, which may render bad HTML correctly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  <p:pic>
        <p:nvPicPr>
          <p:cNvPr id="6147" name="Picture 3" descr="Valida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46" y="3809309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7410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bad way to produce </a:t>
            </a:r>
            <a:r>
              <a:rPr lang="en-US" b="1" dirty="0" smtClean="0"/>
              <a:t>styles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977726"/>
            <a:ext cx="10113666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&lt;p&gt;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&lt;font face="Arial"&gt;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Welcome to Greasy Joe's.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&lt;/font&gt;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You will 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&lt;b&gt;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never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&lt;/b&gt;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ever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&lt;u&gt;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EVER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&lt;/u&gt;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beat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&lt;font size="+4" color="red"&gt;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OUR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&lt;/font&gt;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prices!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&lt;/p&gt;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67690" y="3865418"/>
            <a:ext cx="9887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Arial" panose="020B0604020202020204" pitchFamily="34" charset="0"/>
              </a:rPr>
              <a:t>Welcome to Greasy Joe's.</a:t>
            </a:r>
            <a:r>
              <a:rPr lang="en-US" sz="2200" dirty="0"/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will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beat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prices!</a:t>
            </a:r>
          </a:p>
        </p:txBody>
      </p:sp>
    </p:spTree>
    <p:extLst>
      <p:ext uri="{BB962C8B-B14F-4D97-AF65-F5344CB8AC3E}">
        <p14:creationId xmlns:p14="http://schemas.microsoft.com/office/powerpoint/2010/main" val="1583292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Embedding style sheets: &lt;style&gt; (BAD!)</a:t>
            </a:r>
          </a:p>
        </p:txBody>
      </p:sp>
      <p:sp>
        <p:nvSpPr>
          <p:cNvPr id="4" name="Content Placeholder 7"/>
          <p:cNvSpPr>
            <a:spLocks noGrp="1"/>
          </p:cNvSpPr>
          <p:nvPr>
            <p:ph sz="quarter" idx="1"/>
          </p:nvPr>
        </p:nvSpPr>
        <p:spPr>
          <a:xfrm>
            <a:off x="1128656" y="4581939"/>
            <a:ext cx="10058400" cy="1524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CSS </a:t>
            </a:r>
            <a:r>
              <a:rPr lang="en-US" sz="2400" dirty="0"/>
              <a:t>code can be embedded within the head of an HTML page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</a:t>
            </a:r>
            <a:r>
              <a:rPr lang="en-US" sz="2400" dirty="0"/>
              <a:t>this is </a:t>
            </a:r>
            <a:r>
              <a:rPr lang="en-US" sz="2400" i="1" dirty="0"/>
              <a:t>bad style</a:t>
            </a:r>
            <a:r>
              <a:rPr lang="en-US" sz="2400" dirty="0"/>
              <a:t>; DO NOT DO THIS (why?)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097280" y="1837013"/>
            <a:ext cx="10058400" cy="2031325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&lt;head&gt;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style type="text/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p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 font-family: sans-serif; color: red;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h2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 background-color: yellow; 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style&gt;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&lt;/head&gt;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                          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605122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Inline styles: the style attribute (BAD!)</a:t>
            </a:r>
          </a:p>
        </p:txBody>
      </p:sp>
      <p:sp>
        <p:nvSpPr>
          <p:cNvPr id="5" name="Content Placeholder 7"/>
          <p:cNvSpPr>
            <a:spLocks noGrp="1"/>
          </p:cNvSpPr>
          <p:nvPr>
            <p:ph sz="quarter" idx="1"/>
          </p:nvPr>
        </p:nvSpPr>
        <p:spPr>
          <a:xfrm>
            <a:off x="1128656" y="3906078"/>
            <a:ext cx="10058400" cy="1524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higher </a:t>
            </a:r>
            <a:r>
              <a:rPr lang="en-US" sz="2400" dirty="0"/>
              <a:t>precedence than embedded or linked styles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used </a:t>
            </a:r>
            <a:r>
              <a:rPr lang="en-US" sz="2400" dirty="0"/>
              <a:t>for one-time overrides and styling a particular element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</a:t>
            </a:r>
            <a:r>
              <a:rPr lang="en-US" sz="2400" dirty="0"/>
              <a:t>this is </a:t>
            </a:r>
            <a:r>
              <a:rPr lang="en-US" sz="2400" i="1" dirty="0"/>
              <a:t>bad style</a:t>
            </a:r>
            <a:r>
              <a:rPr lang="en-US" sz="2400" dirty="0"/>
              <a:t>; DO NOT DO THIS (why?)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097280" y="1856892"/>
            <a:ext cx="10058400" cy="923330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&lt;p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style="font-family: sans-serif; color: red;"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This is a paragraph&lt;/p&gt;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                          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7280" y="2780222"/>
            <a:ext cx="10058400" cy="6771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paragraph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                            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2601390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Cascading Style Sheets (CSS): </a:t>
            </a:r>
            <a:r>
              <a:rPr lang="en-US" b="1" dirty="0">
                <a:solidFill>
                  <a:srgbClr val="92D050"/>
                </a:solidFill>
              </a:rPr>
              <a:t>&lt;link&gt;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109722" y="1998197"/>
            <a:ext cx="10033516" cy="163121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&lt;head&gt;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&lt;link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="filename" type="text/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rel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stylesheet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&lt;/head&gt;                                                  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109722" y="4038504"/>
            <a:ext cx="18473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7280" y="4303643"/>
            <a:ext cx="1005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CSS describes the appearance and layout of information on a web </a:t>
            </a:r>
            <a:r>
              <a:rPr lang="en-US" sz="2400" dirty="0" smtClean="0"/>
              <a:t>page </a:t>
            </a:r>
            <a:r>
              <a:rPr lang="en-US" sz="2400" dirty="0"/>
              <a:t>(as opposed to HTML, which describes the content of the </a:t>
            </a:r>
            <a:r>
              <a:rPr lang="en-US" sz="2400" dirty="0" smtClean="0"/>
              <a:t>page)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can </a:t>
            </a:r>
            <a:r>
              <a:rPr lang="en-US" sz="2400" dirty="0"/>
              <a:t>be embedded in HTML or placed into separate .</a:t>
            </a:r>
            <a:r>
              <a:rPr lang="en-US" sz="2400" dirty="0" err="1"/>
              <a:t>css</a:t>
            </a:r>
            <a:r>
              <a:rPr lang="en-US" sz="2400" dirty="0"/>
              <a:t> file (preferred)</a:t>
            </a:r>
          </a:p>
        </p:txBody>
      </p:sp>
    </p:spTree>
    <p:extLst>
      <p:ext uri="{BB962C8B-B14F-4D97-AF65-F5344CB8AC3E}">
        <p14:creationId xmlns:p14="http://schemas.microsoft.com/office/powerpoint/2010/main" val="1839940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Basic CSS rule </a:t>
            </a:r>
            <a:r>
              <a:rPr lang="en-US" b="1" dirty="0" smtClean="0"/>
              <a:t>syntax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928000"/>
            <a:ext cx="480131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92608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selector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 marL="292608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property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292608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property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	</a:t>
            </a:r>
          </a:p>
          <a:p>
            <a:pPr marL="292608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292608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property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292608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97280" y="4266141"/>
            <a:ext cx="98755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 </a:t>
            </a:r>
            <a:r>
              <a:rPr lang="en-US" sz="2400" dirty="0"/>
              <a:t>CSS file consists of one or more rules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 </a:t>
            </a:r>
            <a:r>
              <a:rPr lang="en-US" sz="2400" dirty="0"/>
              <a:t>rule's selector specifies HTML element(s) and applies style properties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	a </a:t>
            </a:r>
            <a:r>
              <a:rPr lang="en-US" sz="2400" dirty="0"/>
              <a:t>selector of * selects all </a:t>
            </a:r>
            <a:r>
              <a:rPr lang="en-US" sz="2400" dirty="0" smtClean="0"/>
              <a:t>elements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156297" y="2042794"/>
            <a:ext cx="49993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 {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font-family: sans-serif;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color: red;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38560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CSS comments: /* ... */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547362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This is a </a:t>
            </a:r>
            <a:r>
              <a:rPr lang="en-US" sz="2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comment.</a:t>
            </a: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2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It can span many lines in the CSS file. */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color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 red;</a:t>
            </a: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background-color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 aqua;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393096"/>
            <a:ext cx="1005840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    CSS (like HTML) is usually not commented as much as code such as Java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    the // single-line comment style is NOT supported in CSS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    the &lt;!-- ... --&gt; HTML comment style is also NOT supported in CSS</a:t>
            </a:r>
          </a:p>
        </p:txBody>
      </p:sp>
    </p:spTree>
    <p:extLst>
      <p:ext uri="{BB962C8B-B14F-4D97-AF65-F5344CB8AC3E}">
        <p14:creationId xmlns:p14="http://schemas.microsoft.com/office/powerpoint/2010/main" val="379753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W3C CSS </a:t>
            </a:r>
            <a:r>
              <a:rPr lang="en-US" b="1" dirty="0" smtClean="0"/>
              <a:t>Validator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229309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&lt;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="http://jigsaw.w3.org/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-validator/check/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referer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="http://jigsaw.w3.org/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-validator/images/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vcss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alt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="Valid CSS!" /&gt;&lt;/a&gt;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0242" name="Picture 2" descr="Valid CSS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390" y="4143659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97280" y="4075042"/>
            <a:ext cx="100584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</a:p>
          <a:p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609237"/>
            <a:ext cx="1005840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    </a:t>
            </a:r>
            <a:r>
              <a:rPr lang="en-US" sz="2200" dirty="0"/>
              <a:t>jigsaw.w3.org/</a:t>
            </a:r>
            <a:r>
              <a:rPr lang="en-US" sz="2200" dirty="0" err="1"/>
              <a:t>css</a:t>
            </a:r>
            <a:r>
              <a:rPr lang="en-US" sz="2200" dirty="0"/>
              <a:t>-validator/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    checks your CSS to make sure it meets the official CSS specifications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    more picky than the web browser, which may render malformed CSS correctly</a:t>
            </a:r>
          </a:p>
        </p:txBody>
      </p:sp>
    </p:spTree>
    <p:extLst>
      <p:ext uri="{BB962C8B-B14F-4D97-AF65-F5344CB8AC3E}">
        <p14:creationId xmlns:p14="http://schemas.microsoft.com/office/powerpoint/2010/main" val="203892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CSS properties for </a:t>
            </a:r>
            <a:r>
              <a:rPr lang="en-US" b="1" dirty="0" smtClean="0">
                <a:hlinkClick r:id="rId2"/>
              </a:rPr>
              <a:t>fonts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096963" y="2760345"/>
          <a:ext cx="10058400" cy="2560320"/>
        </p:xfrm>
        <a:graphic>
          <a:graphicData uri="http://schemas.openxmlformats.org/drawingml/2006/table">
            <a:tbl>
              <a:tblPr/>
              <a:tblGrid>
                <a:gridCol w="5029200"/>
                <a:gridCol w="50292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200" b="1" dirty="0"/>
                        <a:t>property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/>
                        <a:t>description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200" dirty="0">
                          <a:hlinkClick r:id="rId3"/>
                        </a:rPr>
                        <a:t>font-family</a:t>
                      </a:r>
                      <a:r>
                        <a:rPr lang="en-US" sz="2200" dirty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which font will be used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200" dirty="0">
                          <a:hlinkClick r:id="rId4"/>
                        </a:rPr>
                        <a:t>font-size</a:t>
                      </a:r>
                      <a:r>
                        <a:rPr lang="en-US" sz="2200" dirty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how large the letters will be drawn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200" dirty="0">
                          <a:hlinkClick r:id="rId5"/>
                        </a:rPr>
                        <a:t>font-style</a:t>
                      </a:r>
                      <a:r>
                        <a:rPr lang="en-US" sz="2200" dirty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used to enable/disable italic style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200" dirty="0">
                          <a:hlinkClick r:id="rId6"/>
                        </a:rPr>
                        <a:t>font-weight</a:t>
                      </a:r>
                      <a:r>
                        <a:rPr lang="en-US" sz="2200" dirty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used to enable/disable bold style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hlinkClick r:id="rId7"/>
                        </a:rPr>
                        <a:t>Complete list of font properties</a:t>
                      </a:r>
                      <a:endParaRPr lang="en-US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530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Character Entities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"/>
          </a:xfrm>
        </p:spPr>
        <p:txBody>
          <a:bodyPr/>
          <a:lstStyle/>
          <a:p>
            <a:pPr algn="ctr"/>
            <a:r>
              <a:rPr lang="en-US" i="1" dirty="0"/>
              <a:t>a way of representing any </a:t>
            </a:r>
            <a:r>
              <a:rPr lang="en-US" i="1" dirty="0">
                <a:hlinkClick r:id="rId2"/>
              </a:rPr>
              <a:t>Unicode</a:t>
            </a:r>
            <a:r>
              <a:rPr lang="en-US" i="1" dirty="0"/>
              <a:t> character within a web page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898655"/>
              </p:ext>
            </p:extLst>
          </p:nvPr>
        </p:nvGraphicFramePr>
        <p:xfrm>
          <a:off x="3041374" y="2530861"/>
          <a:ext cx="6261652" cy="27025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38739"/>
                <a:gridCol w="4422913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character(s)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entity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 &gt;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&amp;lt; &amp;gt;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é è ñ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&amp;eacute; &amp;egrave; &amp;ntilde;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™ ©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&amp;trade; &amp;copy;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l-GR" sz="22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π δ Δ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&amp;pi; &amp;delta; &amp;Delta;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az-Cyrl-AZ" sz="22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И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&amp;#1048;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" &amp;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&amp;</a:t>
                      </a:r>
                      <a:r>
                        <a:rPr lang="en-US" sz="2200" dirty="0" err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quot</a:t>
                      </a:r>
                      <a:r>
                        <a:rPr lang="en-US" sz="22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; &amp;amp;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097280" y="5589969"/>
            <a:ext cx="37442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3"/>
              </a:rPr>
              <a:t>Complete list of HTML entities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368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font-size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196672" y="1726375"/>
            <a:ext cx="9959008" cy="4431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font-size: 14pt;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This paragraph uses the style above.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solidFill>
                <a:schemeClr val="tx1"/>
              </a:solidFill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units</a:t>
            </a:r>
            <a:r>
              <a:rPr lang="en-US" sz="2400" dirty="0">
                <a:solidFill>
                  <a:schemeClr val="tx1"/>
                </a:solidFill>
              </a:rPr>
              <a:t>: pixels (</a:t>
            </a:r>
            <a:r>
              <a:rPr lang="en-US" sz="2400" dirty="0" err="1">
                <a:solidFill>
                  <a:schemeClr val="tx1"/>
                </a:solidFill>
              </a:rPr>
              <a:t>px</a:t>
            </a:r>
            <a:r>
              <a:rPr lang="en-US" sz="2400" dirty="0">
                <a:solidFill>
                  <a:schemeClr val="tx1"/>
                </a:solidFill>
              </a:rPr>
              <a:t>) vs. point (</a:t>
            </a:r>
            <a:r>
              <a:rPr lang="en-US" sz="2400" dirty="0" err="1">
                <a:solidFill>
                  <a:schemeClr val="tx1"/>
                </a:solidFill>
              </a:rPr>
              <a:t>pt</a:t>
            </a:r>
            <a:r>
              <a:rPr lang="en-US" sz="2400" dirty="0">
                <a:solidFill>
                  <a:schemeClr val="tx1"/>
                </a:solidFill>
              </a:rPr>
              <a:t>) vs. m-size (</a:t>
            </a:r>
            <a:r>
              <a:rPr lang="en-US" sz="2400" dirty="0" err="1">
                <a:solidFill>
                  <a:schemeClr val="tx1"/>
                </a:solidFill>
              </a:rPr>
              <a:t>em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16px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800" dirty="0">
                <a:solidFill>
                  <a:schemeClr val="tx1"/>
                </a:solidFill>
              </a:rPr>
              <a:t>16pt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3200" dirty="0" smtClean="0">
                <a:solidFill>
                  <a:schemeClr val="tx1"/>
                </a:solidFill>
              </a:rPr>
              <a:t>1.16em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vague </a:t>
            </a:r>
            <a:r>
              <a:rPr lang="en-US" sz="2400" dirty="0">
                <a:solidFill>
                  <a:schemeClr val="tx1"/>
                </a:solidFill>
              </a:rPr>
              <a:t>font sizes: </a:t>
            </a:r>
            <a:r>
              <a:rPr lang="en-US" sz="1400" dirty="0">
                <a:solidFill>
                  <a:schemeClr val="tx1"/>
                </a:solidFill>
              </a:rPr>
              <a:t>xx-small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1800" dirty="0">
                <a:solidFill>
                  <a:schemeClr val="tx1"/>
                </a:solidFill>
              </a:rPr>
              <a:t>x-small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100" dirty="0">
                <a:solidFill>
                  <a:schemeClr val="tx1"/>
                </a:solidFill>
              </a:rPr>
              <a:t>small</a:t>
            </a:r>
            <a:r>
              <a:rPr lang="en-US" sz="2400" dirty="0">
                <a:solidFill>
                  <a:schemeClr val="tx1"/>
                </a:solidFill>
              </a:rPr>
              <a:t>, medium, </a:t>
            </a:r>
            <a:r>
              <a:rPr lang="en-US" sz="2700" dirty="0">
                <a:solidFill>
                  <a:schemeClr val="tx1"/>
                </a:solidFill>
              </a:rPr>
              <a:t>large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3200" dirty="0">
                <a:solidFill>
                  <a:schemeClr val="tx1"/>
                </a:solidFill>
              </a:rPr>
              <a:t>x-large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3600" dirty="0">
                <a:solidFill>
                  <a:schemeClr val="tx1"/>
                </a:solidFill>
              </a:rPr>
              <a:t>xx-large</a:t>
            </a:r>
            <a:r>
              <a:rPr lang="en-US" sz="2400" dirty="0">
                <a:solidFill>
                  <a:schemeClr val="tx1"/>
                </a:solidFill>
              </a:rPr>
              <a:t>, smaller, </a:t>
            </a:r>
            <a:r>
              <a:rPr lang="en-US" sz="3800" dirty="0" smtClean="0">
                <a:solidFill>
                  <a:schemeClr val="tx1"/>
                </a:solidFill>
              </a:rPr>
              <a:t>larger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percentage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>
                <a:solidFill>
                  <a:schemeClr val="tx1"/>
                </a:solidFill>
              </a:rPr>
              <a:t>font sizes, </a:t>
            </a:r>
            <a:r>
              <a:rPr lang="fr-FR" sz="2400" dirty="0" err="1">
                <a:solidFill>
                  <a:schemeClr val="tx1"/>
                </a:solidFill>
              </a:rPr>
              <a:t>e.g</a:t>
            </a:r>
            <a:r>
              <a:rPr lang="fr-FR" sz="2400" dirty="0">
                <a:solidFill>
                  <a:schemeClr val="tx1"/>
                </a:solidFill>
              </a:rPr>
              <a:t>.: 90%, </a:t>
            </a:r>
            <a:r>
              <a:rPr lang="fr-FR" sz="2800" dirty="0">
                <a:solidFill>
                  <a:schemeClr val="tx1"/>
                </a:solidFill>
              </a:rPr>
              <a:t>120%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55409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font-family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6345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font-family: Georgia;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h2 {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font-family: "Courier New";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200" dirty="0"/>
          </a:p>
          <a:p>
            <a:r>
              <a:rPr lang="en-US" sz="2200" dirty="0">
                <a:latin typeface="Georgia" panose="02040502050405020303" pitchFamily="18" charset="0"/>
              </a:rPr>
              <a:t>This paragraph uses the first style above.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This h2 uses the second style above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   enclose multi-word font names in quotes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782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More about font-family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264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font-family: Garamond, "Times New Roman", serif;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400" dirty="0"/>
          </a:p>
          <a:p>
            <a:r>
              <a:rPr lang="en-US" sz="2400" dirty="0">
                <a:latin typeface="Garamond" panose="02020404030301010803" pitchFamily="18" charset="0"/>
              </a:rPr>
              <a:t>This paragraph uses the above style</a:t>
            </a:r>
            <a:r>
              <a:rPr lang="en-US" sz="2400" dirty="0" smtClean="0">
                <a:latin typeface="Garamond" panose="02020404030301010803" pitchFamily="18" charset="0"/>
              </a:rPr>
              <a:t>.</a:t>
            </a:r>
          </a:p>
          <a:p>
            <a:endParaRPr lang="en-US" sz="2400" dirty="0"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can </a:t>
            </a:r>
            <a:r>
              <a:rPr lang="en-US" sz="2400" dirty="0"/>
              <a:t>specify multiple fonts from highest to lowest </a:t>
            </a:r>
            <a:r>
              <a:rPr lang="en-US" sz="2400" dirty="0" smtClean="0"/>
              <a:t>priority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generic </a:t>
            </a:r>
            <a:r>
              <a:rPr lang="en-US" sz="2400" dirty="0"/>
              <a:t>font names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</a:rPr>
              <a:t>	serif</a:t>
            </a:r>
            <a:r>
              <a:rPr lang="en-US" sz="2400" dirty="0"/>
              <a:t>, </a:t>
            </a:r>
            <a:r>
              <a:rPr lang="en-US" sz="2400" dirty="0">
                <a:latin typeface="Arial" panose="020B0604020202020204" pitchFamily="34" charset="0"/>
              </a:rPr>
              <a:t>sans-serif</a:t>
            </a:r>
            <a:r>
              <a:rPr lang="en-US" sz="2400" dirty="0"/>
              <a:t>, </a:t>
            </a:r>
            <a:r>
              <a:rPr lang="en-US" sz="2400" dirty="0">
                <a:latin typeface="Comic Sans MS" panose="030F0702030302020204" pitchFamily="66" charset="0"/>
              </a:rPr>
              <a:t>cursive</a:t>
            </a:r>
            <a:r>
              <a:rPr lang="en-US" sz="2400" dirty="0"/>
              <a:t>, </a:t>
            </a:r>
            <a:r>
              <a:rPr lang="en-US" sz="2400" dirty="0">
                <a:latin typeface="Algerian" panose="04020705040A02060702" pitchFamily="82" charset="0"/>
              </a:rPr>
              <a:t>fantasy</a:t>
            </a:r>
            <a:r>
              <a:rPr lang="en-US" sz="2400" dirty="0"/>
              <a:t>, </a:t>
            </a:r>
            <a:r>
              <a:rPr lang="en-US" sz="2400" dirty="0" err="1">
                <a:latin typeface="Courier New" panose="02070309020205020404" pitchFamily="49" charset="0"/>
              </a:rPr>
              <a:t>monospace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8371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font-weight, font-style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spcBef>
                <a:spcPts val="200"/>
              </a:spcBef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font-weight: bold;</a:t>
            </a:r>
          </a:p>
          <a:p>
            <a:pPr>
              <a:spcBef>
                <a:spcPts val="200"/>
              </a:spcBef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font-style: italic;</a:t>
            </a:r>
          </a:p>
          <a:p>
            <a:pPr>
              <a:spcBef>
                <a:spcPts val="200"/>
              </a:spcBef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400" dirty="0"/>
          </a:p>
          <a:p>
            <a:r>
              <a:rPr lang="en-US" sz="2400" b="1" i="1" dirty="0"/>
              <a:t>This paragraph uses the style above.</a:t>
            </a:r>
          </a:p>
          <a:p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   either of the above can be set to normal to turn them off (e.g. headings)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8286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Grouping styles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5224283"/>
            <a:ext cx="10058400" cy="120633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A </a:t>
            </a:r>
            <a:r>
              <a:rPr lang="en-US" sz="2400" dirty="0"/>
              <a:t>style can select multiple elements separated by commas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The </a:t>
            </a:r>
            <a:r>
              <a:rPr lang="en-US" sz="2400" dirty="0"/>
              <a:t>individual elements can also have their own styles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97280" y="1898065"/>
            <a:ext cx="10058400" cy="175432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h1, h2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color: green;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h2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background-color: yellow;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       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7280" y="3648072"/>
            <a:ext cx="10058400" cy="126188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This paragraph uses the above style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dirty="0"/>
          </a:p>
          <a:p>
            <a:endParaRPr lang="en-US" i="1" dirty="0" smtClean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							                                               output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2999" y="4114803"/>
            <a:ext cx="9982863" cy="27829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This h2 uses the above styles.</a:t>
            </a:r>
            <a:endParaRPr lang="en-US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680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list-style-type property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7280" y="1808923"/>
            <a:ext cx="10027024" cy="646331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list-style-type: lower-roman;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		                                          								                          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5" name="Content Placeholder 7"/>
          <p:cNvSpPr>
            <a:spLocks noGrp="1"/>
          </p:cNvSpPr>
          <p:nvPr>
            <p:ph sz="quarter" idx="1"/>
          </p:nvPr>
        </p:nvSpPr>
        <p:spPr>
          <a:xfrm>
            <a:off x="1128656" y="2484784"/>
            <a:ext cx="10027024" cy="4025348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Possible values: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000" dirty="0" smtClean="0"/>
              <a:t>i</a:t>
            </a:r>
            <a:r>
              <a:rPr lang="en-US" sz="2000" dirty="0"/>
              <a:t>.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sz="2000" dirty="0"/>
              <a:t> : No marker</a:t>
            </a:r>
          </a:p>
          <a:p>
            <a:pPr marL="0" indent="0">
              <a:buNone/>
            </a:pPr>
            <a:r>
              <a:rPr lang="it-IT" sz="2000" dirty="0" smtClean="0"/>
              <a:t>	ii</a:t>
            </a:r>
            <a:r>
              <a:rPr lang="it-IT" sz="2000" dirty="0"/>
              <a:t>. </a:t>
            </a:r>
            <a:r>
              <a:rPr lang="it-IT" sz="2000" dirty="0">
                <a:latin typeface="Courier New" pitchFamily="49" charset="0"/>
                <a:cs typeface="Courier New" pitchFamily="49" charset="0"/>
              </a:rPr>
              <a:t>disc</a:t>
            </a:r>
            <a:r>
              <a:rPr lang="it-IT" sz="2000" dirty="0"/>
              <a:t> (default), </a:t>
            </a:r>
            <a:r>
              <a:rPr lang="it-IT" sz="2000" dirty="0">
                <a:latin typeface="Courier New" pitchFamily="49" charset="0"/>
                <a:cs typeface="Courier New" pitchFamily="49" charset="0"/>
              </a:rPr>
              <a:t>circle, square</a:t>
            </a:r>
          </a:p>
          <a:p>
            <a:pPr marL="0" indent="0">
              <a:buNone/>
            </a:pPr>
            <a:r>
              <a:rPr lang="en-US" sz="2000" dirty="0" smtClean="0"/>
              <a:t>	iii</a:t>
            </a:r>
            <a:r>
              <a:rPr lang="en-US" sz="2000" dirty="0"/>
              <a:t>.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Decimal</a:t>
            </a:r>
            <a:r>
              <a:rPr lang="en-US" sz="2000" dirty="0"/>
              <a:t>:</a:t>
            </a:r>
            <a:r>
              <a:rPr lang="en-US" sz="2000" dirty="0" smtClean="0"/>
              <a:t> </a:t>
            </a:r>
            <a:r>
              <a:rPr lang="en-US" sz="2000" dirty="0"/>
              <a:t>1, 2, 3, etc.</a:t>
            </a:r>
          </a:p>
          <a:p>
            <a:pPr marL="0" indent="0">
              <a:buNone/>
            </a:pPr>
            <a:r>
              <a:rPr lang="en-US" sz="2000" dirty="0" smtClean="0"/>
              <a:t>	iv</a:t>
            </a:r>
            <a:r>
              <a:rPr lang="en-US" sz="2000" dirty="0"/>
              <a:t>.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decimal-leading-zero</a:t>
            </a:r>
            <a:r>
              <a:rPr lang="en-US" sz="2000" dirty="0" smtClean="0"/>
              <a:t>: </a:t>
            </a:r>
            <a:r>
              <a:rPr lang="en-US" sz="2000" dirty="0"/>
              <a:t>01, 02, 03, etc.</a:t>
            </a:r>
          </a:p>
          <a:p>
            <a:pPr marL="0" indent="0">
              <a:buNone/>
            </a:pPr>
            <a:r>
              <a:rPr lang="en-US" sz="2000" dirty="0" smtClean="0"/>
              <a:t>	v</a:t>
            </a:r>
            <a:r>
              <a:rPr lang="en-US" sz="2000" dirty="0"/>
              <a:t>.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lower-roman</a:t>
            </a:r>
            <a:r>
              <a:rPr lang="en-US" sz="2000" dirty="0" smtClean="0"/>
              <a:t>: </a:t>
            </a:r>
            <a:r>
              <a:rPr lang="en-US" sz="2000" dirty="0"/>
              <a:t>i, ii, iii, iv, v, etc.</a:t>
            </a:r>
          </a:p>
          <a:p>
            <a:pPr marL="0" indent="0">
              <a:buNone/>
            </a:pPr>
            <a:r>
              <a:rPr lang="en-US" sz="2000" dirty="0" smtClean="0"/>
              <a:t>	vi</a:t>
            </a:r>
            <a:r>
              <a:rPr lang="en-US" sz="2000" dirty="0"/>
              <a:t>.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upper-roman</a:t>
            </a:r>
            <a:r>
              <a:rPr lang="en-US" sz="2000" dirty="0" smtClean="0"/>
              <a:t>: </a:t>
            </a:r>
            <a:r>
              <a:rPr lang="en-US" sz="2000" dirty="0"/>
              <a:t>I, II, III, IV, V, etc.</a:t>
            </a:r>
          </a:p>
          <a:p>
            <a:pPr marL="0" indent="0">
              <a:buNone/>
            </a:pPr>
            <a:r>
              <a:rPr lang="pt-BR" sz="2000" dirty="0" smtClean="0"/>
              <a:t>	vii</a:t>
            </a:r>
            <a:r>
              <a:rPr lang="pt-BR" sz="2000" dirty="0"/>
              <a:t>.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lower-alpha</a:t>
            </a:r>
            <a:r>
              <a:rPr lang="pt-BR" sz="2000" dirty="0" smtClean="0"/>
              <a:t>: </a:t>
            </a:r>
            <a:r>
              <a:rPr lang="pt-BR" sz="2000" dirty="0"/>
              <a:t>a, b, c, d, e, etc.</a:t>
            </a:r>
          </a:p>
          <a:p>
            <a:pPr marL="0" indent="0">
              <a:buNone/>
            </a:pPr>
            <a:r>
              <a:rPr lang="pt-BR" sz="2000" dirty="0" smtClean="0"/>
              <a:t>	viii</a:t>
            </a:r>
            <a:r>
              <a:rPr lang="pt-BR" sz="2000" dirty="0"/>
              <a:t>.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upper-alpha</a:t>
            </a:r>
            <a:r>
              <a:rPr lang="pt-BR" sz="2000" dirty="0" smtClean="0"/>
              <a:t>: </a:t>
            </a:r>
            <a:r>
              <a:rPr lang="pt-BR" sz="2000" dirty="0"/>
              <a:t>A, B, C, D, E, etc.</a:t>
            </a:r>
          </a:p>
          <a:p>
            <a:pPr marL="0" indent="0">
              <a:buNone/>
            </a:pPr>
            <a:r>
              <a:rPr lang="sv-SE" sz="2000" dirty="0"/>
              <a:t>	</a:t>
            </a:r>
            <a:r>
              <a:rPr lang="sv-SE" sz="2000" dirty="0" smtClean="0"/>
              <a:t>x</a:t>
            </a:r>
            <a:r>
              <a:rPr lang="sv-SE" sz="2000" dirty="0"/>
              <a:t>. </a:t>
            </a:r>
            <a:r>
              <a:rPr lang="sv-SE" sz="1800" dirty="0" smtClean="0">
                <a:latin typeface="Courier New" pitchFamily="49" charset="0"/>
                <a:cs typeface="Courier New" pitchFamily="49" charset="0"/>
              </a:rPr>
              <a:t>lower-greek</a:t>
            </a:r>
            <a:r>
              <a:rPr lang="sv-SE" sz="2000" dirty="0" smtClean="0"/>
              <a:t>: </a:t>
            </a:r>
            <a:r>
              <a:rPr lang="sv-SE" sz="2000" dirty="0"/>
              <a:t>alpha, beta, gamma, etc.</a:t>
            </a:r>
          </a:p>
          <a:p>
            <a:pPr marL="0" indent="0">
              <a:buNone/>
            </a:pPr>
            <a:r>
              <a:rPr lang="en-US" sz="2000" dirty="0" smtClean="0"/>
              <a:t>	others</a:t>
            </a:r>
            <a:r>
              <a:rPr lang="en-US" sz="2000" dirty="0"/>
              <a:t>: </a:t>
            </a:r>
            <a:r>
              <a:rPr lang="en-US" sz="2000" dirty="0" err="1"/>
              <a:t>hebrew</a:t>
            </a:r>
            <a:r>
              <a:rPr lang="en-US" sz="2000" dirty="0"/>
              <a:t>, </a:t>
            </a:r>
            <a:r>
              <a:rPr lang="en-US" sz="2000" dirty="0" err="1"/>
              <a:t>armenian</a:t>
            </a:r>
            <a:r>
              <a:rPr lang="en-US" sz="2000" dirty="0"/>
              <a:t>, </a:t>
            </a:r>
            <a:r>
              <a:rPr lang="en-US" sz="2000" dirty="0" err="1"/>
              <a:t>georgian</a:t>
            </a:r>
            <a:r>
              <a:rPr lang="en-US" sz="2000" dirty="0"/>
              <a:t>, </a:t>
            </a:r>
            <a:r>
              <a:rPr lang="en-US" sz="2000" dirty="0" err="1"/>
              <a:t>cjk</a:t>
            </a:r>
            <a:r>
              <a:rPr lang="en-US" sz="2000" dirty="0"/>
              <a:t>-ideographic, </a:t>
            </a:r>
            <a:r>
              <a:rPr lang="en-US" sz="2000" dirty="0" smtClean="0"/>
              <a:t>hiragana…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69573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visibility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57101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p.secret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visibility: hidden;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7280" y="2802835"/>
            <a:ext cx="100584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858616" y="3437090"/>
          <a:ext cx="8690459" cy="11074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26975"/>
                <a:gridCol w="6563484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visibility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sets whether an element should be shown onscreen; </a:t>
                      </a:r>
                      <a:br>
                        <a:rPr lang="en-US" sz="2200" dirty="0">
                          <a:effectLst/>
                        </a:rPr>
                      </a:br>
                      <a:r>
                        <a:rPr lang="en-US" sz="2200" dirty="0">
                          <a:effectLst/>
                        </a:rPr>
                        <a:t>can be visible (default) or hidden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97280" y="4748886"/>
            <a:ext cx="10058400" cy="18129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hidden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elements will still take up space onscreen, but will not be shown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to make it not take up any space, set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display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to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none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instead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can be used to show/hide dynamic HTML content on the page in response to events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040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opacity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841683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body  {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background-image: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("images/marty-mcfly.jpg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background-repeat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repeat;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  {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background-color: yellow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;}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p.mcfly1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opacity: 0.75;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p.mcfly2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opacity: 0.50;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p.mcfly3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opacity: 0.25;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097280" y="5562075"/>
          <a:ext cx="10018326" cy="65023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411989"/>
                <a:gridCol w="8606337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opacity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how not-transparent the element is; value ranges from 1.0 (opaque) to 0.0 (transparent)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3825608"/>
            <a:ext cx="10058400" cy="1513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800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ox-shadow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5"/>
            <a:ext cx="10058400" cy="440266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box-shadow: h-shadow v-shadow blur;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7280" y="2272056"/>
            <a:ext cx="10058400" cy="369332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ox-shadow: 10px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10px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5px;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054" y="3067709"/>
            <a:ext cx="3930852" cy="276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5746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Styles that </a:t>
            </a:r>
            <a:r>
              <a:rPr lang="en-US" b="1" dirty="0" smtClean="0"/>
              <a:t>conflict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97280" y="1868558"/>
            <a:ext cx="10058400" cy="923330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p, h1, h2 { color: blue; font-style: italic;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h2 { color: red; background-color: yellow; }                                          								                           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7280" y="2792900"/>
            <a:ext cx="10058400" cy="132343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This paragraph uses the first style above</a:t>
            </a:r>
            <a:r>
              <a:rPr lang="en-US" sz="20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i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2000" i="1" dirty="0" smtClean="0">
                <a:solidFill>
                  <a:schemeClr val="bg1">
                    <a:lumMod val="75000"/>
                  </a:schemeClr>
                </a:solidFill>
              </a:rPr>
              <a:t>output</a:t>
            </a:r>
            <a:endParaRPr lang="en-US" sz="2000" i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7"/>
          <p:cNvSpPr>
            <a:spLocks noGrp="1"/>
          </p:cNvSpPr>
          <p:nvPr>
            <p:ph sz="quarter" idx="1"/>
          </p:nvPr>
        </p:nvSpPr>
        <p:spPr>
          <a:xfrm>
            <a:off x="1128656" y="4687958"/>
            <a:ext cx="10058400" cy="1524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   when </a:t>
            </a:r>
            <a:r>
              <a:rPr lang="en-US" sz="2400" dirty="0"/>
              <a:t>two styles set conflicting values for the same property, the latter style </a:t>
            </a:r>
            <a:r>
              <a:rPr lang="en-US" sz="2400" dirty="0" smtClean="0"/>
              <a:t>takes precedence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097280" y="3203717"/>
            <a:ext cx="10058400" cy="48276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This heading uses both styles above.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034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Nesting </a:t>
            </a:r>
            <a:r>
              <a:rPr lang="en-US" b="1" dirty="0" smtClean="0"/>
              <a:t>tags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830193"/>
            <a:ext cx="88505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&lt;p&gt;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HTML is &lt;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&gt;really,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&lt;strong&gt;REALLY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lots of&lt;/strong&gt; fun!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&lt;/p&gt;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3450580"/>
            <a:ext cx="98755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 tags </a:t>
            </a:r>
            <a:r>
              <a:rPr lang="en-US" sz="2800" dirty="0"/>
              <a:t>must be correctly nested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(a closing tag must match the most recently opened tag)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 the </a:t>
            </a:r>
            <a:r>
              <a:rPr lang="en-US" sz="2800" dirty="0"/>
              <a:t>browser may render it correctly anyway, but it is invalid HTML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(how would we get the above effect in a valid way?) </a:t>
            </a:r>
          </a:p>
        </p:txBody>
      </p:sp>
    </p:spTree>
    <p:extLst>
      <p:ext uri="{BB962C8B-B14F-4D97-AF65-F5344CB8AC3E}">
        <p14:creationId xmlns:p14="http://schemas.microsoft.com/office/powerpoint/2010/main" val="3876068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Inheriting styles (</a:t>
            </a:r>
            <a:r>
              <a:rPr lang="en-US" b="1" dirty="0">
                <a:hlinkClick r:id="rId2"/>
              </a:rPr>
              <a:t>explanation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97280" y="1828801"/>
            <a:ext cx="10058400" cy="1323439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body { font-family: sans-serif; background-color: yellow; }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 { color: red; background-color: aqua; }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{ text-decoration: underline; }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h2 { font-weight: bold; text-align: center; }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		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7280" y="3153876"/>
            <a:ext cx="10058400" cy="156966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This is a heading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bulleted list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                                             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output</a:t>
            </a:r>
          </a:p>
        </p:txBody>
      </p:sp>
      <p:sp>
        <p:nvSpPr>
          <p:cNvPr id="6" name="Content Placeholder 7"/>
          <p:cNvSpPr>
            <a:spLocks noGrp="1"/>
          </p:cNvSpPr>
          <p:nvPr>
            <p:ph sz="quarter" idx="1"/>
          </p:nvPr>
        </p:nvSpPr>
        <p:spPr>
          <a:xfrm>
            <a:off x="1128656" y="4697896"/>
            <a:ext cx="10058400" cy="1524000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when multiple styles apply to an element, they are inherited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 more tightly matching rule can override a </a:t>
            </a:r>
            <a:r>
              <a:rPr lang="en-US" sz="2400" dirty="0" smtClean="0"/>
              <a:t>more </a:t>
            </a:r>
            <a:r>
              <a:rPr lang="en-US" sz="2400" dirty="0"/>
              <a:t>general inherited </a:t>
            </a:r>
            <a:r>
              <a:rPr lang="en-US" sz="2400" dirty="0" smtClean="0"/>
              <a:t>rule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not all properties are inherited (notice link's color above)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3697285"/>
            <a:ext cx="10058400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styled paragraph. </a:t>
            </a:r>
            <a:r>
              <a:rPr lang="en-US" sz="2400" u="sng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Previous slides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available on the website.</a:t>
            </a:r>
          </a:p>
          <a:p>
            <a:pPr algn="ctr"/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128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Unordered list: &lt;</a:t>
            </a:r>
            <a:r>
              <a:rPr lang="en-US" b="1" dirty="0" err="1"/>
              <a:t>ul</a:t>
            </a:r>
            <a:r>
              <a:rPr lang="en-US" b="1" dirty="0"/>
              <a:t>&gt;, &lt;li&gt;</a:t>
            </a:r>
          </a:p>
        </p:txBody>
      </p:sp>
      <p:sp>
        <p:nvSpPr>
          <p:cNvPr id="4" name="Content Placeholder 7"/>
          <p:cNvSpPr txBox="1">
            <a:spLocks/>
          </p:cNvSpPr>
          <p:nvPr/>
        </p:nvSpPr>
        <p:spPr>
          <a:xfrm>
            <a:off x="1020152" y="4784408"/>
            <a:ext cx="8153400" cy="1524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</a:t>
            </a:r>
            <a:r>
              <a:rPr lang="en-US" sz="2400" b="1" dirty="0" err="1" smtClean="0"/>
              <a:t>ul</a:t>
            </a:r>
            <a:r>
              <a:rPr lang="en-US" sz="2400" dirty="0" smtClean="0"/>
              <a:t> represents a bulleted list of items (block)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li </a:t>
            </a:r>
            <a:r>
              <a:rPr lang="en-US" sz="2400" dirty="0" smtClean="0"/>
              <a:t>represents a single item within the list (block)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97280" y="1829752"/>
            <a:ext cx="10058400" cy="1477328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&lt;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li&gt;No shoes&lt;/li&gt;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&lt;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li&gt;No shirt&lt;/li&gt;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&lt;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li&gt;No problem!&lt;/li&gt;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	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97280" y="3307080"/>
            <a:ext cx="10058400" cy="101566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shoes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 shirt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problem!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429276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More about unordered lists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97280" y="1777117"/>
            <a:ext cx="5055042" cy="4524315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&lt;li&gt;Harry Potter characters: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&lt;li&gt;Harry Potter&lt;/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&lt;li&gt;Hermione&lt;/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&lt;li&gt;Ron&lt;/li&gt;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&lt;/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&lt;li&gt;LOTR characters: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&lt;li&gt;Frodo&lt;/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&lt;li&gt;Bilbo&lt;/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&lt;li&gt;Sam&lt;/li&gt;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&lt;/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52322" y="1777117"/>
            <a:ext cx="5003358" cy="449353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Harry Potter characters: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Harry Potter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Hermione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LOTR characters: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Frodo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Bilbo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Sam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algn="r"/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        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3697968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Ordered list &lt;</a:t>
            </a:r>
            <a:r>
              <a:rPr lang="en-US" b="1" dirty="0" err="1"/>
              <a:t>ol</a:t>
            </a:r>
            <a:r>
              <a:rPr lang="en-US" b="1" dirty="0"/>
              <a:t>&gt;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100328" y="5257800"/>
            <a:ext cx="10058400" cy="1600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1" dirty="0" smtClean="0"/>
              <a:t>  </a:t>
            </a:r>
            <a:r>
              <a:rPr lang="en-US" sz="2200" b="1" dirty="0" err="1" smtClean="0"/>
              <a:t>ol</a:t>
            </a:r>
            <a:r>
              <a:rPr lang="en-US" sz="2200" dirty="0" smtClean="0"/>
              <a:t> </a:t>
            </a:r>
            <a:r>
              <a:rPr lang="en-US" sz="2200" dirty="0"/>
              <a:t>represents a numbered list of </a:t>
            </a:r>
            <a:r>
              <a:rPr lang="en-US" sz="2200" dirty="0" smtClean="0"/>
              <a:t>items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we </a:t>
            </a:r>
            <a:r>
              <a:rPr lang="en-US" sz="2200" dirty="0"/>
              <a:t>can make lists with letters or Roman numerals using CSS (later)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7280" y="1905000"/>
            <a:ext cx="10058400" cy="1754326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p&gt;Apple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business model:&lt;/p&gt;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li&gt;Beat Microsoft&lt;/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li&gt;Beat Google&lt;/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li&gt;Conquer the world!&lt;/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                          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97280" y="3659326"/>
            <a:ext cx="10058400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Apple business model: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Beat Microsoft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Beat Google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Conquer the world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                           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134141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Definition list &lt;dl&gt;, &lt;</a:t>
            </a:r>
            <a:r>
              <a:rPr lang="en-US" b="1" dirty="0" err="1"/>
              <a:t>dt</a:t>
            </a:r>
            <a:r>
              <a:rPr lang="en-US" b="1" dirty="0"/>
              <a:t>&gt;, &lt;</a:t>
            </a:r>
            <a:r>
              <a:rPr lang="en-US" b="1" dirty="0" err="1"/>
              <a:t>dd</a:t>
            </a:r>
            <a:r>
              <a:rPr lang="en-US" b="1" dirty="0"/>
              <a:t>&gt;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1097280" y="5443330"/>
            <a:ext cx="8153400" cy="1600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1" dirty="0" smtClean="0"/>
              <a:t>  dl</a:t>
            </a:r>
            <a:r>
              <a:rPr lang="en-US" sz="2200" dirty="0" smtClean="0"/>
              <a:t> </a:t>
            </a:r>
            <a:r>
              <a:rPr lang="en-US" sz="2200" dirty="0"/>
              <a:t>represents a list of definitions of </a:t>
            </a:r>
            <a:r>
              <a:rPr lang="en-US" sz="2200" dirty="0" smtClean="0"/>
              <a:t>terms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dirty="0" smtClean="0"/>
              <a:t>  </a:t>
            </a:r>
            <a:r>
              <a:rPr lang="en-US" sz="2200" b="1" dirty="0" err="1" smtClean="0"/>
              <a:t>dt</a:t>
            </a:r>
            <a:r>
              <a:rPr lang="en-US" sz="2200" dirty="0" smtClean="0"/>
              <a:t> </a:t>
            </a:r>
            <a:r>
              <a:rPr lang="en-US" sz="2200" dirty="0"/>
              <a:t>represents each term, and </a:t>
            </a:r>
            <a:r>
              <a:rPr lang="en-US" sz="2200" b="1" dirty="0" err="1"/>
              <a:t>dd</a:t>
            </a:r>
            <a:r>
              <a:rPr lang="en-US" sz="2200" dirty="0"/>
              <a:t> its definition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97280" y="1851991"/>
            <a:ext cx="10058400" cy="1477328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&lt;dl&gt;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&gt;newbie&lt;/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&gt;one who does not have mad skills&lt;/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&gt;own&lt;/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&gt;to soundly defeat (e.g. I owned that newbie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!)&lt;/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&gt;frag&lt;/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&gt;a kill in a shooting game&lt;/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&lt;/dl&gt;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7280" y="3329319"/>
            <a:ext cx="10058400" cy="193899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newbie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one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who does not have mad skills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own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to soundly defeat (e.g. I owned that newbie!)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frag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kill in a shooting game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80289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Web page metadata: &lt;meta&gt;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89962"/>
          </a:xfrm>
        </p:spPr>
        <p:txBody>
          <a:bodyPr/>
          <a:lstStyle/>
          <a:p>
            <a:pPr algn="ctr"/>
            <a:r>
              <a:rPr lang="en-US" i="1" dirty="0"/>
              <a:t>information about your page (for a browser, search engine, etc.)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2550540"/>
            <a:ext cx="10058400" cy="1107996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/>
              <a:t>&lt;meta charset="utf-8" /&gt;</a:t>
            </a:r>
          </a:p>
          <a:p>
            <a:r>
              <a:rPr lang="en-US" sz="2200" dirty="0"/>
              <a:t>&lt;meta name="</a:t>
            </a:r>
            <a:r>
              <a:rPr lang="en-US" sz="2200" dirty="0" smtClean="0"/>
              <a:t>description“ content</a:t>
            </a:r>
            <a:r>
              <a:rPr lang="en-US" sz="2200" dirty="0"/>
              <a:t>="Authors' web site for Building Java Programs." /&gt;</a:t>
            </a:r>
          </a:p>
          <a:p>
            <a:r>
              <a:rPr lang="en-US" sz="2200" dirty="0"/>
              <a:t>&lt;meta name="keywords" content="java, textbook" </a:t>
            </a:r>
            <a:r>
              <a:rPr lang="en-US" sz="2200" dirty="0" smtClean="0"/>
              <a:t>/&gt;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</a:rPr>
              <a:t>HTML</a:t>
            </a:r>
            <a:endParaRPr lang="en-US" sz="2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3658536"/>
            <a:ext cx="10058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    placed </a:t>
            </a:r>
            <a:r>
              <a:rPr lang="en-US" sz="2400" b="1" dirty="0"/>
              <a:t>in the head</a:t>
            </a:r>
            <a:r>
              <a:rPr lang="en-US" sz="2400" dirty="0"/>
              <a:t> section of your HTML page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    meta tags often have both the name and content attributes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        some meta tags use the http-</a:t>
            </a:r>
            <a:r>
              <a:rPr lang="en-US" sz="2400" dirty="0" err="1"/>
              <a:t>equiv</a:t>
            </a:r>
            <a:r>
              <a:rPr lang="en-US" sz="2400" dirty="0"/>
              <a:t> attribute instead of name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        the meta tag with charset attribute indicates language/character </a:t>
            </a:r>
            <a:r>
              <a:rPr lang="en-US" sz="2400" dirty="0" smtClean="0"/>
              <a:t>  encodings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    using a meta tag Content-Type stops validator "tentatively valid" warnings</a:t>
            </a:r>
          </a:p>
        </p:txBody>
      </p:sp>
    </p:spTree>
    <p:extLst>
      <p:ext uri="{BB962C8B-B14F-4D97-AF65-F5344CB8AC3E}">
        <p14:creationId xmlns:p14="http://schemas.microsoft.com/office/powerpoint/2010/main" val="12205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Favorites icon ("favicon</a:t>
            </a:r>
            <a:r>
              <a:rPr lang="en-US" b="1" dirty="0" smtClean="0"/>
              <a:t>")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0449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&lt;link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="filename" type="MIME type"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="shortcut icon"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/&gt;       </a:t>
            </a:r>
            <a:r>
              <a:rPr lang="en-US" sz="18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18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667864"/>
            <a:ext cx="10058400" cy="369332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&lt;link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="yahoo.gif" type="image/gif"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="shortcut icon"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/&gt;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123" name="Picture 3" descr="fav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712" y="3166525"/>
            <a:ext cx="242887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fav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019" y="3336609"/>
            <a:ext cx="18288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97280" y="3037196"/>
            <a:ext cx="10058400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 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97280" y="4237525"/>
            <a:ext cx="10058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   the link tag, placed in the head section, attaches another file to the page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        in this case, an icon to be placed in the browser title bar and bookmarks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   IE6: Doesn't work; must put a file favicon.ico in the root of the web server </a:t>
            </a:r>
          </a:p>
        </p:txBody>
      </p:sp>
    </p:spTree>
    <p:extLst>
      <p:ext uri="{BB962C8B-B14F-4D97-AF65-F5344CB8AC3E}">
        <p14:creationId xmlns:p14="http://schemas.microsoft.com/office/powerpoint/2010/main" val="70206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3040</TotalTime>
  <Words>1862</Words>
  <Application>Microsoft Macintosh PowerPoint</Application>
  <PresentationFormat>Custom</PresentationFormat>
  <Paragraphs>336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Retrospect</vt:lpstr>
      <vt:lpstr>CSE 154</vt:lpstr>
      <vt:lpstr>HTML Character Entities</vt:lpstr>
      <vt:lpstr>Nesting tags</vt:lpstr>
      <vt:lpstr>Unordered list: &lt;ul&gt;, &lt;li&gt;</vt:lpstr>
      <vt:lpstr>More about unordered lists</vt:lpstr>
      <vt:lpstr>Ordered list &lt;ol&gt;</vt:lpstr>
      <vt:lpstr>Definition list &lt;dl&gt;, &lt;dt&gt;, &lt;dd&gt;</vt:lpstr>
      <vt:lpstr>Web page metadata: &lt;meta&gt;</vt:lpstr>
      <vt:lpstr>Favorites icon ("favicon")</vt:lpstr>
      <vt:lpstr>Web Standards</vt:lpstr>
      <vt:lpstr>W3C HTML Validator</vt:lpstr>
      <vt:lpstr>The bad way to produce styles</vt:lpstr>
      <vt:lpstr>Embedding style sheets: &lt;style&gt; (BAD!)</vt:lpstr>
      <vt:lpstr>Inline styles: the style attribute (BAD!)</vt:lpstr>
      <vt:lpstr>Cascading Style Sheets (CSS): &lt;link&gt;</vt:lpstr>
      <vt:lpstr>Basic CSS rule syntax</vt:lpstr>
      <vt:lpstr>CSS comments: /* ... */</vt:lpstr>
      <vt:lpstr>W3C CSS Validator</vt:lpstr>
      <vt:lpstr>CSS properties for fonts</vt:lpstr>
      <vt:lpstr>font-size</vt:lpstr>
      <vt:lpstr>font-family</vt:lpstr>
      <vt:lpstr>More about font-family</vt:lpstr>
      <vt:lpstr> font-weight, font-style </vt:lpstr>
      <vt:lpstr>Grouping styles</vt:lpstr>
      <vt:lpstr>The list-style-type property</vt:lpstr>
      <vt:lpstr>The visibility property</vt:lpstr>
      <vt:lpstr>The opacity property</vt:lpstr>
      <vt:lpstr>box-shadow</vt:lpstr>
      <vt:lpstr>Styles that conflict</vt:lpstr>
      <vt:lpstr>Inheriting styles (explanation)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Riley Porter</cp:lastModifiedBy>
  <cp:revision>31</cp:revision>
  <dcterms:created xsi:type="dcterms:W3CDTF">2014-09-25T20:47:59Z</dcterms:created>
  <dcterms:modified xsi:type="dcterms:W3CDTF">2016-09-30T18:03:33Z</dcterms:modified>
</cp:coreProperties>
</file>