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6" r:id="rId4"/>
    <p:sldId id="258" r:id="rId5"/>
    <p:sldId id="282" r:id="rId6"/>
    <p:sldId id="263" r:id="rId7"/>
    <p:sldId id="264" r:id="rId8"/>
    <p:sldId id="257" r:id="rId9"/>
    <p:sldId id="278" r:id="rId10"/>
    <p:sldId id="279" r:id="rId11"/>
    <p:sldId id="280" r:id="rId12"/>
    <p:sldId id="28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dom_mozilla_vs_ie.asp" TargetMode="External"/><Relationship Id="rId2" Type="http://schemas.openxmlformats.org/officeDocument/2006/relationships/hyperlink" Target="http://www.w3schools.com/dom/dom_node.as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insertbefore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dom/met_node_replacechild.asp" TargetMode="External"/><Relationship Id="rId4" Type="http://schemas.openxmlformats.org/officeDocument/2006/relationships/hyperlink" Target="http://www.w3schools.com/dom/met_node_removechild.as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met_doc_getelementsbyname.asp" TargetMode="External"/><Relationship Id="rId2" Type="http://schemas.openxmlformats.org/officeDocument/2006/relationships/hyperlink" Target="http://www.w3schools.com/htmldom/met_doc_getelementsbytagnam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/DOM/Element.querySelectorAll" TargetMode="External"/><Relationship Id="rId4" Type="http://schemas.openxmlformats.org/officeDocument/2006/relationships/hyperlink" Target="https://developer.mozilla.org/en/DOM/Element.querySelec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20: The </a:t>
            </a:r>
            <a:r>
              <a:rPr lang="en-US" dirty="0" err="1" smtClean="0"/>
              <a:t>DoM</a:t>
            </a:r>
            <a:r>
              <a:rPr lang="en-US" dirty="0" smtClean="0"/>
              <a:t> tree</a:t>
            </a:r>
            <a:endParaRPr lang="en-US" dirty="0"/>
          </a:p>
        </p:txBody>
      </p:sp>
      <p:pic>
        <p:nvPicPr>
          <p:cNvPr id="1026" name="Picture 2" descr="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747" y="2037523"/>
            <a:ext cx="5629933" cy="71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97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all elements of a certain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>
            <a:normAutofit/>
          </a:bodyPr>
          <a:lstStyle/>
          <a:p>
            <a:r>
              <a:rPr lang="en-US" sz="2200" dirty="0"/>
              <a:t>highlight all paragraphs in the document: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17813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the first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&lt;p&gt;This is the second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&lt;p&gt;You get the idea...&lt;/p&gt;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2440"/>
            <a:ext cx="80425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 all paragraphs inside of the section with ID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"address"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26404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("address").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getElementsByTagName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("p")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("#address 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157620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won't be returned!&lt;/p&gt;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id="address"&gt;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&lt;p&gt;1234 Street&lt;/p&gt;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&lt;p&gt;Atlanta, GA&lt;/p&gt;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2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querySelectorAll</a:t>
            </a:r>
            <a:r>
              <a:rPr lang="en-US" dirty="0"/>
              <a:t> issues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83354"/>
            <a:ext cx="76090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many students forget to write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 front of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4668"/>
            <a:ext cx="10058400" cy="9694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all buttons with a class of "control"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("control");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(".control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116549"/>
            <a:ext cx="1005840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an array, not a single element; must loop over the results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document.querySelector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just the first element that matches, if that's what you want)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823459"/>
            <a:ext cx="10058400" cy="184665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all buttons with a class of "control" to have red text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gameButtons.length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79" y="5653122"/>
            <a:ext cx="100584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Can I still select a group of elements using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even if my CSS file doesn't have any style rule for that same group? (A: Yes!)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7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this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894558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57702"/>
            <a:ext cx="100584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JavaScript code actually runs inside of an object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 default, code runs in the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(so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===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global variables and functions you declare become part of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keyword refers to the current object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48752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130243"/>
            <a:ext cx="10058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event handlers attached unobtrusively are bound to the element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inside the handler, that element becomes 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0329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6755"/>
            <a:ext cx="2743341" cy="279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9516"/>
            <a:ext cx="2921150" cy="26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8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099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66730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62204"/>
            <a:ext cx="1035437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lets you set any CSS style for an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you cannot read existing styles with it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(you can read ones you set using the DOM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.style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but not ones that are set in the CSS file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21274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61" y="4762857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elements' existing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56183"/>
            <a:ext cx="10058400" cy="193129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923086"/>
            <a:ext cx="94234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getComputedStyle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of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accesses existing styles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7480"/>
            <a:ext cx="100584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output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4243563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bug: incorrect usage of existing </a:t>
            </a:r>
            <a:r>
              <a:rPr lang="en-US" sz="4000" dirty="0" smtClean="0"/>
              <a:t>styles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615"/>
            <a:ext cx="78678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 following example computes e.g.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"200px" + 100 +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 would evaluate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"200px100px"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37311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(main).top + 100 + "</a:t>
            </a:r>
            <a:r>
              <a:rPr lang="en-US" sz="2000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10891"/>
            <a:ext cx="2859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corrected version: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441778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(main).top)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100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1"/>
            <a:ext cx="10058400" cy="286232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"highlight";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text.className.indexOf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("invalid") &lt; 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highlight"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awkward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570966"/>
            <a:ext cx="10058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 DOM's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corresponds to HTML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somewhat clunky when dealing with multiple space-separated classes as one big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</a:t>
            </a:r>
            <a:r>
              <a:rPr lang="en-US" dirty="0" smtClean="0"/>
              <a:t>timer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63202" y="2020653"/>
          <a:ext cx="8762337" cy="1574800"/>
        </p:xfrm>
        <a:graphic>
          <a:graphicData uri="http://schemas.openxmlformats.org/drawingml/2006/table">
            <a:tbl>
              <a:tblPr/>
              <a:tblGrid>
                <a:gridCol w="3196424"/>
                <a:gridCol w="5565913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given function after given delay in 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function repeatedly every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 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clearTimeout(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clearInterval(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stops the given timer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6198"/>
            <a:ext cx="9462309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an ID representing the timer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ID can be passed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later to stop the timer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77" y="4651512"/>
            <a:ext cx="1874803" cy="16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598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classes with </a:t>
            </a:r>
            <a:r>
              <a:rPr lang="en-US" dirty="0" err="1"/>
              <a:t>classList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6503"/>
            <a:ext cx="10058400" cy="224676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.contains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("invalid"))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classList.add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("highlight");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06519"/>
            <a:ext cx="10058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classList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collection has methods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add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contains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toggle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manipulate CSS classes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similar to existing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DOM property, but don't have to manually split by spaces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DOM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80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This is a paragraph of text with a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="/path/page.html"&gt;link in it&lt;/a&gt;.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516774"/>
            <a:ext cx="6664004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(HTML tag)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have children and/or attributes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(text in a block element)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attribute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(attribute/value pair)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text/attributes are children in an element node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cannot have children or attributes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 usually shown when drawing the DOM tree </a:t>
            </a:r>
          </a:p>
        </p:txBody>
      </p:sp>
      <p:pic>
        <p:nvPicPr>
          <p:cNvPr id="17410" name="Picture 2" descr="element n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31" y="311251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text n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402217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attribute n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55" y="4586761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DOM Tr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602" y="3224388"/>
            <a:ext cx="3137078" cy="272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DOM tree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r>
              <a:rPr lang="en-US" dirty="0"/>
              <a:t>every node's DOM object has the following properties: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98336"/>
              </p:ext>
            </p:extLst>
          </p:nvPr>
        </p:nvGraphicFramePr>
        <p:xfrm>
          <a:off x="2534477" y="2384435"/>
          <a:ext cx="7384775" cy="1828800"/>
        </p:xfrm>
        <a:graphic>
          <a:graphicData uri="http://schemas.openxmlformats.org/drawingml/2006/table">
            <a:tbl>
              <a:tblPr/>
              <a:tblGrid>
                <a:gridCol w="2822714"/>
                <a:gridCol w="456206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name(s)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firstChild, lastChild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start/end of this node's list of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childNodes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array of all this node's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nextSibling, previousSibling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neighboring nodes with the same parent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parentNode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element that contains this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74594"/>
            <a:ext cx="637065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complete list of DOM node properties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browser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incompatiblity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information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(IE6 sucks) </a:t>
            </a:r>
          </a:p>
        </p:txBody>
      </p:sp>
    </p:spTree>
    <p:extLst>
      <p:ext uri="{BB962C8B-B14F-4D97-AF65-F5344CB8AC3E}">
        <p14:creationId xmlns:p14="http://schemas.microsoft.com/office/powerpoint/2010/main" val="5683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tree traversal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3262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id="foo"&gt;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="/path/to/another/page.html"&gt;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458" name="Picture 2" descr="navigat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154" y="2757050"/>
            <a:ext cx="3360652" cy="33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0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vs. text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915"/>
            <a:ext cx="10058400" cy="193899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="page.html"&gt;link&lt;/a&gt;.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73462"/>
            <a:ext cx="64714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above have?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0991" y="4404349"/>
            <a:ext cx="806368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A: 3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 element node representing the &lt;p&gt;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two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representing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"\n\t"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(before/after the paragraph)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5169424"/>
            <a:ext cx="80436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paragraph have?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tag?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 to </a:t>
            </a:r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2"/>
            <a:ext cx="10058400" cy="224676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delayedMultiply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6 and 7 are passed to multiply when timer goes off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6, 7);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multiply(a, 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alert(a * b);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3151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2" y="4202907"/>
            <a:ext cx="946199" cy="260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4572239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any parameters after the delay are eventually passed to the timer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doesn't work in IE; must create an intermediate function to pass the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why not just write this?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178" y="5627657"/>
            <a:ext cx="9193502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multiply(6 * 7)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2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 </a:t>
            </a:r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2050" name="Picture 2" descr="DOM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30" y="1820172"/>
            <a:ext cx="66675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37961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elements of a page are nested into a tree-like structure of objects the DOM has properties and methods for traversing this tree </a:t>
            </a:r>
          </a:p>
        </p:txBody>
      </p:sp>
    </p:spTree>
    <p:extLst>
      <p:ext uri="{BB962C8B-B14F-4D97-AF65-F5344CB8AC3E}">
        <p14:creationId xmlns:p14="http://schemas.microsoft.com/office/powerpoint/2010/main" val="39719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versus </a:t>
            </a:r>
            <a:r>
              <a:rPr lang="en-US" dirty="0" err="1"/>
              <a:t>innerHTML</a:t>
            </a:r>
            <a:r>
              <a:rPr lang="en-US" dirty="0"/>
              <a:t>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460144"/>
          </a:xfrm>
        </p:spPr>
        <p:txBody>
          <a:bodyPr/>
          <a:lstStyle/>
          <a:p>
            <a:r>
              <a:rPr lang="en-US" dirty="0"/>
              <a:t>Why not just code the previous example this way?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79" y="2155838"/>
            <a:ext cx="10779982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"&lt;p&gt;A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2804495"/>
            <a:ext cx="1077998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Imagine that the new node is more complex: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ugly: bad style on many levels (e.g. JS code embedded within HTML)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error-prone: must carefully distinguish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only add at beginning or end, not in middle of child list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9" y="4649647"/>
            <a:ext cx="10779982" cy="161582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9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"&lt;p style='color: red; 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"margin-left: 50px;' "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();'&gt;"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</a:t>
            </a:r>
            <a:r>
              <a:rPr lang="en-US" dirty="0" smtClean="0"/>
              <a:t>nodes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59375"/>
              </p:ext>
            </p:extLst>
          </p:nvPr>
        </p:nvGraphicFramePr>
        <p:xfrm>
          <a:off x="1097280" y="1832030"/>
          <a:ext cx="10058400" cy="1371600"/>
        </p:xfrm>
        <a:graphic>
          <a:graphicData uri="http://schemas.openxmlformats.org/drawingml/2006/table">
            <a:tbl>
              <a:tblPr/>
              <a:tblGrid>
                <a:gridCol w="3385268"/>
                <a:gridCol w="6673132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document.createElement("</a:t>
                      </a:r>
                      <a:r>
                        <a:rPr lang="en-US" i="1"/>
                        <a:t>tag</a:t>
                      </a:r>
                      <a:r>
                        <a:rPr lang="en-US"/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creates and returns a new empty DOM node representing an element of that type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document.createTextNode("</a:t>
                      </a:r>
                      <a:r>
                        <a:rPr lang="en-US" i="1"/>
                        <a:t>text</a:t>
                      </a:r>
                      <a:r>
                        <a:rPr lang="en-US"/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creates and returns a text node containing given text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330591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new &lt;h2&gt; node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("h2");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"This is a heading";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newHeading.style.color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"green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5577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merely creating a element does not add it to the </a:t>
            </a:r>
            <a:r>
              <a:rPr lang="en-US" sz="2200" dirty="0" smtClean="0"/>
              <a:t>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you must add the new element as a child of an existing element on the page...</a:t>
            </a:r>
          </a:p>
        </p:txBody>
      </p:sp>
    </p:spTree>
    <p:extLst>
      <p:ext uri="{BB962C8B-B14F-4D97-AF65-F5344CB8AC3E}">
        <p14:creationId xmlns:p14="http://schemas.microsoft.com/office/powerpoint/2010/main" val="31912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r>
              <a:rPr lang="en-US" dirty="0"/>
              <a:t>Every DOM element object has these methods: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83220"/>
              </p:ext>
            </p:extLst>
          </p:nvPr>
        </p:nvGraphicFramePr>
        <p:xfrm>
          <a:off x="1494845" y="2295939"/>
          <a:ext cx="9358685" cy="1828800"/>
        </p:xfrm>
        <a:graphic>
          <a:graphicData uri="http://schemas.openxmlformats.org/drawingml/2006/table">
            <a:tbl>
              <a:tblPr/>
              <a:tblGrid>
                <a:gridCol w="2400706"/>
                <a:gridCol w="695797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2"/>
                        </a:rPr>
                        <a:t>appendChild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node</a:t>
                      </a:r>
                      <a:r>
                        <a:rPr lang="en-US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given node at end of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insertBefore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the given new node in this node's child list just before old 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removeChild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node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removes given node from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replaceChild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replaces given child with new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289239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"A paragraph!";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589969"/>
            <a:ext cx="16671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A paragraph!</a:t>
            </a:r>
          </a:p>
        </p:txBody>
      </p:sp>
    </p:spTree>
    <p:extLst>
      <p:ext uri="{BB962C8B-B14F-4D97-AF65-F5344CB8AC3E}">
        <p14:creationId xmlns:p14="http://schemas.microsoft.com/office/powerpoint/2010/main" val="97931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DOM manipulation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1383"/>
            <a:ext cx="10058400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would we do each of the following in JavaScript code? Each involves modifying each one of a group of elements ...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Go button is clicked, reposition all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class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puzzle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random x/y locations.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user hovers over the maze boundary, turn all maze walls red.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Change every other item in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list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have a gray background.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groups of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2196"/>
            <a:ext cx="748794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methods in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other DOM objects (* = HTML5):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65550"/>
          <a:ext cx="10058400" cy="2651760"/>
        </p:xfrm>
        <a:graphic>
          <a:graphicData uri="http://schemas.openxmlformats.org/drawingml/2006/table">
            <a:tbl>
              <a:tblPr/>
              <a:tblGrid>
                <a:gridCol w="3007581"/>
                <a:gridCol w="705081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getElementsByTagName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tag, such as "div"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getElementsByName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name attribute (mostly useful for accessing form controls)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querySelector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the first element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querySelectorAll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an array of all elements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248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366</TotalTime>
  <Words>1751</Words>
  <Application>Microsoft Office PowerPoint</Application>
  <PresentationFormat>Widescreen</PresentationFormat>
  <Paragraphs>257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Setting a timer</vt:lpstr>
      <vt:lpstr>Passing parameters to timers</vt:lpstr>
      <vt:lpstr>The DOM tree</vt:lpstr>
      <vt:lpstr>DOM versus innerHTML hacking</vt:lpstr>
      <vt:lpstr>Creating new nodes</vt:lpstr>
      <vt:lpstr>Modifying the DOM tree</vt:lpstr>
      <vt:lpstr>Complex DOM manipulation problems</vt:lpstr>
      <vt:lpstr>Selecting groups of DOM objects</vt:lpstr>
      <vt:lpstr>Getting all elements of a certain type</vt:lpstr>
      <vt:lpstr>Complex selectors</vt:lpstr>
      <vt:lpstr>Common querySelectorAll issues</vt:lpstr>
      <vt:lpstr>Removing a node from the page</vt:lpstr>
      <vt:lpstr>The keyword this</vt:lpstr>
      <vt:lpstr>Event handler binding</vt:lpstr>
      <vt:lpstr>Problems with reading/changing styles</vt:lpstr>
      <vt:lpstr>Accessing elements' existing styles</vt:lpstr>
      <vt:lpstr>Common bug: incorrect usage of existing styles</vt:lpstr>
      <vt:lpstr>Getting/setting CSS classes</vt:lpstr>
      <vt:lpstr>Getting/setting CSS classes with classList</vt:lpstr>
      <vt:lpstr>Types of DOM nodes</vt:lpstr>
      <vt:lpstr>Traversing the DOM tree manually</vt:lpstr>
      <vt:lpstr>DOM tree traversal example</vt:lpstr>
      <vt:lpstr>Element vs. text nodes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12</cp:revision>
  <dcterms:created xsi:type="dcterms:W3CDTF">2014-11-01T21:37:49Z</dcterms:created>
  <dcterms:modified xsi:type="dcterms:W3CDTF">2015-05-14T19:22:28Z</dcterms:modified>
</cp:coreProperties>
</file>