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4" r:id="rId3"/>
    <p:sldId id="285" r:id="rId4"/>
    <p:sldId id="286" r:id="rId5"/>
    <p:sldId id="287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HTMLDOM/dom_obj_style.asp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alistapart.com/articles/behavioralseparation" TargetMode="External"/><Relationship Id="rId2" Type="http://schemas.openxmlformats.org/officeDocument/2006/relationships/hyperlink" Target="http://en.wikipedia.org/wiki/Unobtrusive_JavaScrip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Event_driven_programmin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jsref/jsref_onclick.asp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w3.org/TR/2004/PR-DOM-Level-3-Core-20040205/introduction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18: </a:t>
            </a:r>
            <a:r>
              <a:rPr lang="en-US" dirty="0"/>
              <a:t>The Document Object Model (DOM); Unobtrusive JavaScript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935" y="0"/>
            <a:ext cx="4300915" cy="430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215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form </a:t>
            </a:r>
            <a:r>
              <a:rPr lang="en-US" dirty="0" smtClean="0"/>
              <a:t>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020588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&lt;select id="captain"&gt;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 value="kirk"&gt;James T. Kirk&lt;/option&gt;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picard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"&gt;Jean-Luc Picard&lt;/option&gt;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 value="cisco"&gt;Benjamin Cisco&lt;/option&gt;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&lt;/select&gt;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&lt;label&gt; &lt;input id="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trekkie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type="checkbox" /&gt; I'm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Trekkie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&lt;/label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866322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590" y="4040255"/>
            <a:ext cx="3581584" cy="298465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80" y="4512653"/>
            <a:ext cx="10058400" cy="15975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talking to a text box or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you usually want its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talking to a checkbox or radio button, you probably want to know if it's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checked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(true/false)</a:t>
            </a:r>
          </a:p>
        </p:txBody>
      </p:sp>
    </p:spTree>
    <p:extLst>
      <p:ext uri="{BB962C8B-B14F-4D97-AF65-F5344CB8AC3E}">
        <p14:creationId xmlns:p14="http://schemas.microsoft.com/office/powerpoint/2010/main" val="618160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innerHTML</a:t>
            </a:r>
            <a:r>
              <a:rPr lang="en-US" dirty="0"/>
              <a:t> </a:t>
            </a:r>
            <a:r>
              <a:rPr lang="en-US" dirty="0" smtClean="0"/>
              <a:t>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698683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();"&gt;Click me!&lt;/button&gt;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&lt;span id="output"&gt;Hello &lt;/span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544417"/>
            <a:ext cx="10058400" cy="132343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addText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var span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("output");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span.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innerHTML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+= " bro";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867856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883" y="4035438"/>
            <a:ext cx="1784442" cy="311166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97280" y="4809144"/>
            <a:ext cx="9252957" cy="1135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can change the text inside most elements by setting the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innerHTML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878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Abuse of </a:t>
            </a:r>
            <a:r>
              <a:rPr lang="en-US" dirty="0" err="1"/>
              <a:t>innerHTML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473936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bad style!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paragraph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("welcome");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paragraph.innerHTML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"&lt;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p&gt;text and &lt;a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=\"page.html\"&gt;link&lt;/a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3904396"/>
            <a:ext cx="10058400" cy="24285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innerHTML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can inject arbitrary HTML content into the page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however, this is prone to bugs and errors and is considered poor style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forbid using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innerHTML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 inject HTML tags; inject plain text only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(later, we'll see a better way to inject content with HTML tags in it)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196" name="Picture 4" descr="http://courses.cs.washington.edu/courses/cse154/14sp/lectures/slides/images/thumbs-dow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2758" y="1936718"/>
            <a:ext cx="609600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725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Adjusting styles with the </a:t>
            </a:r>
            <a:r>
              <a:rPr lang="en-US" dirty="0" smtClean="0"/>
              <a:t>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86100"/>
            <a:ext cx="10058400" cy="47008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objectName.style.propertyName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56183"/>
            <a:ext cx="10058400" cy="70788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colorIt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();"&gt;Click me!&lt;/button&gt;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&lt;span id="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fancytext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"&gt;Don't forget your homework!&lt;/span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964069"/>
            <a:ext cx="10058400" cy="163121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colorIt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var text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fancytext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text.style.color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"#ff5500";</a:t>
            </a:r>
          </a:p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text.style.fontSize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"40pt";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595285"/>
            <a:ext cx="10058400" cy="52322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1000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542" y="4670654"/>
            <a:ext cx="4267419" cy="336567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695572"/>
              </p:ext>
            </p:extLst>
          </p:nvPr>
        </p:nvGraphicFramePr>
        <p:xfrm>
          <a:off x="2902225" y="5193874"/>
          <a:ext cx="6683072" cy="650240"/>
        </p:xfrm>
        <a:graphic>
          <a:graphicData uri="http://schemas.openxmlformats.org/drawingml/2006/table">
            <a:tbl>
              <a:tblPr/>
              <a:tblGrid>
                <a:gridCol w="1113183"/>
                <a:gridCol w="5569889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style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lets you set any CSS style property for an element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97280" y="5858631"/>
            <a:ext cx="10058400" cy="7357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same properties as in CSS, but with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camelCasedNames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not names-with-underscores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800100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examples: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backgroundColor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borderLeftWidth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fontFamily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228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DOM styling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52926"/>
            <a:ext cx="7274107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 many students forget to write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.style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when setting styles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399379"/>
            <a:ext cx="10058400" cy="923330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clickMe.color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"red";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clickMe.style.color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"red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3438275"/>
            <a:ext cx="7401834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style properties are capitalized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likeThis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not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like-this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3869162"/>
            <a:ext cx="10058400" cy="64633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clickMe.style.font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-size = "14pt";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clickMe.style.fontSize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"14pt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7280" y="4621607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style properties </a:t>
            </a:r>
            <a:r>
              <a:rPr lang="en-US" sz="2200" i="1" dirty="0">
                <a:solidFill>
                  <a:srgbClr val="000000"/>
                </a:solidFill>
                <a:latin typeface="Calibri" panose="020F0502020204030204" pitchFamily="34" charset="0"/>
              </a:rPr>
              <a:t>must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be set as strings, often with units at the end</a:t>
            </a:r>
            <a:endParaRPr lang="en-US" sz="2200" dirty="0"/>
          </a:p>
        </p:txBody>
      </p:sp>
      <p:sp>
        <p:nvSpPr>
          <p:cNvPr id="9" name="Rectangle 8"/>
          <p:cNvSpPr/>
          <p:nvPr/>
        </p:nvSpPr>
        <p:spPr>
          <a:xfrm>
            <a:off x="1097280" y="5064495"/>
            <a:ext cx="10058400" cy="923330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clickMe.style.width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200;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clickMe.style.width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"200px";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clickMe.style.padding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"0.5em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20417" y="5987825"/>
            <a:ext cx="102107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write exactly the value you would have written in the CSS, but in quotes</a:t>
            </a:r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318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Unobtrusive </a:t>
            </a:r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JavaScript </a:t>
            </a:r>
            <a:r>
              <a:rPr lang="en-US" sz="2200" dirty="0"/>
              <a:t>event code seen previously was </a:t>
            </a:r>
            <a:r>
              <a:rPr lang="en-US" sz="2200" i="1" dirty="0"/>
              <a:t>obtrusive</a:t>
            </a:r>
            <a:r>
              <a:rPr lang="en-US" sz="2200" dirty="0"/>
              <a:t>, in the HTML; this is bad style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now </a:t>
            </a:r>
            <a:r>
              <a:rPr lang="en-US" sz="2200" dirty="0"/>
              <a:t>we'll see how to write </a:t>
            </a:r>
            <a:r>
              <a:rPr lang="en-US" sz="2200" i="1" dirty="0">
                <a:hlinkClick r:id="rId2"/>
              </a:rPr>
              <a:t>unobtrusive</a:t>
            </a:r>
            <a:r>
              <a:rPr lang="en-US" sz="2200" dirty="0">
                <a:hlinkClick r:id="rId2"/>
              </a:rPr>
              <a:t> JavaScript</a:t>
            </a:r>
            <a:r>
              <a:rPr lang="en-US" sz="2200" dirty="0"/>
              <a:t> code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HTML with no JavaScript code inside the tags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uses the JS DOM to attach and execute all JavaScript event handlers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allows</a:t>
            </a:r>
            <a:r>
              <a:rPr lang="en-US" sz="2200" dirty="0"/>
              <a:t> </a:t>
            </a:r>
            <a:r>
              <a:rPr lang="en-US" sz="2200" dirty="0">
                <a:hlinkClick r:id="rId3"/>
              </a:rPr>
              <a:t>separation</a:t>
            </a:r>
            <a:r>
              <a:rPr lang="en-US" sz="2200" dirty="0"/>
              <a:t> of web site into 3 major categories: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content</a:t>
            </a:r>
            <a:r>
              <a:rPr lang="en-US" sz="2200" dirty="0"/>
              <a:t> (HTML) - what is it?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presentation</a:t>
            </a:r>
            <a:r>
              <a:rPr lang="en-US" sz="2200" dirty="0"/>
              <a:t> (CSS) - how does it look?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behavior</a:t>
            </a:r>
            <a:r>
              <a:rPr lang="en-US" sz="2200" dirty="0"/>
              <a:t> (JavaScript) - how does it respond to user interaction?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11028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Obtrusive event handlers (bad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50814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&gt;OK&lt;/button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196548"/>
            <a:ext cx="10058400" cy="120032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called when OK button is clicked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alert("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5004209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this is bad style (HTML is cluttered with JS code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goal: remove all JavaScript code from the HTML body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396877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816" y="3540810"/>
            <a:ext cx="488975" cy="3365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236" y="2727289"/>
            <a:ext cx="3435527" cy="140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26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Attaching an event handler in JavaScript </a:t>
            </a:r>
            <a:r>
              <a:rPr lang="en-US" sz="4400" dirty="0" smtClean="0"/>
              <a:t>code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075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objectName.onevent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06486"/>
            <a:ext cx="10058400" cy="400110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id="ok"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&gt;OK&lt;/button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606596"/>
            <a:ext cx="10058400" cy="70788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okButton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("ok");</a:t>
            </a:r>
          </a:p>
          <a:p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okButton.onclick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624615"/>
            <a:ext cx="100584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it is legal to attach event handlers to elements' DOM objects in your JavaScript code</a:t>
            </a:r>
          </a:p>
          <a:p>
            <a:pPr marL="800100" lvl="1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notice that you do 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not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put parentheses after the function's name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this is better style than attaching them in the HTML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8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does my code run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86100"/>
            <a:ext cx="10058400" cy="1513692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&lt;head&gt;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&lt;script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="myfile.js" type="text/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"&gt;&lt;/script&gt;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&lt;/head&gt;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&lt;body&gt; ... &lt;/body&gt; &lt;/html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299792"/>
            <a:ext cx="10058400" cy="120032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x = 3;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f(n) { return n + 1;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g(n) { return n - 1;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f(x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460963"/>
            <a:ext cx="10058400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your file's JS code runs the moment the browser loads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script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tag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any variables are declared immediately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any functions are declared but not called, unless your global code explicitly calls them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5753674"/>
            <a:ext cx="10058400" cy="7972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at this point in time, the browser has not yet read your page's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none of the DOM objects for tags on the page have been created yet</a:t>
            </a:r>
          </a:p>
        </p:txBody>
      </p:sp>
    </p:spTree>
    <p:extLst>
      <p:ext uri="{BB962C8B-B14F-4D97-AF65-F5344CB8AC3E}">
        <p14:creationId xmlns:p14="http://schemas.microsoft.com/office/powerpoint/2010/main" val="381224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failed attempt at being </a:t>
            </a:r>
            <a:r>
              <a:rPr lang="en-US" dirty="0" smtClean="0"/>
              <a:t>unobtrusive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583266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&lt;head&gt;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&lt;script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="myfile.js" type="text/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"&gt;&lt;/script&gt;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&lt;/head&gt;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&lt;body&gt;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&lt;div&gt;&lt;button id="ok"&gt;OK&lt;/button&gt;&lt;/div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429000"/>
            <a:ext cx="10058400" cy="64633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ok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("ok");</a:t>
            </a:r>
          </a:p>
          <a:p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error: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229891"/>
            <a:ext cx="10058400" cy="24285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problem: global JS code runs the moment the script is loaded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script in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head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 processed before page's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has loaded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 elements are available yet or can be accessed yet via the DOM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need a way to attach the handler after the page has loaded...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85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Event-driven </a:t>
            </a:r>
            <a:r>
              <a:rPr lang="en-US" dirty="0" smtClean="0">
                <a:hlinkClick r:id="rId2"/>
              </a:rPr>
              <a:t>programming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5070871"/>
            <a:ext cx="9044438" cy="12281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JS programs have no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; they respond to user actions called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events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event-driven programming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writing programs driven by user events</a:t>
            </a:r>
          </a:p>
        </p:txBody>
      </p:sp>
      <p:pic>
        <p:nvPicPr>
          <p:cNvPr id="22531" name="Picture 3" descr="ev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438" y="1917426"/>
            <a:ext cx="6652083" cy="3287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8430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window.onload 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2000709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 to initialize the page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run this function once the page has finished loading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window.onload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3921154"/>
            <a:ext cx="10058400" cy="22746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there is a global event called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window.onload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event that occurs at the moment the page body is done being loaded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you attach a function as a handler for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window.onload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it will run at that time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32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unobtrusive event </a:t>
            </a:r>
            <a:r>
              <a:rPr lang="en-US" dirty="0" smtClean="0"/>
              <a:t>handler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0388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id="ok"&gt;OK&lt;/button&gt;               </a:t>
            </a:r>
            <a:r>
              <a:rPr lang="pl-PL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&lt;!-- (1) </a:t>
            </a:r>
            <a:r>
              <a:rPr lang="pl-PL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66122"/>
            <a:ext cx="10058400" cy="313932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called when page loads; sets up event handlers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var ok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("ok");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(3)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alert("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(4)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window.onload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pageLoad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(2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5405443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451" y="5560325"/>
            <a:ext cx="488975" cy="33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03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unobtrusive JS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833626"/>
            <a:ext cx="101339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event names are all lowercase, not capitalized like most variables</a:t>
            </a:r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1097278" y="2360779"/>
            <a:ext cx="10058401" cy="64633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window.onload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78" y="3007110"/>
            <a:ext cx="10332722" cy="8434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119025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shouldn't write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when attaching the handler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alibri" panose="020F0502020204030204" pitchFamily="34" charset="0"/>
              </a:rPr>
              <a:t>(if you do, it calls the function immediately, rather than setting it up to be called later)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77" y="3961891"/>
            <a:ext cx="10058401" cy="64633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7277" y="4593169"/>
            <a:ext cx="42655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our 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</a:rPr>
              <a:t>JSLint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 checker will catch this mistake</a:t>
            </a:r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097277" y="4962501"/>
            <a:ext cx="9991005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related: can't directly call functions like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alert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; must enclose in your own function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97276" y="5393388"/>
            <a:ext cx="10058401" cy="923330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alert("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 alert("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 }</a:t>
            </a:r>
          </a:p>
        </p:txBody>
      </p:sp>
    </p:spTree>
    <p:extLst>
      <p:ext uri="{BB962C8B-B14F-4D97-AF65-F5344CB8AC3E}">
        <p14:creationId xmlns:p14="http://schemas.microsoft.com/office/powerpoint/2010/main" val="3248262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Anonymous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07405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function(parameters)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977274"/>
            <a:ext cx="100584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JavaScript allows you to declare 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anonymous functions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quickly creates a function without giving it a name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can be stored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as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a variable, attached as an event handler, etc.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99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Anonymous function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86099"/>
            <a:ext cx="10058400" cy="2209431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window.onload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function()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var ok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("ok");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alert("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995530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600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938" y="4084025"/>
            <a:ext cx="488975" cy="3365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97280" y="4433142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or the following is also legal (though harder to read and bad style):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848491"/>
            <a:ext cx="10058400" cy="1477328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window.onload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function()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("ok").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alert("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71092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Unobtrusive </a:t>
            </a:r>
            <a:r>
              <a:rPr lang="en-US" dirty="0" smtClean="0"/>
              <a:t>styling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165823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this.style.color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"red";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highlighted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011557"/>
            <a:ext cx="10058400" cy="369332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.highlighted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color: red;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577215"/>
            <a:ext cx="100584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well-written JavaScript code should contain as little CSS as possible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use JS to set CSS classes/IDs on elements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define the styles of those classes/IDs in your CSS file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43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danger of global </a:t>
            </a:r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3355450" cy="3441883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count = 0;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(n)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count += n;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reset()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count = 0;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(4);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console.log(count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68078" y="1845734"/>
            <a:ext cx="6487601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globals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can be bad; other code and other JS files can see and modify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How many global symbols are introduced by the above code?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740965" y="3602982"/>
            <a:ext cx="5851770" cy="104351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3 global symbols: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incr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, and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reset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42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Enclosing code in a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810416" cy="4023360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everything()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var count = 0;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(n)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+= n;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function reset()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= 0;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(4);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console.log(count);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everything();   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 the function to run the code</a:t>
            </a:r>
          </a:p>
        </p:txBody>
      </p:sp>
      <p:sp>
        <p:nvSpPr>
          <p:cNvPr id="4" name="Rectangle 3"/>
          <p:cNvSpPr/>
          <p:nvPr/>
        </p:nvSpPr>
        <p:spPr>
          <a:xfrm>
            <a:off x="7142922" y="1845734"/>
            <a:ext cx="401275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above example moves all the code into a function; variables and functions declared inside another function are local to it, not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global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How many global symbols are introduced by the above code?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142922" y="4962615"/>
            <a:ext cx="4012758" cy="18129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1 global</a:t>
            </a:r>
            <a:r>
              <a:rPr kumimoji="0" lang="en-US" sz="2200" b="0" i="0" u="none" strike="noStrike" cap="none" normalizeH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symbol: 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everything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 (can we get it down to 0?)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82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"module pattern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86918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(function()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statements;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})();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227049"/>
            <a:ext cx="10058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wraps all of your file's code in an anonymous function that is declared and immediately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called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0 global symbols will be introduced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variables and functions defined by your code cannot be messed with externally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1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pattern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3802711" cy="4023360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(function()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var count = 0;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(n)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+= n;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function reset()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= 0;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(4);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console.log(count);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})();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36597" y="1845734"/>
            <a:ext cx="60190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How many global symbols are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introduced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by the above code?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36597" y="2615175"/>
            <a:ext cx="236769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70022"/>
                </a:solidFill>
                <a:latin typeface="Calibri" panose="020F0502020204030204" pitchFamily="34" charset="0"/>
              </a:rPr>
              <a:t>0 global symbols</a:t>
            </a:r>
            <a:endParaRPr lang="en-US" sz="2200" b="0" i="0" dirty="0"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34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</a:t>
            </a:r>
            <a:r>
              <a:rPr lang="en-US" dirty="0" smtClean="0"/>
              <a:t>handlers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0388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&lt;element attributes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="function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();"&gt;...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66122"/>
            <a:ext cx="10058400" cy="40011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&lt;div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myFunction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();"&gt;Click me!&lt;/div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670201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Click me!                                                        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80" y="3211228"/>
            <a:ext cx="10058400" cy="2582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JavaScript functions can be set as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event handlers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you interact with the element, the function will execute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onclick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 just one of many event HTML attributes we'll use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5208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"strict" </a:t>
            </a:r>
            <a:r>
              <a:rPr lang="en-US" dirty="0" smtClean="0"/>
              <a:t>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37223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"use strict";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your code...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97280" y="2429666"/>
            <a:ext cx="10238547" cy="341339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writing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"use strict";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at the very top of your JS file turns on strict syntax checking: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shows an error if you try to assign to an undeclared variable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stops you from overwriting key JS system libraries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forbids some unsafe or error-prone language features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should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always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turn on strict mode for your code in this class!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414" name="Picture 6" descr="screensh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958" y="1539695"/>
            <a:ext cx="4124325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65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Buttons: &lt;button&gt;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80631"/>
          </a:xfrm>
        </p:spPr>
        <p:txBody>
          <a:bodyPr/>
          <a:lstStyle/>
          <a:p>
            <a:pPr algn="ctr"/>
            <a:r>
              <a:rPr lang="en-US" i="1" dirty="0"/>
              <a:t>the canonical clickable UI control (inline)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2334739"/>
            <a:ext cx="10058400" cy="40011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myFunction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();"&gt;Click me!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&lt;/button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496079"/>
            <a:ext cx="10058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button's text appears inside tag; can also contain images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To make a responsive button or other UI control: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choose the control (e.g. button) and event (e.g. mouse click) of interest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write a JavaScript function to run when the event occurs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attach the function to the event on the control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2730743"/>
            <a:ext cx="100584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403" y="2768143"/>
            <a:ext cx="908097" cy="28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362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Accessing an element: </a:t>
            </a:r>
            <a:r>
              <a:rPr lang="en-US" sz="4000" dirty="0" err="1"/>
              <a:t>document.getElementById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075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name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06487"/>
            <a:ext cx="10058400" cy="70788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id="icon01"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="images/octopus.jpg" alt="an animal" /&gt;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changeImage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();"&gt;Click me!&lt;/button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914373"/>
            <a:ext cx="10058400" cy="1323439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changeImage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var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octopusImage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("icon01");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octopusImage.src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"images/kitty.gif";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97280" y="5266656"/>
            <a:ext cx="10367685" cy="79729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document.getElementById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returns the DOM object for an element with a given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7280" y="4237812"/>
            <a:ext cx="10058400" cy="12003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457" y="4247751"/>
            <a:ext cx="2101958" cy="115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64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Object Model (</a:t>
            </a:r>
            <a:r>
              <a:rPr lang="en-US" dirty="0">
                <a:hlinkClick r:id="rId2"/>
              </a:rPr>
              <a:t>DOM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0144"/>
          </a:xfrm>
        </p:spPr>
        <p:txBody>
          <a:bodyPr/>
          <a:lstStyle/>
          <a:p>
            <a:pPr algn="ctr"/>
            <a:r>
              <a:rPr lang="en-US" i="1" dirty="0"/>
              <a:t>a set of JavaScript objects that represent each element on the page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951935"/>
            <a:ext cx="7675281" cy="41520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each tag in a page corresponds to a JavaScript DOM object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JS code can talk to these objects to examine elements' state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e.g. see whether a box is checked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can change state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e.g. insert some new text into a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div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can change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e.g. make a paragraph red</a:t>
            </a:r>
          </a:p>
        </p:txBody>
      </p:sp>
      <p:pic>
        <p:nvPicPr>
          <p:cNvPr id="1027" name="Picture 3" descr="D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159" y="2161824"/>
            <a:ext cx="3305175" cy="408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278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 element </a:t>
            </a:r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496471"/>
            <a:ext cx="3882224" cy="492150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access/modify the attributes of a DOM object with 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objectName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attributeName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rgbClr val="000044"/>
              </a:solidFill>
              <a:effectLst/>
              <a:latin typeface="Helvetica" panose="020B0604020202020204" pitchFamily="34" charset="0"/>
              <a:cs typeface="Consolas" panose="020B0609020204030204" pitchFamily="49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most DOM object attributes have the same names as the corresponding HTML attribute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tag's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tag's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3" descr="dom obje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555" y="2047460"/>
            <a:ext cx="5953125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989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 object </a:t>
            </a:r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195640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&lt;div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id="main"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class="foo bar"&gt;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&lt;p&gt;See our &lt;a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="sale.html" </a:t>
            </a:r>
            <a:r>
              <a:rPr lang="en-US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id="</a:t>
            </a:r>
            <a:r>
              <a:rPr lang="en-US" sz="18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saleslink</a:t>
            </a:r>
            <a:r>
              <a:rPr lang="en-US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&gt;Sales&lt;/a&gt; today!&lt;/p&gt;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id="icon"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="images/borat.jpg" alt="Borat"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&lt;/div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041374"/>
            <a:ext cx="10058400" cy="1015663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mainDiv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main");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icon   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("icon");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theLink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saleslink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671482"/>
              </p:ext>
            </p:extLst>
          </p:nvPr>
        </p:nvGraphicFramePr>
        <p:xfrm>
          <a:off x="2007703" y="4226036"/>
          <a:ext cx="8352846" cy="1950720"/>
        </p:xfrm>
        <a:graphic>
          <a:graphicData uri="http://schemas.openxmlformats.org/drawingml/2006/table">
            <a:tbl>
              <a:tblPr/>
              <a:tblGrid>
                <a:gridCol w="1421296"/>
                <a:gridCol w="2395331"/>
                <a:gridCol w="4536219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b="1" dirty="0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 dirty="0">
                          <a:effectLst/>
                        </a:rPr>
                        <a:t>Example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tagName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element's HTML tag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mainDiv.tagName is "DIV"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className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CSS classes of element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mainDiv.className is "foo bar"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innerHTML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content in element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mainDiv.innerHTML is "\n &lt;p&gt;See our &lt;a hr...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src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URL target of an image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icon.src is "images/borat.jpg"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href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URL target of a link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 err="1">
                          <a:effectLst/>
                        </a:rPr>
                        <a:t>theLink.href</a:t>
                      </a:r>
                      <a:r>
                        <a:rPr lang="en-US" dirty="0">
                          <a:effectLst/>
                        </a:rPr>
                        <a:t> is "sale.html"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535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DOM properties for form </a:t>
            </a:r>
            <a:r>
              <a:rPr lang="nb-NO" dirty="0" smtClean="0"/>
              <a:t>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57709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id="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type="text" size="7"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="7"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id="frosh" type="checkbox" checked="checked" /&gt; Freshman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703443"/>
            <a:ext cx="10058400" cy="70788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frosh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("frosh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411329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641" y="3578911"/>
            <a:ext cx="2749691" cy="311166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82974"/>
              </p:ext>
            </p:extLst>
          </p:nvPr>
        </p:nvGraphicFramePr>
        <p:xfrm>
          <a:off x="2146851" y="4338612"/>
          <a:ext cx="8213697" cy="1625600"/>
        </p:xfrm>
        <a:graphic>
          <a:graphicData uri="http://schemas.openxmlformats.org/drawingml/2006/table">
            <a:tbl>
              <a:tblPr/>
              <a:tblGrid>
                <a:gridCol w="1113183"/>
                <a:gridCol w="3866322"/>
                <a:gridCol w="3234192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b="1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 dirty="0">
                          <a:effectLst/>
                        </a:rPr>
                        <a:t>Example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value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the text/value chosen by the user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sid.value could be "1234567"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checked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whether a box is checked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frosh.checked is true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disabled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whether a control is disabled (boolean)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frosh.disabled is false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readOnly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whether a text box is read-only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 err="1">
                          <a:effectLst/>
                        </a:rPr>
                        <a:t>sid.readOnly</a:t>
                      </a:r>
                      <a:r>
                        <a:rPr lang="en-US" dirty="0">
                          <a:effectLst/>
                        </a:rPr>
                        <a:t> is false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68964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359</TotalTime>
  <Words>1733</Words>
  <Application>Microsoft Office PowerPoint</Application>
  <PresentationFormat>Widescreen</PresentationFormat>
  <Paragraphs>368</Paragraphs>
  <Slides>30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Calibri Light</vt:lpstr>
      <vt:lpstr>Consolas</vt:lpstr>
      <vt:lpstr>Courier New</vt:lpstr>
      <vt:lpstr>Helvetica</vt:lpstr>
      <vt:lpstr>Wingdings</vt:lpstr>
      <vt:lpstr>Retrospect</vt:lpstr>
      <vt:lpstr>CSE 154</vt:lpstr>
      <vt:lpstr>Event-driven programming</vt:lpstr>
      <vt:lpstr>Event handlers</vt:lpstr>
      <vt:lpstr>Buttons: &lt;button&gt;</vt:lpstr>
      <vt:lpstr>Accessing an element: document.getElementById</vt:lpstr>
      <vt:lpstr>Document Object Model (DOM)</vt:lpstr>
      <vt:lpstr>DOM element objects</vt:lpstr>
      <vt:lpstr>DOM object properties</vt:lpstr>
      <vt:lpstr>DOM properties for form controls</vt:lpstr>
      <vt:lpstr>More about form controls</vt:lpstr>
      <vt:lpstr>The innerHTML property</vt:lpstr>
      <vt:lpstr>Abuse of innerHTML</vt:lpstr>
      <vt:lpstr>Adjusting styles with the DOM</vt:lpstr>
      <vt:lpstr>Common DOM styling errors</vt:lpstr>
      <vt:lpstr>Unobtrusive JavaScript</vt:lpstr>
      <vt:lpstr>Obtrusive event handlers (bad)</vt:lpstr>
      <vt:lpstr>Attaching an event handler in JavaScript code</vt:lpstr>
      <vt:lpstr>When does my code run?</vt:lpstr>
      <vt:lpstr>A failed attempt at being unobtrusive</vt:lpstr>
      <vt:lpstr>The window.onload event</vt:lpstr>
      <vt:lpstr>An unobtrusive event handler</vt:lpstr>
      <vt:lpstr>Common unobtrusive JS errors</vt:lpstr>
      <vt:lpstr>Anonymous functions</vt:lpstr>
      <vt:lpstr>Anonymous function example</vt:lpstr>
      <vt:lpstr>Unobtrusive styling</vt:lpstr>
      <vt:lpstr>The danger of global variables</vt:lpstr>
      <vt:lpstr>Enclosing code in a function</vt:lpstr>
      <vt:lpstr>The "module pattern"</vt:lpstr>
      <vt:lpstr>Module pattern example</vt:lpstr>
      <vt:lpstr>JavaScript "strict" mode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23</cp:revision>
  <dcterms:created xsi:type="dcterms:W3CDTF">2014-10-30T18:15:32Z</dcterms:created>
  <dcterms:modified xsi:type="dcterms:W3CDTF">2015-05-11T08:48:31Z</dcterms:modified>
</cp:coreProperties>
</file>