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63" r:id="rId4"/>
    <p:sldId id="280" r:id="rId5"/>
    <p:sldId id="264" r:id="rId6"/>
    <p:sldId id="257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atabase_normaliz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14: </a:t>
            </a:r>
            <a:r>
              <a:rPr lang="en-US" dirty="0"/>
              <a:t>Multi-table SQL Queries (Joins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imgs.xkcd.com/comics/exploits_of_a_m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337973"/>
            <a:ext cx="57816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9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wrong with 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6039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id,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123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88511"/>
              </p:ext>
            </p:extLst>
          </p:nvPr>
        </p:nvGraphicFramePr>
        <p:xfrm>
          <a:off x="1097280" y="3130083"/>
          <a:ext cx="4260228" cy="1097280"/>
        </p:xfrm>
        <a:graphic>
          <a:graphicData uri="http://schemas.openxmlformats.org/drawingml/2006/table">
            <a:tbl>
              <a:tblPr/>
              <a:tblGrid>
                <a:gridCol w="1065057"/>
                <a:gridCol w="1065057"/>
                <a:gridCol w="1065057"/>
                <a:gridCol w="106505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09645" y="3165470"/>
            <a:ext cx="5546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above query produces the same rows as the previous one, but it is poor style. Why?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1" y="4449538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 is poorly chosen. It doesn't really say what connects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record to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record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They are related when they are for a student with the same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Filtering out by a specific ID or name should be done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8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Multi-way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c.name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bart.id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bart.name = 'Bart'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'B-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48981"/>
              </p:ext>
            </p:extLst>
          </p:nvPr>
        </p:nvGraphicFramePr>
        <p:xfrm>
          <a:off x="1096963" y="3491865"/>
          <a:ext cx="2182950" cy="731520"/>
        </p:xfrm>
        <a:graphic>
          <a:graphicData uri="http://schemas.openxmlformats.org/drawingml/2006/table">
            <a:tbl>
              <a:tblPr/>
              <a:tblGrid>
                <a:gridCol w="218295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95870" y="3533219"/>
            <a:ext cx="7759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More than 2 tables can be joined, as shown above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does the above query represent?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45791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The names of all courses in which Bart has gotten a B- or better.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3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suboptimal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r>
              <a:rPr lang="en-US" dirty="0"/>
              <a:t>Exercise: What courses have been taken by both Bart and Lisa?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477328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888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59383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problem: requires us to know Bart/Lisa's Student IDs, and only spits back course IDs, not names.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216505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Write a version of this query that gets us the course </a:t>
            </a:r>
            <a:r>
              <a:rPr lang="en-US" sz="2200" i="1" dirty="0">
                <a:solidFill>
                  <a:srgbClr val="770022"/>
                </a:solidFill>
                <a:latin typeface="Calibri" panose="020F0502020204030204" pitchFamily="34" charset="0"/>
              </a:rPr>
              <a:t>names</a:t>
            </a: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, and only requires us to know Bart/Lisa's names, not their IDs.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9901"/>
          </a:xfrm>
        </p:spPr>
        <p:txBody>
          <a:bodyPr/>
          <a:lstStyle/>
          <a:p>
            <a:r>
              <a:rPr lang="en-US" dirty="0"/>
              <a:t>What courses have been taken by both Bart and Lisa?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5635"/>
            <a:ext cx="10058400" cy="2308324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c.name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g1 ON g1.course_id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g1.student_id = bart.id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g2 ON g2.course_id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g2.student_id = lisa.id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bart.name = 'Bart'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lisa.name = 'Lisa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What </a:t>
            </a:r>
            <a:r>
              <a:rPr lang="en-US" dirty="0"/>
              <a:t>are the names of all teachers Bart has had?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7706" y="4120155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many total students has Ms.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Krabappel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taught, and what are their names?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167049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t.name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teachers 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s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s.name = 'Bart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508814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s.name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teachers t ON t.id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t.name =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Krabappel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query tool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PHP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8627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14044" y="5376729"/>
            <a:ext cx="8170481" cy="132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table relationships / </a:t>
            </a:r>
            <a:r>
              <a:rPr lang="en-US" dirty="0" smtClean="0"/>
              <a:t>ids</a:t>
            </a:r>
            <a:endParaRPr lang="en-US" dirty="0"/>
          </a:p>
        </p:txBody>
      </p:sp>
      <p:pic>
        <p:nvPicPr>
          <p:cNvPr id="11266" name="Picture 2" descr="IMDb tables 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21" y="1964380"/>
            <a:ext cx="8143517" cy="392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movies released in 1995?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people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the people who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Who </a:t>
            </a:r>
            <a:r>
              <a:rPr lang="en-US" sz="2200" dirty="0"/>
              <a:t>directed the movie "Fight Club"?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movies has Clint Eastwood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movies Clint Eastwood has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directors who have directed at least one horror film?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every actor who has appeared in a movie directed by Christopher Nolan?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110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for </a:t>
            </a:r>
            <a:r>
              <a:rPr lang="en-US" dirty="0" smtClean="0"/>
              <a:t>errors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95640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PDO("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mysql:dbname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imdb_small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jessica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guinness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(PDO::ATTR_ERRMODE, PDO::ERRMODE_EXCEPTION);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$rows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-&gt;query("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SEEELECT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FROM movies WHERE year = 2000");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kaboom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288820"/>
            <a:ext cx="10058400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using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setAttribute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can tell PDO to throw (generate)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PDOException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an error occurs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exceptions will appear as error messages on the page output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exception to gracefully handle the error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tables and keys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40566"/>
              </p:ext>
            </p:extLst>
          </p:nvPr>
        </p:nvGraphicFramePr>
        <p:xfrm>
          <a:off x="83172" y="1878991"/>
          <a:ext cx="3355767" cy="1857375"/>
        </p:xfrm>
        <a:graphic>
          <a:graphicData uri="http://schemas.openxmlformats.org/drawingml/2006/table">
            <a:tbl>
              <a:tblPr/>
              <a:tblGrid>
                <a:gridCol w="445300"/>
                <a:gridCol w="992216"/>
                <a:gridCol w="1918251"/>
              </a:tblGrid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28255"/>
              </p:ext>
            </p:extLst>
          </p:nvPr>
        </p:nvGraphicFramePr>
        <p:xfrm>
          <a:off x="3532055" y="1883714"/>
          <a:ext cx="1626355" cy="1475712"/>
        </p:xfrm>
        <a:graphic>
          <a:graphicData uri="http://schemas.openxmlformats.org/drawingml/2006/table">
            <a:tbl>
              <a:tblPr/>
              <a:tblGrid>
                <a:gridCol w="582746"/>
                <a:gridCol w="1043609"/>
              </a:tblGrid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Krabappel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Hoover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Obourn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8494"/>
              </p:ext>
            </p:extLst>
          </p:nvPr>
        </p:nvGraphicFramePr>
        <p:xfrm>
          <a:off x="5241579" y="1862840"/>
          <a:ext cx="3952117" cy="2016400"/>
        </p:xfrm>
        <a:graphic>
          <a:graphicData uri="http://schemas.openxmlformats.org/drawingml/2006/table">
            <a:tbl>
              <a:tblPr/>
              <a:tblGrid>
                <a:gridCol w="685059"/>
                <a:gridCol w="2173754"/>
                <a:gridCol w="1093304"/>
              </a:tblGrid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teacher_id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</a:t>
                      </a:r>
                      <a:r>
                        <a:rPr lang="en-US" dirty="0" smtClean="0">
                          <a:effectLst/>
                        </a:rPr>
                        <a:t>154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83012"/>
              </p:ext>
            </p:extLst>
          </p:nvPr>
        </p:nvGraphicFramePr>
        <p:xfrm>
          <a:off x="9270903" y="1861847"/>
          <a:ext cx="2834955" cy="2560320"/>
        </p:xfrm>
        <a:graphic>
          <a:graphicData uri="http://schemas.openxmlformats.org/drawingml/2006/table">
            <a:tbl>
              <a:tblPr/>
              <a:tblGrid>
                <a:gridCol w="1107406"/>
                <a:gridCol w="1107406"/>
                <a:gridCol w="620143"/>
              </a:tblGrid>
              <a:tr h="360187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97280" y="380092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students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0080" y="3431592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teachers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550" y="398559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courses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300959" y="4446969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grades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3593" y="4516077"/>
            <a:ext cx="10645774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primary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guaranteed to be unique for each record (e.g. Lisa Simpson's ID 888)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foreign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in table A storing a primary key value from table B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(e.g. records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student_id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888 are Lisa's grades)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normalizing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splitting tables to improve structure / redundancy (linked by unique IDs)</a:t>
            </a:r>
          </a:p>
        </p:txBody>
      </p:sp>
    </p:spTree>
    <p:extLst>
      <p:ext uri="{BB962C8B-B14F-4D97-AF65-F5344CB8AC3E}">
        <p14:creationId xmlns:p14="http://schemas.microsoft.com/office/powerpoint/2010/main" val="22943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names to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.name,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3169626"/>
          <a:ext cx="4031628" cy="2194560"/>
        </p:xfrm>
        <a:graphic>
          <a:graphicData uri="http://schemas.openxmlformats.org/drawingml/2006/table">
            <a:tbl>
              <a:tblPr/>
              <a:tblGrid>
                <a:gridCol w="1007907"/>
                <a:gridCol w="1214800"/>
                <a:gridCol w="974034"/>
                <a:gridCol w="83488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67739" y="3169626"/>
            <a:ext cx="5887941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give names to tables, like a variable name in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specify all columns from a table, write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 sorts alphabetically, so grades C or better are ones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multi-table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we have larger datasets spread across multiple tables, we need queries that can answer high-level questions such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has Bart taken and gotten a B- or better?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have been taken by both Bart and Lisa?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Who </a:t>
            </a:r>
            <a:r>
              <a:rPr lang="en-US" sz="2400" dirty="0"/>
              <a:t>are all the teachers Bart has had?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How </a:t>
            </a:r>
            <a:r>
              <a:rPr lang="en-US" sz="2400" dirty="0"/>
              <a:t>many total students has Ms. </a:t>
            </a:r>
            <a:r>
              <a:rPr lang="en-US" sz="2400" dirty="0" err="1"/>
              <a:t>Krabappel</a:t>
            </a:r>
            <a:r>
              <a:rPr lang="en-US" sz="2400" dirty="0"/>
              <a:t> taught, and what are their names?</a:t>
            </a:r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we'll have to </a:t>
            </a:r>
            <a:r>
              <a:rPr lang="en-US" sz="2400" b="1" dirty="0"/>
              <a:t>join</a:t>
            </a:r>
            <a:r>
              <a:rPr lang="en-US" sz="2400" dirty="0"/>
              <a:t> data from several tables in our SQL queries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46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with ON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838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table1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table2 ON condition(s)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condition(s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9609"/>
            <a:ext cx="10058400" cy="1015663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273443"/>
            <a:ext cx="10058400" cy="19360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combines records from two or more tables if they satisfy certain conditions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specifies which records from each table are matched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rows are often linked by their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columns (id)</a:t>
            </a:r>
          </a:p>
        </p:txBody>
      </p:sp>
    </p:spTree>
    <p:extLst>
      <p:ext uri="{BB962C8B-B14F-4D97-AF65-F5344CB8AC3E}">
        <p14:creationId xmlns:p14="http://schemas.microsoft.com/office/powerpoint/2010/main" val="164766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1046553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54981"/>
              </p:ext>
            </p:extLst>
          </p:nvPr>
        </p:nvGraphicFramePr>
        <p:xfrm>
          <a:off x="2464904" y="2851576"/>
          <a:ext cx="7215810" cy="2560320"/>
        </p:xfrm>
        <a:graphic>
          <a:graphicData uri="http://schemas.openxmlformats.org/drawingml/2006/table">
            <a:tbl>
              <a:tblPr/>
              <a:tblGrid>
                <a:gridCol w="505107"/>
                <a:gridCol w="965114"/>
                <a:gridCol w="2137684"/>
                <a:gridCol w="1282148"/>
                <a:gridCol w="1331844"/>
                <a:gridCol w="993913"/>
              </a:tblGrid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357194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column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can be used to disambiguate column names: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7340" y="5802625"/>
            <a:ext cx="10133937" cy="923330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students.id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grades.student_id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columns in a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name,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73886"/>
              </p:ext>
            </p:extLst>
          </p:nvPr>
        </p:nvGraphicFramePr>
        <p:xfrm>
          <a:off x="4387132" y="2911209"/>
          <a:ext cx="3713259" cy="2560320"/>
        </p:xfrm>
        <a:graphic>
          <a:graphicData uri="http://schemas.openxmlformats.org/drawingml/2006/table">
            <a:tbl>
              <a:tblPr/>
              <a:tblGrid>
                <a:gridCol w="1237753"/>
                <a:gridCol w="1237753"/>
                <a:gridCol w="123775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4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Filtered join (JOIN with WHERE)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name = 'Bart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1760"/>
              </p:ext>
            </p:extLst>
          </p:nvPr>
        </p:nvGraphicFramePr>
        <p:xfrm>
          <a:off x="4287424" y="3189504"/>
          <a:ext cx="3306072" cy="1097280"/>
        </p:xfrm>
        <a:graphic>
          <a:graphicData uri="http://schemas.openxmlformats.org/drawingml/2006/table">
            <a:tbl>
              <a:tblPr/>
              <a:tblGrid>
                <a:gridCol w="1102024"/>
                <a:gridCol w="1102024"/>
                <a:gridCol w="11020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50416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glue the proper tables together,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the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goes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clause, and what goes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directly links columns of the joined tables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sets additional constraints such as particular values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'Bart'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23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1139</Words>
  <Application>Microsoft Office PowerPoint</Application>
  <PresentationFormat>Widescreen</PresentationFormat>
  <Paragraphs>400</Paragraphs>
  <Slides>18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Consolas</vt:lpstr>
      <vt:lpstr>Courier New</vt:lpstr>
      <vt:lpstr>Helvetica</vt:lpstr>
      <vt:lpstr>Retrospect</vt:lpstr>
      <vt:lpstr>CSE 154</vt:lpstr>
      <vt:lpstr>Exceptions for errors </vt:lpstr>
      <vt:lpstr>Related tables and keys</vt:lpstr>
      <vt:lpstr>Giving names to tables</vt:lpstr>
      <vt:lpstr>Querying multi-table databases</vt:lpstr>
      <vt:lpstr>Joining with ON clauses</vt:lpstr>
      <vt:lpstr>Join example</vt:lpstr>
      <vt:lpstr>Filtering columns in a join</vt:lpstr>
      <vt:lpstr>Filtered join (JOIN with WHERE)</vt:lpstr>
      <vt:lpstr>What's wrong with this?</vt:lpstr>
      <vt:lpstr>Multi-way join</vt:lpstr>
      <vt:lpstr>A suboptimal query</vt:lpstr>
      <vt:lpstr>Improved query</vt:lpstr>
      <vt:lpstr>Practice queries</vt:lpstr>
      <vt:lpstr>Designing a query</vt:lpstr>
      <vt:lpstr>Example imdb database</vt:lpstr>
      <vt:lpstr>IMDb table relationships / ids</vt:lpstr>
      <vt:lpstr>IMDb practice queries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12</cp:revision>
  <dcterms:created xsi:type="dcterms:W3CDTF">2014-10-23T20:06:59Z</dcterms:created>
  <dcterms:modified xsi:type="dcterms:W3CDTF">2015-05-02T06:13:38Z</dcterms:modified>
</cp:coreProperties>
</file>