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82" r:id="rId18"/>
    <p:sldId id="283" r:id="rId19"/>
    <p:sldId id="271" r:id="rId20"/>
    <p:sldId id="272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8FF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9: </a:t>
            </a:r>
            <a:r>
              <a:rPr lang="en-US" dirty="0" err="1" smtClean="0"/>
              <a:t>FOrms</a:t>
            </a:r>
            <a:endParaRPr lang="en-US" dirty="0"/>
          </a:p>
        </p:txBody>
      </p:sp>
      <p:pic>
        <p:nvPicPr>
          <p:cNvPr id="1030" name="Picture 6" descr="http://cdn5.howtogeek.com/wp-content/uploads/2012/04/20120420acontradictingsurveyresultaboutsurve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93" y="387627"/>
            <a:ext cx="3197087" cy="38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63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controls: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6796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'q' happens to be the name of Google's required parameter --&gt;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type="text" name="q" value="Colbert Report"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type="submit" value="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852530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606682"/>
            <a:ext cx="1005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element is used to create many UI controls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inline element that MUST be self-closed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name </a:t>
            </a:r>
            <a:r>
              <a:rPr lang="en-US" sz="2400" dirty="0"/>
              <a:t>attribute specifies name of query parameter to pass to </a:t>
            </a:r>
            <a:r>
              <a:rPr lang="en-US" sz="2400" dirty="0" smtClean="0"/>
              <a:t>server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type </a:t>
            </a:r>
            <a:r>
              <a:rPr lang="en-US" sz="2400" dirty="0"/>
              <a:t>can be button, checkbox, file, hidden, password, radio, reset, submit, text, </a:t>
            </a:r>
            <a:r>
              <a:rPr lang="en-US" sz="2400" dirty="0" smtClean="0"/>
              <a:t>...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value </a:t>
            </a:r>
            <a:r>
              <a:rPr lang="en-US" sz="2400" dirty="0"/>
              <a:t>attribute specifies control's initial text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14" y="2915078"/>
            <a:ext cx="3264068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3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fields: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36614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size="10"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="8"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type="password"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size="16" /&gt; Password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type="submit" value="Log In"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875628"/>
            <a:ext cx="10058400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22181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attributes: disabled, </a:t>
            </a:r>
            <a:r>
              <a:rPr lang="en-US" sz="2400" dirty="0" err="1"/>
              <a:t>maxlength</a:t>
            </a:r>
            <a:r>
              <a:rPr lang="en-US" sz="2400" dirty="0"/>
              <a:t>, </a:t>
            </a:r>
            <a:r>
              <a:rPr lang="en-US" sz="2400" dirty="0" err="1"/>
              <a:t>readonly</a:t>
            </a:r>
            <a:r>
              <a:rPr lang="en-US" sz="2400" dirty="0"/>
              <a:t>, size, </a:t>
            </a:r>
            <a:r>
              <a:rPr lang="en-US" sz="2400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size </a:t>
            </a:r>
            <a:r>
              <a:rPr lang="en-US" sz="2400" dirty="0"/>
              <a:t>attribute controls onscreen width of text </a:t>
            </a:r>
            <a:r>
              <a:rPr lang="en-US" sz="2400" dirty="0" smtClean="0"/>
              <a:t>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maxlength</a:t>
            </a:r>
            <a:r>
              <a:rPr lang="en-US" sz="2400" dirty="0" smtClean="0"/>
              <a:t> </a:t>
            </a:r>
            <a:r>
              <a:rPr lang="en-US" sz="2400" dirty="0"/>
              <a:t>limits how many characters user is able to type into field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2960909"/>
            <a:ext cx="3797495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70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boxes: &lt;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</p:spPr>
        <p:txBody>
          <a:bodyPr/>
          <a:lstStyle/>
          <a:p>
            <a:pPr algn="ctr"/>
            <a:r>
              <a:rPr lang="en-US" i="1" dirty="0"/>
              <a:t>a multi-line text input area (inline)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rows="4" cols="20"&gt;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your comments here.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858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initial </a:t>
            </a:r>
            <a:r>
              <a:rPr lang="en-US" sz="2400" dirty="0"/>
              <a:t>text is placed inside </a:t>
            </a:r>
            <a:r>
              <a:rPr lang="en-US" sz="2400" dirty="0" err="1"/>
              <a:t>textarea</a:t>
            </a:r>
            <a:r>
              <a:rPr lang="en-US" sz="2400" dirty="0"/>
              <a:t> tag (optional)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rows and cols attributes specify height/width in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 err="1"/>
              <a:t>readonly</a:t>
            </a:r>
            <a:r>
              <a:rPr lang="en-US" sz="2400" dirty="0"/>
              <a:t> attribute means text cannot be modified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268008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3277509"/>
            <a:ext cx="2655503" cy="11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Checkboxes: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yes/no choices that can be checked and unchecked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26365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name="lettuce" /&gt; Lettuce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name="tomato" checked="checked"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Tomato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name="pickles"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Pickles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36622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none</a:t>
            </a:r>
            <a:r>
              <a:rPr lang="en-US" sz="2400" dirty="0"/>
              <a:t>, 1, or many checkboxes can be checked at same time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sent to server, any checked boxes will be sent with value 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webster.cs.washington.edu/params.php?tomato=on&amp;pickles=on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checked="checked" attribute in HTML to initially check the 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4321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29" y="3212810"/>
            <a:ext cx="4877051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2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sets of mutually exclusive choices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77946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120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grouped </a:t>
            </a:r>
            <a:r>
              <a:rPr lang="en-US" sz="2400" dirty="0"/>
              <a:t>by name attribute (only one can be checked at a time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specify a value for each one or else it will be sent as value 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6" y="3353195"/>
            <a:ext cx="6236020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5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labels: &lt;label&gt;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0010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value="visa"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Visa&lt;/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MasterCard&lt;/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023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associates </a:t>
            </a:r>
            <a:r>
              <a:rPr lang="en-US" sz="2400" dirty="0"/>
              <a:t>nearby text with control, so you can click text to activate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with checkboxes or radio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label </a:t>
            </a:r>
            <a:r>
              <a:rPr lang="en-US" sz="2400" dirty="0"/>
              <a:t>element can be targeted by CSS style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94905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8" y="4021107"/>
            <a:ext cx="6223320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6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Drop-down list: &lt;select&gt;, &lt;option&gt;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pPr algn="ctr"/>
            <a:r>
              <a:rPr lang="en-US" i="1" dirty="0"/>
              <a:t>menus of choices that collapse and expand (inline)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74496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selected="selected"&gt;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Kramer&lt;/option&gt;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17271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option </a:t>
            </a:r>
            <a:r>
              <a:rPr lang="en-US" sz="2400" dirty="0"/>
              <a:t>element represents each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select optional attributes: disabled, multiple,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optional selected attribute sets which one is initially </a:t>
            </a:r>
            <a:r>
              <a:rPr lang="en-US" sz="2400" dirty="0" smtClean="0"/>
              <a:t>chosen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97280" y="4128822"/>
            <a:ext cx="10058400" cy="3736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5" y="4143514"/>
            <a:ext cx="2514729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3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&lt;select&gt;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5040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[]" size="3" multiple="multiple"&gt;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selected="selected"&gt;Newman&lt;/option&gt;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04513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/>
              <a:t>multiple attribute allows selecting multiple items with shift- or ctrl-click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declare parameter's name with [] if you allow multiple selections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option </a:t>
            </a:r>
            <a:r>
              <a:rPr lang="en-US" sz="2400" dirty="0"/>
              <a:t>tags can be set to be initially selected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896139"/>
            <a:ext cx="10058400" cy="8002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71" y="3931026"/>
            <a:ext cx="2514729" cy="6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0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groups: &lt;</a:t>
            </a:r>
            <a:r>
              <a:rPr lang="en-US" dirty="0" err="1"/>
              <a:t>optgroup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30443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label="Major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label="Minor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&lt;option&gt;Susan&lt;/option&gt;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72817" y="5628764"/>
            <a:ext cx="97305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should we do if we don't like the bold appearance of 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optgroup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489007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17" y="4919158"/>
            <a:ext cx="3479979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08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</a:t>
            </a:r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9503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Name: &lt;input type="text" name="name"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Food: &lt;input type="text" name="meal" value="pizza"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&lt;label&gt;Meat? &lt;input type="checkbox" name="meat" /&gt;&lt;/label&gt;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type="reset"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140765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687453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clicked, returns all form controls to their initial </a:t>
            </a:r>
            <a:r>
              <a:rPr lang="en-US" sz="2400" dirty="0" smtClean="0"/>
              <a:t>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specify </a:t>
            </a:r>
            <a:r>
              <a:rPr lang="en-US" sz="2400" dirty="0"/>
              <a:t>custom text on the button by setting its value attribute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03" y="3228520"/>
            <a:ext cx="2921150" cy="130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6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most interesting web pages revolve around </a:t>
            </a:r>
            <a:r>
              <a:rPr lang="en-US" sz="2400" dirty="0" smtClean="0"/>
              <a:t>data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examples</a:t>
            </a:r>
            <a:r>
              <a:rPr lang="en-US" sz="2400" dirty="0"/>
              <a:t>: Google, IMDB, </a:t>
            </a:r>
            <a:r>
              <a:rPr lang="en-US" sz="2400" dirty="0" err="1"/>
              <a:t>Digg</a:t>
            </a:r>
            <a:r>
              <a:rPr lang="en-US" sz="2400" dirty="0"/>
              <a:t>, Facebook, YouTube, Rotten Tomatoes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take many formats: text, HTML, XML, multimedia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many of them allow us to access their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some even allow us to submit our own new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most server-side web programs accept </a:t>
            </a:r>
            <a:r>
              <a:rPr lang="en-US" sz="2400" b="1" dirty="0"/>
              <a:t>parameters</a:t>
            </a:r>
            <a:r>
              <a:rPr lang="en-US" sz="2400" dirty="0"/>
              <a:t> that guide their </a:t>
            </a:r>
            <a:r>
              <a:rPr lang="en-US" sz="2400" dirty="0" smtClean="0"/>
              <a:t>execution</a:t>
            </a:r>
          </a:p>
        </p:txBody>
      </p:sp>
    </p:spTree>
    <p:extLst>
      <p:ext uri="{BB962C8B-B14F-4D97-AF65-F5344CB8AC3E}">
        <p14:creationId xmlns:p14="http://schemas.microsoft.com/office/powerpoint/2010/main" val="2439179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input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4788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name="username" /&gt; Name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SID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type="hidden" name="school" value="UW"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type="hidden" name="year" value="2048"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519136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invisible parameter that is still passed to the server when form is </a:t>
            </a:r>
            <a:r>
              <a:rPr lang="en-US" sz="2400" dirty="0" smtClean="0"/>
              <a:t>submitted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useful </a:t>
            </a:r>
            <a:r>
              <a:rPr lang="en-US" sz="2400" dirty="0"/>
              <a:t>for passing on additional state that isn't modified by the user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80522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481" y="3304412"/>
            <a:ext cx="2857647" cy="95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85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&lt;</a:t>
            </a:r>
            <a:r>
              <a:rPr lang="en-US" dirty="0" err="1"/>
              <a:t>fieldset</a:t>
            </a:r>
            <a:r>
              <a:rPr lang="en-US" dirty="0"/>
              <a:t>&gt;, &lt;legend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groups of input fields with optional caption (block)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&lt;legend&gt;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Credit cards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:&lt;/legend&gt;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Express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48128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fieldset</a:t>
            </a:r>
            <a:r>
              <a:rPr lang="en-US" sz="2200" dirty="0"/>
              <a:t> groups related input fields, adds a border; legend supplies a caption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088402"/>
            <a:ext cx="10058400" cy="1102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010509"/>
            <a:ext cx="10064363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2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118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[attribute="value"]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57600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[type="text"]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yellow;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16343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attribute selector: matches only elements that have a particular attribute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useful for controls because many share the same element (input)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857928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03" y="4870668"/>
            <a:ext cx="2305168" cy="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59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submitting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8022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&lt;label&gt;&lt;input type="radio" name="cc" /&gt; Visa&lt;/label&gt;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&lt;label&gt;&lt;input type="radio" name="cc" /&gt; MasterCard&lt;/label&gt;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Favorite Star Trek captain: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startrek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916054"/>
            <a:ext cx="1005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    this form submits to our handy </a:t>
            </a:r>
            <a:r>
              <a:rPr lang="en-US" sz="2200" dirty="0" err="1"/>
              <a:t>params.php</a:t>
            </a:r>
            <a:r>
              <a:rPr lang="en-US" sz="2200" dirty="0"/>
              <a:t> tester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    the form may look correct, but when you submit it...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    [cc] =&gt; on, [</a:t>
            </a:r>
            <a:r>
              <a:rPr lang="en-US" sz="2200" dirty="0" err="1">
                <a:solidFill>
                  <a:srgbClr val="FF0000"/>
                </a:solidFill>
              </a:rPr>
              <a:t>startrek</a:t>
            </a:r>
            <a:r>
              <a:rPr lang="en-US" sz="2200" dirty="0">
                <a:solidFill>
                  <a:srgbClr val="FF0000"/>
                </a:solidFill>
              </a:rPr>
              <a:t>] </a:t>
            </a:r>
            <a:r>
              <a:rPr lang="en-US" sz="2200" dirty="0"/>
              <a:t>=&gt; Jean-Luc Picard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34" y="3969855"/>
            <a:ext cx="5855001" cy="9461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3925957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5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4857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&lt;label&gt;&lt;input type="radio" name="cc"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value="visa"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Visa&lt;/label&gt;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&lt;label&gt;&lt;input type="radio" name="cc"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&lt;/label&gt;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Favorite Star Trek captain: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startrek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value="kirk"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picard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5144651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value attribute sets what will be submitted if a control is selected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[cc] =&gt; visa, [</a:t>
            </a:r>
            <a:r>
              <a:rPr lang="en-US" sz="2200" dirty="0" err="1"/>
              <a:t>startrek</a:t>
            </a:r>
            <a:r>
              <a:rPr lang="en-US" sz="2200" dirty="0"/>
              <a:t>] =&gt; </a:t>
            </a:r>
            <a:r>
              <a:rPr lang="en-US" sz="2200" dirty="0" err="1"/>
              <a:t>picard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302687"/>
            <a:ext cx="5855001" cy="9461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4200760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2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strings and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=value...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444070"/>
            <a:ext cx="10058400" cy="646331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http://www.google.com/search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?q=Romney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example.com/student_login.php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?username=obourn&amp;id=1234567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972522"/>
            <a:ext cx="1005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/>
              <a:t>query </a:t>
            </a:r>
            <a:r>
              <a:rPr lang="en-US" sz="2200" b="1" dirty="0"/>
              <a:t>string</a:t>
            </a:r>
            <a:r>
              <a:rPr lang="en-US" sz="2200" dirty="0"/>
              <a:t>: a set of parameters passed from a browser to a web server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often </a:t>
            </a:r>
            <a:r>
              <a:rPr lang="en-US" sz="2200" dirty="0"/>
              <a:t>passed by placing name/value pairs at the end of a URL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above</a:t>
            </a:r>
            <a:r>
              <a:rPr lang="en-US" sz="2200" dirty="0"/>
              <a:t>, parameter username has value </a:t>
            </a:r>
            <a:r>
              <a:rPr lang="en-US" sz="2200" dirty="0" err="1" smtClean="0"/>
              <a:t>obourn</a:t>
            </a:r>
            <a:r>
              <a:rPr lang="en-US" sz="2200" dirty="0" smtClean="0"/>
              <a:t>, </a:t>
            </a:r>
            <a:r>
              <a:rPr lang="en-US" sz="2200" dirty="0"/>
              <a:t>and </a:t>
            </a:r>
            <a:r>
              <a:rPr lang="en-US" sz="2200" dirty="0" err="1"/>
              <a:t>sid</a:t>
            </a:r>
            <a:r>
              <a:rPr lang="en-US" sz="2200" dirty="0"/>
              <a:t> has value 1234567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 </a:t>
            </a:r>
            <a:r>
              <a:rPr lang="en-US" sz="2200" dirty="0"/>
              <a:t>code on the server can examine and utilize the value of parameters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way for PHP code to produce different output based on values passed by the user</a:t>
            </a:r>
          </a:p>
        </p:txBody>
      </p:sp>
    </p:spTree>
    <p:extLst>
      <p:ext uri="{BB962C8B-B14F-4D97-AF65-F5344CB8AC3E}">
        <p14:creationId xmlns:p14="http://schemas.microsoft.com/office/powerpoint/2010/main" val="293764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parameters: $_GET, $_POST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51623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$_GET["username"]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$_GET["id"]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$_GET["meat"]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37028"/>
            <a:ext cx="10058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GET["parameter name"] or $_POST["parameter name"] returns a GET/POST parameter's value as a </a:t>
            </a:r>
            <a:r>
              <a:rPr lang="en-US" sz="2400" dirty="0" smtClean="0"/>
              <a:t>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parameters </a:t>
            </a:r>
            <a:r>
              <a:rPr lang="en-US" sz="2400" dirty="0"/>
              <a:t>specified as http://....?name=</a:t>
            </a:r>
            <a:r>
              <a:rPr lang="en-US" sz="2400" dirty="0" err="1"/>
              <a:t>value&amp;name</a:t>
            </a:r>
            <a:r>
              <a:rPr lang="en-US" sz="2400" dirty="0"/>
              <a:t>=value are GET </a:t>
            </a:r>
            <a:r>
              <a:rPr lang="en-US" sz="2400" dirty="0" smtClean="0"/>
              <a:t>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test </a:t>
            </a:r>
            <a:r>
              <a:rPr lang="en-US" sz="2400" dirty="0"/>
              <a:t>whether a given parameter was passed with </a:t>
            </a:r>
            <a:r>
              <a:rPr lang="en-US" sz="2400" dirty="0" err="1"/>
              <a:t>isset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920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04970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$base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$_GET["base"]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$_GET["exponent"]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$result = pow($base,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"$base ^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$result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150704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/>
              <a:t>exponent.php?</a:t>
            </a:r>
            <a:r>
              <a:rPr lang="en-US" sz="2800" dirty="0" err="1">
                <a:solidFill>
                  <a:srgbClr val="C00000"/>
                </a:solidFill>
              </a:rPr>
              <a:t>base</a:t>
            </a:r>
            <a:r>
              <a:rPr lang="en-US" sz="2800" dirty="0">
                <a:solidFill>
                  <a:srgbClr val="C00000"/>
                </a:solidFill>
              </a:rPr>
              <a:t>=3</a:t>
            </a:r>
            <a:r>
              <a:rPr lang="en-US" sz="2800" dirty="0"/>
              <a:t>&amp;</a:t>
            </a:r>
            <a:r>
              <a:rPr lang="en-US" sz="2800" dirty="0">
                <a:solidFill>
                  <a:srgbClr val="C00000"/>
                </a:solidFill>
              </a:rPr>
              <a:t>exponent=4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67392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3 ^ 4 = </a:t>
            </a:r>
            <a:r>
              <a:rPr lang="en-US" sz="2400" dirty="0" smtClean="0"/>
              <a:t>81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Print all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6643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($_GET as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$value) {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&lt;p&gt;Parameter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has value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$value 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12165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print_params.php?</a:t>
            </a:r>
            <a:r>
              <a:rPr lang="en-US" sz="24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Allison+Obourn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=1234567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73830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Parameter </a:t>
            </a:r>
            <a:r>
              <a:rPr lang="en-US" sz="2400" dirty="0"/>
              <a:t>name has value </a:t>
            </a:r>
            <a:r>
              <a:rPr lang="en-US" sz="2400" dirty="0" smtClean="0"/>
              <a:t>Allison </a:t>
            </a:r>
            <a:r>
              <a:rPr lang="en-US" sz="2400" dirty="0" err="1" smtClean="0"/>
              <a:t>Obourn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Parameter </a:t>
            </a:r>
            <a:r>
              <a:rPr lang="en-US" sz="2400" dirty="0" err="1"/>
              <a:t>sid</a:t>
            </a:r>
            <a:r>
              <a:rPr lang="en-US" sz="2400" dirty="0"/>
              <a:t> has value </a:t>
            </a:r>
            <a:r>
              <a:rPr lang="en-US" sz="2400" dirty="0" smtClean="0"/>
              <a:t>1234567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035824"/>
            <a:ext cx="6967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or call </a:t>
            </a:r>
            <a:r>
              <a:rPr lang="en-US" sz="2400" dirty="0" err="1"/>
              <a:t>print_r</a:t>
            </a:r>
            <a:r>
              <a:rPr lang="en-US" sz="2400" dirty="0"/>
              <a:t> or </a:t>
            </a:r>
            <a:r>
              <a:rPr lang="en-US" sz="2400" dirty="0" err="1"/>
              <a:t>var_dump</a:t>
            </a:r>
            <a:r>
              <a:rPr lang="en-US" sz="2400" dirty="0"/>
              <a:t> on $_GET for debugging</a:t>
            </a:r>
          </a:p>
        </p:txBody>
      </p:sp>
    </p:spTree>
    <p:extLst>
      <p:ext uri="{BB962C8B-B14F-4D97-AF65-F5344CB8AC3E}">
        <p14:creationId xmlns:p14="http://schemas.microsoft.com/office/powerpoint/2010/main" val="127470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53846"/>
            <a:ext cx="596944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</a:t>
            </a:r>
            <a:r>
              <a:rPr lang="en-US" sz="2400" b="1" dirty="0" smtClean="0"/>
              <a:t>form</a:t>
            </a:r>
            <a:r>
              <a:rPr lang="en-US" sz="2400" dirty="0"/>
              <a:t>: a group of UI controls that accepts information from the user and sends the information to a web </a:t>
            </a:r>
            <a:r>
              <a:rPr lang="en-US" sz="2400" dirty="0" smtClean="0"/>
              <a:t>server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the </a:t>
            </a:r>
            <a:r>
              <a:rPr lang="en-US" sz="2400" dirty="0"/>
              <a:t>information is sent to the server as a </a:t>
            </a:r>
            <a:r>
              <a:rPr lang="en-US" sz="2400" b="1" dirty="0"/>
              <a:t>query </a:t>
            </a:r>
            <a:r>
              <a:rPr lang="en-US" sz="2400" b="1" dirty="0" smtClean="0"/>
              <a:t>string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JavaScript </a:t>
            </a:r>
            <a:r>
              <a:rPr lang="en-US" sz="2400" dirty="0"/>
              <a:t>can be used to create interactive controls (seen later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5122" name="Picture 2" descr="HTML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255" y="2276406"/>
            <a:ext cx="3400425" cy="280035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44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form: &lt;form&gt;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destination URL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form controls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087901"/>
            <a:ext cx="1005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action attribute gives the URL of the page that will process this form's </a:t>
            </a:r>
            <a:r>
              <a:rPr lang="en-US" sz="2400" dirty="0" smtClean="0"/>
              <a:t>data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when form has been filled out and submitted, its data will be sent to the action's </a:t>
            </a:r>
            <a:r>
              <a:rPr lang="en-US" sz="2400" dirty="0" smtClean="0"/>
              <a:t>URL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one page may contain many forms if so desired </a:t>
            </a:r>
          </a:p>
        </p:txBody>
      </p:sp>
    </p:spTree>
    <p:extLst>
      <p:ext uri="{BB962C8B-B14F-4D97-AF65-F5344CB8AC3E}">
        <p14:creationId xmlns:p14="http://schemas.microsoft.com/office/powerpoint/2010/main" val="245845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0943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action="http://www.google.com/search"&gt;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Let's search Google: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name="q"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55165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Let's search Google</a:t>
            </a:r>
            <a:r>
              <a:rPr lang="en-US" sz="2400" dirty="0" smtClean="0"/>
              <a:t>: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509" y="4133589"/>
            <a:ext cx="3772094" cy="3048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5063195"/>
            <a:ext cx="805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wrap the form's controls in a block element such as div</a:t>
            </a:r>
          </a:p>
        </p:txBody>
      </p:sp>
    </p:spTree>
    <p:extLst>
      <p:ext uri="{BB962C8B-B14F-4D97-AF65-F5344CB8AC3E}">
        <p14:creationId xmlns:p14="http://schemas.microsoft.com/office/powerpoint/2010/main" val="276262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1620</TotalTime>
  <Words>1878</Words>
  <Application>Microsoft Office PowerPoint</Application>
  <PresentationFormat>Widescreen</PresentationFormat>
  <Paragraphs>261</Paragraphs>
  <Slides>24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Courier New</vt:lpstr>
      <vt:lpstr>Retrospect</vt:lpstr>
      <vt:lpstr>CSE 154</vt:lpstr>
      <vt:lpstr>Web data</vt:lpstr>
      <vt:lpstr>Query strings and parameters</vt:lpstr>
      <vt:lpstr>Query parameters: $_GET, $_POST</vt:lpstr>
      <vt:lpstr>Example: Exponents</vt:lpstr>
      <vt:lpstr>Example: Print all parameters</vt:lpstr>
      <vt:lpstr>HTML forms</vt:lpstr>
      <vt:lpstr>HTML form: &lt;form&gt;</vt:lpstr>
      <vt:lpstr>Form example</vt:lpstr>
      <vt:lpstr>Form controls: &lt;input&gt;</vt:lpstr>
      <vt:lpstr>Text fields: &lt;input&gt;</vt:lpstr>
      <vt:lpstr>Text boxes: &lt;textarea&gt;</vt:lpstr>
      <vt:lpstr>Checkboxes: &lt;input&gt;</vt:lpstr>
      <vt:lpstr>Radio buttons: &lt;input&gt;</vt:lpstr>
      <vt:lpstr>Text labels: &lt;label&gt;</vt:lpstr>
      <vt:lpstr>Drop-down list: &lt;select&gt;, &lt;option&gt;</vt:lpstr>
      <vt:lpstr>Using &lt;select&gt; for lists</vt:lpstr>
      <vt:lpstr>Option groups: &lt;optgroup&gt;</vt:lpstr>
      <vt:lpstr>Reset buttons</vt:lpstr>
      <vt:lpstr>Hidden input parameters</vt:lpstr>
      <vt:lpstr>Grouping input: &lt;fieldset&gt;, &lt;legend&gt;</vt:lpstr>
      <vt:lpstr>Styling form controls</vt:lpstr>
      <vt:lpstr>Problems with submitting data</vt:lpstr>
      <vt:lpstr>The value attribute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26</cp:revision>
  <dcterms:created xsi:type="dcterms:W3CDTF">2014-10-05T19:00:52Z</dcterms:created>
  <dcterms:modified xsi:type="dcterms:W3CDTF">2015-04-17T18:49:08Z</dcterms:modified>
</cp:coreProperties>
</file>