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p.net/scandir" TargetMode="External"/><Relationship Id="rId2" Type="http://schemas.openxmlformats.org/officeDocument/2006/relationships/hyperlink" Target="http://www.php.net/glob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hp.net/fileperms" TargetMode="External"/><Relationship Id="rId13" Type="http://schemas.openxmlformats.org/officeDocument/2006/relationships/hyperlink" Target="http://www.php.net/disk_free_space" TargetMode="External"/><Relationship Id="rId18" Type="http://schemas.openxmlformats.org/officeDocument/2006/relationships/hyperlink" Target="http://www.php.net/chgrp" TargetMode="External"/><Relationship Id="rId3" Type="http://schemas.openxmlformats.org/officeDocument/2006/relationships/hyperlink" Target="http://www.php.net/file_get_contents" TargetMode="External"/><Relationship Id="rId21" Type="http://schemas.openxmlformats.org/officeDocument/2006/relationships/hyperlink" Target="http://www.php.net/rmdir" TargetMode="External"/><Relationship Id="rId7" Type="http://schemas.openxmlformats.org/officeDocument/2006/relationships/hyperlink" Target="http://www.php.net/filesize" TargetMode="External"/><Relationship Id="rId12" Type="http://schemas.openxmlformats.org/officeDocument/2006/relationships/hyperlink" Target="http://www.php.net/is_writable" TargetMode="External"/><Relationship Id="rId17" Type="http://schemas.openxmlformats.org/officeDocument/2006/relationships/hyperlink" Target="http://www.php.net/chmod" TargetMode="External"/><Relationship Id="rId2" Type="http://schemas.openxmlformats.org/officeDocument/2006/relationships/hyperlink" Target="http://www.php.net/file" TargetMode="External"/><Relationship Id="rId16" Type="http://schemas.openxmlformats.org/officeDocument/2006/relationships/hyperlink" Target="http://www.php.net/unlink" TargetMode="External"/><Relationship Id="rId20" Type="http://schemas.openxmlformats.org/officeDocument/2006/relationships/hyperlink" Target="http://www.php.net/mkdi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p.net/file_exists" TargetMode="External"/><Relationship Id="rId11" Type="http://schemas.openxmlformats.org/officeDocument/2006/relationships/hyperlink" Target="http://www.php.net/is_readable" TargetMode="External"/><Relationship Id="rId5" Type="http://schemas.openxmlformats.org/officeDocument/2006/relationships/hyperlink" Target="http://www.php.net/basename" TargetMode="External"/><Relationship Id="rId15" Type="http://schemas.openxmlformats.org/officeDocument/2006/relationships/hyperlink" Target="http://www.php.net/rename" TargetMode="External"/><Relationship Id="rId23" Type="http://schemas.openxmlformats.org/officeDocument/2006/relationships/hyperlink" Target="http://www.php.net/scandir" TargetMode="External"/><Relationship Id="rId10" Type="http://schemas.openxmlformats.org/officeDocument/2006/relationships/hyperlink" Target="http://www.php.net/is_dir" TargetMode="External"/><Relationship Id="rId19" Type="http://schemas.openxmlformats.org/officeDocument/2006/relationships/hyperlink" Target="http://www.php.net/chown" TargetMode="External"/><Relationship Id="rId4" Type="http://schemas.openxmlformats.org/officeDocument/2006/relationships/hyperlink" Target="http://www.php.net/file_put_contents" TargetMode="External"/><Relationship Id="rId9" Type="http://schemas.openxmlformats.org/officeDocument/2006/relationships/hyperlink" Target="http://www.php.net/filemtime" TargetMode="External"/><Relationship Id="rId14" Type="http://schemas.openxmlformats.org/officeDocument/2006/relationships/hyperlink" Target="http://www.php.net/copy" TargetMode="External"/><Relationship Id="rId22" Type="http://schemas.openxmlformats.org/officeDocument/2006/relationships/hyperlink" Target="http://www.php.net/glob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8: </a:t>
            </a:r>
            <a:r>
              <a:rPr lang="en-US" dirty="0"/>
              <a:t>File I/O; </a:t>
            </a:r>
            <a:r>
              <a:rPr lang="en-US" dirty="0" smtClean="0"/>
              <a:t>Functions</a:t>
            </a:r>
            <a:endParaRPr lang="en-US" dirty="0"/>
          </a:p>
        </p:txBody>
      </p:sp>
      <p:pic>
        <p:nvPicPr>
          <p:cNvPr id="1026" name="Picture 2" descr="File:file extensio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605" y="1038294"/>
            <a:ext cx="2886075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926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with explode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6796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Martin 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Stepp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Jessica K Miller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Victoria 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Kirst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contents of input file names.txt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852530"/>
            <a:ext cx="10058400" cy="175432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(file("names.txt") as $name)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$tokens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explode(" ", $name);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?&gt;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&lt;p&gt; author: &lt;?= $tokens[2] ?&gt;, &lt;?= $tokens[0] ?&gt; &lt;/p&gt;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4606856"/>
            <a:ext cx="10058400" cy="163121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/>
              <a:t>author: </a:t>
            </a:r>
            <a:r>
              <a:rPr lang="en-US" sz="2000" dirty="0" err="1"/>
              <a:t>Stepp</a:t>
            </a:r>
            <a:r>
              <a:rPr lang="en-US" sz="2000" dirty="0"/>
              <a:t>, Marty</a:t>
            </a:r>
          </a:p>
          <a:p>
            <a:endParaRPr lang="en-US" sz="2000" dirty="0"/>
          </a:p>
          <a:p>
            <a:r>
              <a:rPr lang="en-US" sz="2000" dirty="0"/>
              <a:t>author: Miller, Jessica</a:t>
            </a:r>
          </a:p>
          <a:p>
            <a:endParaRPr lang="en-US" sz="2000" dirty="0"/>
          </a:p>
          <a:p>
            <a:r>
              <a:rPr lang="en-US" sz="2000" dirty="0"/>
              <a:t>author: </a:t>
            </a:r>
            <a:r>
              <a:rPr lang="en-US" sz="2000" dirty="0" err="1"/>
              <a:t>Kirst</a:t>
            </a:r>
            <a:r>
              <a:rPr lang="en-US" sz="2000" dirty="0"/>
              <a:t>, </a:t>
            </a:r>
            <a:r>
              <a:rPr lang="en-US" sz="2000" dirty="0" smtClean="0"/>
              <a:t>Victoria                                                         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sz="20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278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Unpacking an array: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8002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list($var1, ...,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= array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325757"/>
            <a:ext cx="10058400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Allison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Obourn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(206) 685 2181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570-86-7326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contents of input file personal.txt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3249087"/>
            <a:ext cx="10058400" cy="923330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($name, $phone,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("personal.txt");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area_code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$prefix, $suffix) = explode(" ", $phone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7280" y="4495582"/>
            <a:ext cx="1005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odd list function "unpacks" an array into a set of variables you </a:t>
            </a:r>
            <a:r>
              <a:rPr lang="en-US" sz="2400" dirty="0" smtClean="0"/>
              <a:t>declare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when you know a file or line's exact length/format, use file and list to unpack it</a:t>
            </a:r>
          </a:p>
        </p:txBody>
      </p:sp>
    </p:spTree>
    <p:extLst>
      <p:ext uri="{BB962C8B-B14F-4D97-AF65-F5344CB8AC3E}">
        <p14:creationId xmlns:p14="http://schemas.microsoft.com/office/powerpoint/2010/main" val="3769589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</a:t>
            </a:r>
            <a:r>
              <a:rPr lang="en-US" dirty="0" smtClean="0"/>
              <a:t>directories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788997"/>
              </p:ext>
            </p:extLst>
          </p:nvPr>
        </p:nvGraphicFramePr>
        <p:xfrm>
          <a:off x="2263140" y="2075870"/>
          <a:ext cx="7726680" cy="2499360"/>
        </p:xfrm>
        <a:graphic>
          <a:graphicData uri="http://schemas.openxmlformats.org/drawingml/2006/table">
            <a:tbl>
              <a:tblPr/>
              <a:tblGrid>
                <a:gridCol w="1138830"/>
                <a:gridCol w="658785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function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glob</a:t>
                      </a:r>
                      <a:endParaRPr lang="en-US" sz="22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returns an array of all file names that match a given pattern </a:t>
                      </a:r>
                      <a:br>
                        <a:rPr lang="en-US" sz="2200" dirty="0">
                          <a:effectLst/>
                        </a:rPr>
                      </a:br>
                      <a:r>
                        <a:rPr lang="en-US" sz="2200" dirty="0">
                          <a:effectLst/>
                        </a:rPr>
                        <a:t>(returns a file path and name, such as "foo/bar/myfile.txt")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scandir</a:t>
                      </a:r>
                      <a:endParaRPr lang="en-US" sz="22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returns an array of all file names in a given directory </a:t>
                      </a:r>
                      <a:br>
                        <a:rPr lang="en-US" sz="2200" dirty="0">
                          <a:effectLst/>
                        </a:rPr>
                      </a:br>
                      <a:r>
                        <a:rPr lang="en-US" sz="2200" dirty="0">
                          <a:effectLst/>
                        </a:rPr>
                        <a:t>(returns just the file names, such as "myfile.txt")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97280" y="5282505"/>
            <a:ext cx="1005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glob can accept a general path with the * wildcard character (more powerful)</a:t>
            </a:r>
          </a:p>
        </p:txBody>
      </p:sp>
    </p:spTree>
    <p:extLst>
      <p:ext uri="{BB962C8B-B14F-4D97-AF65-F5344CB8AC3E}">
        <p14:creationId xmlns:p14="http://schemas.microsoft.com/office/powerpoint/2010/main" val="2691192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219370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reverse all poems in the poetry directory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$poems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glob("poetry/poem*.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>
              <a:spcBef>
                <a:spcPts val="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($poems as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poemfile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$text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file_get_contents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poemfile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file_put_contents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poemfile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strrev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($text));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print "I just reversed " .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basename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poemfile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. "\n";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244006"/>
            <a:ext cx="100584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glob can match a "wildcard" path with the * character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glob("foo/bar/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*.doc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") </a:t>
            </a:r>
            <a:r>
              <a:rPr lang="en-US" sz="2200" dirty="0"/>
              <a:t>returns all .doc files in the foo/bar subdirectory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glob("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food*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") </a:t>
            </a:r>
            <a:r>
              <a:rPr lang="en-US" sz="2200" dirty="0"/>
              <a:t>returns all files whose names begin with "food"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the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basename</a:t>
            </a:r>
            <a:r>
              <a:rPr lang="en-US" sz="2200" dirty="0"/>
              <a:t> function strips any leading directory from a file path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basename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("foo/bar/baz.txt") </a:t>
            </a:r>
            <a:r>
              <a:rPr lang="en-US" sz="2200" dirty="0"/>
              <a:t>returns "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baz.txt</a:t>
            </a:r>
            <a:r>
              <a:rPr lang="en-US" sz="2200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718402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scandir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623023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("taxes/old") as $filename) { ?&gt;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&lt;li&gt;I found a file: &lt;?= $filename ?&gt;&lt;/li&gt;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 ?&gt;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464939"/>
            <a:ext cx="10058400" cy="144655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.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..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2007_w2.pdf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2006_1099.doc                                              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200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5087962"/>
            <a:ext cx="102432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scandir</a:t>
            </a:r>
            <a:r>
              <a:rPr lang="en-US" sz="2400" dirty="0"/>
              <a:t> includes current directory (".") and parent ("..") in the </a:t>
            </a:r>
            <a:r>
              <a:rPr lang="en-US" sz="2400" dirty="0" smtClean="0"/>
              <a:t>array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don't need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basename</a:t>
            </a:r>
            <a:r>
              <a:rPr lang="en-US" sz="2400" dirty="0"/>
              <a:t> with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scandir</a:t>
            </a:r>
            <a:r>
              <a:rPr lang="en-US" sz="2400" dirty="0"/>
              <a:t>; returns file names only without directory</a:t>
            </a:r>
          </a:p>
        </p:txBody>
      </p:sp>
    </p:spTree>
    <p:extLst>
      <p:ext uri="{BB962C8B-B14F-4D97-AF65-F5344CB8AC3E}">
        <p14:creationId xmlns:p14="http://schemas.microsoft.com/office/powerpoint/2010/main" val="145850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Reading/writing an entire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94423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reverse a file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$text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file_get_contents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("poem.txt");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$text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strrev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($text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file_put_contents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("poem.txt", $text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496056"/>
            <a:ext cx="100584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/>
              <a:t>file_get_contents</a:t>
            </a:r>
            <a:r>
              <a:rPr lang="en-US" sz="2200" dirty="0"/>
              <a:t> returns entire contents of a file as a </a:t>
            </a:r>
            <a:r>
              <a:rPr lang="en-US" sz="2200" dirty="0" smtClean="0"/>
              <a:t>string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if the file doesn't exist, you will get a warning and an empty return </a:t>
            </a:r>
            <a:r>
              <a:rPr lang="en-US" sz="2200" dirty="0" smtClean="0"/>
              <a:t>string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/>
              <a:t>file_put_contents</a:t>
            </a:r>
            <a:r>
              <a:rPr lang="en-US" sz="2200" dirty="0"/>
              <a:t> writes a string into a file, replacing its old </a:t>
            </a:r>
            <a:r>
              <a:rPr lang="en-US" sz="2200" dirty="0" smtClean="0"/>
              <a:t>contents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if the file doesn't exist, it will be created</a:t>
            </a:r>
          </a:p>
        </p:txBody>
      </p:sp>
    </p:spTree>
    <p:extLst>
      <p:ext uri="{BB962C8B-B14F-4D97-AF65-F5344CB8AC3E}">
        <p14:creationId xmlns:p14="http://schemas.microsoft.com/office/powerpoint/2010/main" val="354768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Appending to a </a:t>
            </a:r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56492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add a line to a file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"P.S. ILY, GTG TTYL!~";</a:t>
            </a:r>
          </a:p>
          <a:p>
            <a:pPr>
              <a:spcBef>
                <a:spcPts val="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file_put_contents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("poem.txt",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FILE_APPEND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342330"/>
              </p:ext>
            </p:extLst>
          </p:nvPr>
        </p:nvGraphicFramePr>
        <p:xfrm>
          <a:off x="2107096" y="3196562"/>
          <a:ext cx="7875450" cy="1747520"/>
        </p:xfrm>
        <a:graphic>
          <a:graphicData uri="http://schemas.openxmlformats.org/drawingml/2006/table">
            <a:tbl>
              <a:tblPr/>
              <a:tblGrid>
                <a:gridCol w="3937725"/>
                <a:gridCol w="3937725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old contents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new contents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Roses are red, </a:t>
                      </a:r>
                      <a:endParaRPr lang="en-US" dirty="0" smtClean="0">
                        <a:effectLst/>
                      </a:endParaRPr>
                    </a:p>
                    <a:p>
                      <a:pPr fontAlgn="t"/>
                      <a:r>
                        <a:rPr lang="en-US" dirty="0" smtClean="0">
                          <a:effectLst/>
                        </a:rPr>
                        <a:t>Violets </a:t>
                      </a:r>
                      <a:r>
                        <a:rPr lang="en-US" dirty="0">
                          <a:effectLst/>
                        </a:rPr>
                        <a:t>are blue. </a:t>
                      </a:r>
                      <a:endParaRPr lang="en-US" dirty="0" smtClean="0">
                        <a:effectLst/>
                      </a:endParaRPr>
                    </a:p>
                    <a:p>
                      <a:pPr fontAlgn="t"/>
                      <a:r>
                        <a:rPr lang="en-US" dirty="0" smtClean="0">
                          <a:effectLst/>
                        </a:rPr>
                        <a:t>All </a:t>
                      </a:r>
                      <a:r>
                        <a:rPr lang="en-US" dirty="0">
                          <a:effectLst/>
                        </a:rPr>
                        <a:t>my base, </a:t>
                      </a:r>
                      <a:endParaRPr lang="en-US" dirty="0" smtClean="0">
                        <a:effectLst/>
                      </a:endParaRPr>
                    </a:p>
                    <a:p>
                      <a:pPr fontAlgn="t"/>
                      <a:r>
                        <a:rPr lang="en-US" dirty="0" smtClean="0">
                          <a:effectLst/>
                        </a:rPr>
                        <a:t>Are </a:t>
                      </a:r>
                      <a:r>
                        <a:rPr lang="en-US" dirty="0">
                          <a:effectLst/>
                        </a:rPr>
                        <a:t>belong to you. 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Roses are red, </a:t>
                      </a:r>
                      <a:endParaRPr lang="en-US" dirty="0" smtClean="0">
                        <a:effectLst/>
                      </a:endParaRPr>
                    </a:p>
                    <a:p>
                      <a:pPr fontAlgn="t"/>
                      <a:r>
                        <a:rPr lang="en-US" dirty="0" smtClean="0">
                          <a:effectLst/>
                        </a:rPr>
                        <a:t>Violets </a:t>
                      </a:r>
                      <a:r>
                        <a:rPr lang="en-US" dirty="0">
                          <a:effectLst/>
                        </a:rPr>
                        <a:t>are blue. </a:t>
                      </a:r>
                      <a:endParaRPr lang="en-US" dirty="0" smtClean="0">
                        <a:effectLst/>
                      </a:endParaRPr>
                    </a:p>
                    <a:p>
                      <a:pPr fontAlgn="t"/>
                      <a:r>
                        <a:rPr lang="en-US" dirty="0" smtClean="0">
                          <a:effectLst/>
                        </a:rPr>
                        <a:t>All </a:t>
                      </a:r>
                      <a:r>
                        <a:rPr lang="en-US" dirty="0">
                          <a:effectLst/>
                        </a:rPr>
                        <a:t>my base, </a:t>
                      </a:r>
                      <a:endParaRPr lang="en-US" dirty="0" smtClean="0">
                        <a:effectLst/>
                      </a:endParaRPr>
                    </a:p>
                    <a:p>
                      <a:pPr fontAlgn="t"/>
                      <a:r>
                        <a:rPr lang="en-US" dirty="0" smtClean="0">
                          <a:effectLst/>
                        </a:rPr>
                        <a:t>Are </a:t>
                      </a:r>
                      <a:r>
                        <a:rPr lang="en-US" dirty="0">
                          <a:effectLst/>
                        </a:rPr>
                        <a:t>belong to you. </a:t>
                      </a:r>
                      <a:endParaRPr lang="en-US" dirty="0" smtClean="0">
                        <a:effectLst/>
                      </a:endParaRPr>
                    </a:p>
                    <a:p>
                      <a:pPr fontAlgn="t"/>
                      <a:r>
                        <a:rPr lang="en-US" dirty="0" smtClean="0">
                          <a:effectLst/>
                        </a:rPr>
                        <a:t>P.S</a:t>
                      </a:r>
                      <a:r>
                        <a:rPr lang="en-US" dirty="0">
                          <a:effectLst/>
                        </a:rPr>
                        <a:t>. ILY, GTG TTYL!~ 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097280" y="5322262"/>
            <a:ext cx="1005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file_put_contents</a:t>
            </a:r>
            <a:r>
              <a:rPr lang="en-US" sz="2400" dirty="0"/>
              <a:t> can be called with an optional third parameter to append (add to the end) rather than overwrite</a:t>
            </a:r>
          </a:p>
        </p:txBody>
      </p:sp>
    </p:spTree>
    <p:extLst>
      <p:ext uri="{BB962C8B-B14F-4D97-AF65-F5344CB8AC3E}">
        <p14:creationId xmlns:p14="http://schemas.microsoft.com/office/powerpoint/2010/main" val="1469266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96857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name(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...,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842591"/>
            <a:ext cx="10058400" cy="120032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bmi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($weight, $height)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$result = 703 * $weight / $height / $height;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$result;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289240"/>
            <a:ext cx="100584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parameter types and return types are not written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a function with no return statements is implicitly "void"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can be declared in any PHP block, at start/end/middle of code</a:t>
            </a:r>
          </a:p>
        </p:txBody>
      </p:sp>
    </p:spTree>
    <p:extLst>
      <p:ext uri="{BB962C8B-B14F-4D97-AF65-F5344CB8AC3E}">
        <p14:creationId xmlns:p14="http://schemas.microsoft.com/office/powerpoint/2010/main" val="1653446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471900"/>
            <a:ext cx="10058400" cy="509840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name(expression, ..., expression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980785"/>
            <a:ext cx="10058400" cy="923330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$w = 163;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pounds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$h = 70;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inches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my_bmi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bmi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($w, $h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437029"/>
            <a:ext cx="7923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the wrong number of parameters are passed, it's an error</a:t>
            </a:r>
          </a:p>
        </p:txBody>
      </p:sp>
    </p:spTree>
    <p:extLst>
      <p:ext uri="{BB962C8B-B14F-4D97-AF65-F5344CB8AC3E}">
        <p14:creationId xmlns:p14="http://schemas.microsoft.com/office/powerpoint/2010/main" val="788447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scope: global and local </a:t>
            </a:r>
            <a:r>
              <a:rPr lang="en-US" dirty="0" err="1" smtClean="0"/>
              <a:t>vars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074136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$school = "UW";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global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downgrade()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 $school;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$suffix = "(Wisconsin)";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local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$school = "$school $suffix";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print "$school\n";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5028244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variables declared in a function are local to that function; others are global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if a function wants to use a global variable, it must have a global statement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but don't abuse this; mostly you should use parameters</a:t>
            </a:r>
          </a:p>
        </p:txBody>
      </p:sp>
    </p:spTree>
    <p:extLst>
      <p:ext uri="{BB962C8B-B14F-4D97-AF65-F5344CB8AC3E}">
        <p14:creationId xmlns:p14="http://schemas.microsoft.com/office/powerpoint/2010/main" val="1716834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parameter </a:t>
            </a:r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97466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name(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parameterName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value, ...,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parameterName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value) {</a:t>
            </a:r>
          </a:p>
          <a:p>
            <a:pPr>
              <a:spcBef>
                <a:spcPts val="0"/>
              </a:spcBef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</a:t>
            </a:r>
            <a:r>
              <a:rPr lang="en-US" sz="19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19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743200"/>
            <a:ext cx="10058400" cy="2308324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print_separated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$separator = ", ")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&gt; 0)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print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[0];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 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print $separator .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5049270"/>
            <a:ext cx="10058400" cy="64633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print_separated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("hello");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h, e, l, l, o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print_separated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("hello", "-");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h-e-l-l-o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832289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if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no value is passed, the default will be used (defaults must come last)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945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file I/O </a:t>
            </a:r>
            <a:r>
              <a:rPr lang="en-US" dirty="0" smtClean="0"/>
              <a:t>functions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168443"/>
              </p:ext>
            </p:extLst>
          </p:nvPr>
        </p:nvGraphicFramePr>
        <p:xfrm>
          <a:off x="2077275" y="2416672"/>
          <a:ext cx="8040760" cy="2722880"/>
        </p:xfrm>
        <a:graphic>
          <a:graphicData uri="http://schemas.openxmlformats.org/drawingml/2006/table">
            <a:tbl>
              <a:tblPr/>
              <a:tblGrid>
                <a:gridCol w="4020380"/>
                <a:gridCol w="402038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function name(s)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category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i="0">
                          <a:solidFill>
                            <a:srgbClr val="660000"/>
                          </a:solidFill>
                          <a:effectLst/>
                          <a:hlinkClick r:id="rId2"/>
                        </a:rPr>
                        <a:t>file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 b="1" i="0" u="none" strike="noStrike">
                          <a:solidFill>
                            <a:srgbClr val="660000"/>
                          </a:solidFill>
                          <a:effectLst/>
                          <a:hlinkClick r:id="rId3"/>
                        </a:rPr>
                        <a:t>file_get_contents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 b="1" i="0" u="none" strike="noStrike">
                          <a:solidFill>
                            <a:srgbClr val="660000"/>
                          </a:solidFill>
                          <a:effectLst/>
                          <a:hlinkClick r:id="rId4"/>
                        </a:rPr>
                        <a:t>file_put_contents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reading/writing entire files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i="0" dirty="0" err="1">
                          <a:solidFill>
                            <a:srgbClr val="660000"/>
                          </a:solidFill>
                          <a:effectLst/>
                          <a:hlinkClick r:id="rId5"/>
                        </a:rPr>
                        <a:t>basename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u="none" strike="noStrike" dirty="0" err="1">
                          <a:solidFill>
                            <a:srgbClr val="335177"/>
                          </a:solidFill>
                          <a:effectLst/>
                          <a:hlinkClick r:id="rId6"/>
                        </a:rPr>
                        <a:t>file_exists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dirty="0" err="1">
                          <a:solidFill>
                            <a:srgbClr val="335177"/>
                          </a:solidFill>
                          <a:effectLst/>
                          <a:hlinkClick r:id="rId7"/>
                        </a:rPr>
                        <a:t>filesize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 err="1">
                          <a:solidFill>
                            <a:srgbClr val="335177"/>
                          </a:solidFill>
                          <a:effectLst/>
                          <a:hlinkClick r:id="rId8"/>
                        </a:rPr>
                        <a:t>fileperms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dirty="0" err="1">
                          <a:solidFill>
                            <a:srgbClr val="335177"/>
                          </a:solidFill>
                          <a:effectLst/>
                          <a:hlinkClick r:id="rId9"/>
                        </a:rPr>
                        <a:t>filemtime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u="none" strike="noStrike" dirty="0" err="1">
                          <a:solidFill>
                            <a:srgbClr val="335177"/>
                          </a:solidFill>
                          <a:effectLst/>
                          <a:hlinkClick r:id="rId10"/>
                        </a:rPr>
                        <a:t>is_dir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u="none" strike="noStrike" dirty="0" err="1">
                          <a:solidFill>
                            <a:srgbClr val="335177"/>
                          </a:solidFill>
                          <a:effectLst/>
                          <a:hlinkClick r:id="rId11"/>
                        </a:rPr>
                        <a:t>is_readable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u="none" strike="noStrike" dirty="0" err="1">
                          <a:solidFill>
                            <a:srgbClr val="335177"/>
                          </a:solidFill>
                          <a:effectLst/>
                          <a:hlinkClick r:id="rId12"/>
                        </a:rPr>
                        <a:t>is_writable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u="none" strike="noStrike" dirty="0" err="1">
                          <a:solidFill>
                            <a:srgbClr val="335177"/>
                          </a:solidFill>
                          <a:effectLst/>
                          <a:hlinkClick r:id="rId13"/>
                        </a:rPr>
                        <a:t>disk_free_space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asking for information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14"/>
                        </a:rPr>
                        <a:t>copy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15"/>
                        </a:rPr>
                        <a:t>rename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16"/>
                        </a:rPr>
                        <a:t>unlink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17"/>
                        </a:rPr>
                        <a:t>chmod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18"/>
                        </a:rPr>
                        <a:t>chgrp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19"/>
                        </a:rPr>
                        <a:t>chown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20"/>
                        </a:rPr>
                        <a:t>mkdir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21"/>
                        </a:rPr>
                        <a:t>rmdir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manipulating files and directories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i="0" dirty="0">
                          <a:solidFill>
                            <a:srgbClr val="660000"/>
                          </a:solidFill>
                          <a:effectLst/>
                          <a:hlinkClick r:id="rId22"/>
                        </a:rPr>
                        <a:t>glob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b="1" i="0" dirty="0" err="1" smtClean="0">
                          <a:solidFill>
                            <a:srgbClr val="660000"/>
                          </a:solidFill>
                          <a:effectLst/>
                          <a:hlinkClick r:id="rId23"/>
                        </a:rPr>
                        <a:t>scandir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reading directories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417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Reading/writing </a:t>
            </a:r>
            <a:r>
              <a:rPr lang="en-US" dirty="0" smtClean="0"/>
              <a:t>files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678943"/>
              </p:ext>
            </p:extLst>
          </p:nvPr>
        </p:nvGraphicFramePr>
        <p:xfrm>
          <a:off x="1097280" y="2143018"/>
          <a:ext cx="10058400" cy="1930400"/>
        </p:xfrm>
        <a:graphic>
          <a:graphicData uri="http://schemas.openxmlformats.org/drawingml/2006/table">
            <a:tbl>
              <a:tblPr/>
              <a:tblGrid>
                <a:gridCol w="2729285"/>
                <a:gridCol w="3976315"/>
                <a:gridCol w="33528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contents of foo.txt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file("foo.txt")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 err="1">
                          <a:effectLst/>
                        </a:rPr>
                        <a:t>file_get_contents</a:t>
                      </a:r>
                      <a:r>
                        <a:rPr lang="en-US" sz="2000" b="1" dirty="0">
                          <a:effectLst/>
                        </a:rPr>
                        <a:t>("foo.txt")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Hello </a:t>
                      </a:r>
                      <a:endParaRPr lang="en-US" sz="2000" dirty="0" smtClean="0">
                        <a:effectLst/>
                      </a:endParaRPr>
                    </a:p>
                    <a:p>
                      <a:pPr fontAlgn="t"/>
                      <a:r>
                        <a:rPr lang="en-US" sz="2000" dirty="0" smtClean="0">
                          <a:effectLst/>
                        </a:rPr>
                        <a:t>how </a:t>
                      </a:r>
                      <a:r>
                        <a:rPr lang="en-US" sz="2000" dirty="0">
                          <a:effectLst/>
                        </a:rPr>
                        <a:t>r u? </a:t>
                      </a:r>
                      <a:endParaRPr lang="en-US" sz="2000" dirty="0" smtClean="0">
                        <a:effectLst/>
                      </a:endParaRPr>
                    </a:p>
                    <a:p>
                      <a:pPr fontAlgn="t"/>
                      <a:endParaRPr lang="en-US" sz="2000" dirty="0" smtClean="0">
                        <a:effectLst/>
                      </a:endParaRPr>
                    </a:p>
                    <a:p>
                      <a:pPr fontAlgn="t"/>
                      <a:r>
                        <a:rPr lang="en-US" sz="2000" dirty="0" smtClean="0">
                          <a:effectLst/>
                        </a:rPr>
                        <a:t>I'm </a:t>
                      </a:r>
                      <a:r>
                        <a:rPr lang="en-US" sz="2000" dirty="0">
                          <a:effectLst/>
                        </a:rPr>
                        <a:t>fine 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2000" dirty="0">
                          <a:effectLst/>
                        </a:rPr>
                        <a:t>array( "Hello\n", </a:t>
                      </a:r>
                      <a:r>
                        <a:rPr lang="pt-BR" sz="2000" dirty="0" smtClean="0">
                          <a:effectLst/>
                        </a:rPr>
                        <a:t> </a:t>
                      </a:r>
                      <a:r>
                        <a:rPr lang="pt-BR" sz="2000" dirty="0" smtClean="0">
                          <a:solidFill>
                            <a:srgbClr val="008000"/>
                          </a:solidFill>
                          <a:effectLst/>
                        </a:rPr>
                        <a:t># </a:t>
                      </a:r>
                      <a:r>
                        <a:rPr lang="pt-BR" sz="2000" dirty="0">
                          <a:solidFill>
                            <a:srgbClr val="008000"/>
                          </a:solidFill>
                          <a:effectLst/>
                        </a:rPr>
                        <a:t>0</a:t>
                      </a:r>
                      <a:r>
                        <a:rPr lang="pt-BR" sz="2000" dirty="0">
                          <a:effectLst/>
                        </a:rPr>
                        <a:t> </a:t>
                      </a:r>
                      <a:endParaRPr lang="pt-BR" sz="2000" dirty="0" smtClean="0">
                        <a:effectLst/>
                      </a:endParaRPr>
                    </a:p>
                    <a:p>
                      <a:pPr fontAlgn="t"/>
                      <a:r>
                        <a:rPr lang="pt-BR" sz="2000" dirty="0" smtClean="0">
                          <a:effectLst/>
                        </a:rPr>
                        <a:t>"</a:t>
                      </a:r>
                      <a:r>
                        <a:rPr lang="pt-BR" sz="2000" dirty="0">
                          <a:effectLst/>
                        </a:rPr>
                        <a:t>how r u?\n", </a:t>
                      </a:r>
                      <a:r>
                        <a:rPr lang="pt-BR" sz="2000" dirty="0" smtClean="0">
                          <a:effectLst/>
                        </a:rPr>
                        <a:t>      </a:t>
                      </a:r>
                      <a:r>
                        <a:rPr lang="pt-BR" sz="2000" dirty="0" smtClean="0">
                          <a:solidFill>
                            <a:srgbClr val="008000"/>
                          </a:solidFill>
                          <a:effectLst/>
                        </a:rPr>
                        <a:t># </a:t>
                      </a:r>
                      <a:r>
                        <a:rPr lang="pt-BR" sz="2000" dirty="0">
                          <a:solidFill>
                            <a:srgbClr val="008000"/>
                          </a:solidFill>
                          <a:effectLst/>
                        </a:rPr>
                        <a:t>1</a:t>
                      </a:r>
                      <a:r>
                        <a:rPr lang="pt-BR" sz="2000" dirty="0">
                          <a:effectLst/>
                        </a:rPr>
                        <a:t> </a:t>
                      </a:r>
                      <a:endParaRPr lang="pt-BR" sz="2000" dirty="0" smtClean="0">
                        <a:effectLst/>
                      </a:endParaRPr>
                    </a:p>
                    <a:p>
                      <a:pPr fontAlgn="t"/>
                      <a:r>
                        <a:rPr lang="pt-BR" sz="2000" dirty="0" smtClean="0">
                          <a:effectLst/>
                        </a:rPr>
                        <a:t>"\</a:t>
                      </a:r>
                      <a:r>
                        <a:rPr lang="pt-BR" sz="2000" dirty="0">
                          <a:effectLst/>
                        </a:rPr>
                        <a:t>n", </a:t>
                      </a:r>
                      <a:r>
                        <a:rPr lang="pt-BR" sz="2000" dirty="0" smtClean="0">
                          <a:effectLst/>
                        </a:rPr>
                        <a:t>                      </a:t>
                      </a:r>
                      <a:r>
                        <a:rPr lang="pt-BR" sz="2000" dirty="0" smtClean="0">
                          <a:solidFill>
                            <a:srgbClr val="008000"/>
                          </a:solidFill>
                          <a:effectLst/>
                        </a:rPr>
                        <a:t># </a:t>
                      </a:r>
                      <a:r>
                        <a:rPr lang="pt-BR" sz="2000" dirty="0">
                          <a:solidFill>
                            <a:srgbClr val="008000"/>
                          </a:solidFill>
                          <a:effectLst/>
                        </a:rPr>
                        <a:t>2</a:t>
                      </a:r>
                      <a:r>
                        <a:rPr lang="pt-BR" sz="2000" dirty="0">
                          <a:effectLst/>
                        </a:rPr>
                        <a:t> </a:t>
                      </a:r>
                      <a:endParaRPr lang="pt-BR" sz="2000" dirty="0" smtClean="0">
                        <a:effectLst/>
                      </a:endParaRPr>
                    </a:p>
                    <a:p>
                      <a:pPr fontAlgn="t"/>
                      <a:r>
                        <a:rPr lang="pt-BR" sz="2000" dirty="0" smtClean="0">
                          <a:effectLst/>
                        </a:rPr>
                        <a:t>"</a:t>
                      </a:r>
                      <a:r>
                        <a:rPr lang="pt-BR" sz="2000" dirty="0">
                          <a:effectLst/>
                        </a:rPr>
                        <a:t>I'm fine\n" </a:t>
                      </a:r>
                      <a:r>
                        <a:rPr lang="pt-BR" sz="2000" dirty="0" smtClean="0">
                          <a:effectLst/>
                        </a:rPr>
                        <a:t>         </a:t>
                      </a:r>
                      <a:r>
                        <a:rPr lang="pt-BR" sz="2000" dirty="0" smtClean="0">
                          <a:solidFill>
                            <a:srgbClr val="008000"/>
                          </a:solidFill>
                          <a:effectLst/>
                        </a:rPr>
                        <a:t># </a:t>
                      </a:r>
                      <a:r>
                        <a:rPr lang="pt-BR" sz="2000" dirty="0">
                          <a:solidFill>
                            <a:srgbClr val="008000"/>
                          </a:solidFill>
                          <a:effectLst/>
                        </a:rPr>
                        <a:t>3</a:t>
                      </a:r>
                      <a:r>
                        <a:rPr lang="pt-BR" sz="2000" dirty="0">
                          <a:effectLst/>
                        </a:rPr>
                        <a:t> </a:t>
                      </a:r>
                      <a:endParaRPr lang="pt-BR" sz="2000" dirty="0" smtClean="0">
                        <a:effectLst/>
                      </a:endParaRPr>
                    </a:p>
                    <a:p>
                      <a:pPr fontAlgn="t"/>
                      <a:r>
                        <a:rPr lang="pt-BR" sz="2000" dirty="0" smtClean="0">
                          <a:effectLst/>
                        </a:rPr>
                        <a:t>) </a:t>
                      </a:r>
                      <a:endParaRPr lang="pt-BR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2000" dirty="0">
                          <a:effectLst/>
                        </a:rPr>
                        <a:t>"Hello\n </a:t>
                      </a:r>
                      <a:endParaRPr lang="pt-BR" sz="2000" dirty="0" smtClean="0">
                        <a:effectLst/>
                      </a:endParaRPr>
                    </a:p>
                    <a:p>
                      <a:pPr fontAlgn="t"/>
                      <a:r>
                        <a:rPr lang="pt-BR" sz="2000" dirty="0" smtClean="0">
                          <a:effectLst/>
                        </a:rPr>
                        <a:t>how </a:t>
                      </a:r>
                      <a:r>
                        <a:rPr lang="pt-BR" sz="2000" dirty="0">
                          <a:effectLst/>
                        </a:rPr>
                        <a:t>r u?\n </a:t>
                      </a:r>
                      <a:r>
                        <a:rPr lang="pt-BR" sz="2000" dirty="0" smtClean="0">
                          <a:effectLst/>
                        </a:rPr>
                        <a:t>   </a:t>
                      </a:r>
                      <a:r>
                        <a:rPr lang="pt-BR" sz="2000" dirty="0" smtClean="0">
                          <a:solidFill>
                            <a:srgbClr val="008000"/>
                          </a:solidFill>
                          <a:effectLst/>
                        </a:rPr>
                        <a:t># </a:t>
                      </a:r>
                      <a:r>
                        <a:rPr lang="pt-BR" sz="2000" dirty="0">
                          <a:solidFill>
                            <a:srgbClr val="008000"/>
                          </a:solidFill>
                          <a:effectLst/>
                        </a:rPr>
                        <a:t>a single</a:t>
                      </a:r>
                      <a:r>
                        <a:rPr lang="pt-BR" sz="2000" dirty="0">
                          <a:effectLst/>
                        </a:rPr>
                        <a:t> </a:t>
                      </a:r>
                      <a:endParaRPr lang="pt-BR" sz="2000" dirty="0" smtClean="0">
                        <a:effectLst/>
                      </a:endParaRPr>
                    </a:p>
                    <a:p>
                      <a:pPr fontAlgn="t"/>
                      <a:r>
                        <a:rPr lang="pt-BR" sz="2000" dirty="0" smtClean="0">
                          <a:effectLst/>
                        </a:rPr>
                        <a:t>\</a:t>
                      </a:r>
                      <a:r>
                        <a:rPr lang="pt-BR" sz="2000" dirty="0">
                          <a:effectLst/>
                        </a:rPr>
                        <a:t>n </a:t>
                      </a:r>
                      <a:r>
                        <a:rPr lang="pt-BR" sz="2000" dirty="0" smtClean="0">
                          <a:effectLst/>
                        </a:rPr>
                        <a:t>                   </a:t>
                      </a:r>
                      <a:r>
                        <a:rPr lang="pt-BR" sz="2000" dirty="0" smtClean="0">
                          <a:solidFill>
                            <a:srgbClr val="008000"/>
                          </a:solidFill>
                          <a:effectLst/>
                        </a:rPr>
                        <a:t># </a:t>
                      </a:r>
                      <a:r>
                        <a:rPr lang="pt-BR" sz="2000" dirty="0">
                          <a:solidFill>
                            <a:srgbClr val="008000"/>
                          </a:solidFill>
                          <a:effectLst/>
                        </a:rPr>
                        <a:t>string</a:t>
                      </a:r>
                      <a:r>
                        <a:rPr lang="pt-BR" sz="2000" dirty="0">
                          <a:effectLst/>
                        </a:rPr>
                        <a:t> </a:t>
                      </a:r>
                      <a:endParaRPr lang="pt-BR" sz="2000" dirty="0" smtClean="0">
                        <a:effectLst/>
                      </a:endParaRPr>
                    </a:p>
                    <a:p>
                      <a:pPr fontAlgn="t"/>
                      <a:r>
                        <a:rPr lang="pt-BR" sz="2000" dirty="0" smtClean="0">
                          <a:effectLst/>
                        </a:rPr>
                        <a:t>I'm </a:t>
                      </a:r>
                      <a:r>
                        <a:rPr lang="pt-BR" sz="2000" dirty="0">
                          <a:effectLst/>
                        </a:rPr>
                        <a:t>fine\n"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97280" y="4250782"/>
            <a:ext cx="10058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file function returns lines of a file as an array (\n at end of each</a:t>
            </a:r>
            <a:r>
              <a:rPr lang="en-US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file_get_contents</a:t>
            </a:r>
            <a:r>
              <a:rPr lang="en-US" sz="2400" dirty="0"/>
              <a:t> returns entire contents of a file as a single </a:t>
            </a:r>
            <a:r>
              <a:rPr lang="en-US" sz="2400" dirty="0" smtClean="0"/>
              <a:t>string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file_put_contents</a:t>
            </a:r>
            <a:r>
              <a:rPr lang="en-US" sz="2400" dirty="0"/>
              <a:t> writes a string into a file</a:t>
            </a:r>
          </a:p>
        </p:txBody>
      </p:sp>
    </p:spTree>
    <p:extLst>
      <p:ext uri="{BB962C8B-B14F-4D97-AF65-F5344CB8AC3E}">
        <p14:creationId xmlns:p14="http://schemas.microsoft.com/office/powerpoint/2010/main" val="4075323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file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623023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display lines of file as a bulleted list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$lines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file("todolist.txt");</a:t>
            </a:r>
          </a:p>
          <a:p>
            <a:pPr>
              <a:spcBef>
                <a:spcPts val="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($lines as $line) {    </a:t>
            </a:r>
            <a:r>
              <a:rPr lang="en-US" sz="16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($</a:t>
            </a:r>
            <a:r>
              <a:rPr lang="en-US" sz="16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$</a:t>
            </a:r>
            <a:r>
              <a:rPr lang="en-US" sz="16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count($lines); $</a:t>
            </a:r>
            <a:r>
              <a:rPr lang="en-US" sz="16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print $line;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812161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file returns the lines of a file as an array of </a:t>
            </a:r>
            <a:r>
              <a:rPr lang="en-US" sz="2200" dirty="0" smtClean="0"/>
              <a:t>strings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each ends with \n ; to strip it, use an optional second parameter:</a:t>
            </a:r>
          </a:p>
        </p:txBody>
      </p:sp>
      <p:sp>
        <p:nvSpPr>
          <p:cNvPr id="6" name="Rectangle 5"/>
          <p:cNvSpPr/>
          <p:nvPr/>
        </p:nvSpPr>
        <p:spPr>
          <a:xfrm>
            <a:off x="1750041" y="4969223"/>
            <a:ext cx="9405639" cy="369332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$lines = file("todolist.txt", FILE_IGNORE_NEW_LINES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5351043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common idiom: </a:t>
            </a:r>
            <a:r>
              <a:rPr lang="en-US" sz="2200" dirty="0" err="1"/>
              <a:t>foreach</a:t>
            </a:r>
            <a:r>
              <a:rPr lang="en-US" sz="2200" dirty="0"/>
              <a:t> or for loop over lines of file</a:t>
            </a:r>
          </a:p>
        </p:txBody>
      </p:sp>
    </p:spTree>
    <p:extLst>
      <p:ext uri="{BB962C8B-B14F-4D97-AF65-F5344CB8AC3E}">
        <p14:creationId xmlns:p14="http://schemas.microsoft.com/office/powerpoint/2010/main" val="927254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Splitting/joining </a:t>
            </a:r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03543"/>
            <a:ext cx="10058400" cy="788136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$array = explode(delimiter, string);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$string = implode(delimiter, array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991679"/>
            <a:ext cx="10058400" cy="923330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$s  = "CSE 190 M";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$a 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explode(" ", $s)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("CSE", "190", "M")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$s2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implode("...", $a)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"CSE...190...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M“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345337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explode and implode convert between strings and </a:t>
            </a:r>
            <a:r>
              <a:rPr lang="en-US" sz="2400" dirty="0" smtClean="0"/>
              <a:t>arrays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for more complex string splitting, you can use regular expressions (later)</a:t>
            </a:r>
          </a:p>
        </p:txBody>
      </p:sp>
    </p:spTree>
    <p:extLst>
      <p:ext uri="{BB962C8B-B14F-4D97-AF65-F5344CB8AC3E}">
        <p14:creationId xmlns:p14="http://schemas.microsoft.com/office/powerpoint/2010/main" val="51664430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164</TotalTime>
  <Words>1240</Words>
  <Application>Microsoft Office PowerPoint</Application>
  <PresentationFormat>Widescreen</PresentationFormat>
  <Paragraphs>189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Consolas</vt:lpstr>
      <vt:lpstr>Courier New</vt:lpstr>
      <vt:lpstr>Times New Roman</vt:lpstr>
      <vt:lpstr>Retrospect</vt:lpstr>
      <vt:lpstr>CSE 154</vt:lpstr>
      <vt:lpstr>Functions</vt:lpstr>
      <vt:lpstr>Calling functions</vt:lpstr>
      <vt:lpstr>Variable scope: global and local vars</vt:lpstr>
      <vt:lpstr>Default parameter values</vt:lpstr>
      <vt:lpstr>PHP file I/O functions</vt:lpstr>
      <vt:lpstr>Reading/writing files</vt:lpstr>
      <vt:lpstr>The file function</vt:lpstr>
      <vt:lpstr>Splitting/joining strings</vt:lpstr>
      <vt:lpstr>Example with explode</vt:lpstr>
      <vt:lpstr>Unpacking an array: list</vt:lpstr>
      <vt:lpstr>Reading directories</vt:lpstr>
      <vt:lpstr>glob example</vt:lpstr>
      <vt:lpstr>scandir example</vt:lpstr>
      <vt:lpstr>Reading/writing an entire file</vt:lpstr>
      <vt:lpstr>Appending to a file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20</cp:revision>
  <dcterms:created xsi:type="dcterms:W3CDTF">2014-10-04T20:01:57Z</dcterms:created>
  <dcterms:modified xsi:type="dcterms:W3CDTF">2015-04-14T23:24:23Z</dcterms:modified>
</cp:coreProperties>
</file>