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5" r:id="rId3"/>
    <p:sldId id="284" r:id="rId4"/>
    <p:sldId id="287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7" r:id="rId15"/>
    <p:sldId id="268" r:id="rId16"/>
    <p:sldId id="269" r:id="rId17"/>
    <p:sldId id="266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F7FF"/>
    <a:srgbClr val="CC3399"/>
    <a:srgbClr val="DDF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4/4/2015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4/4/2015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4/4/2015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4/4/2015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en.wikipedia.org/wiki/Internet_Explorer_box_model_bug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cssref/pr_border.asp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3schools.com/cssref/pr_border-top.asp" TargetMode="External"/><Relationship Id="rId13" Type="http://schemas.openxmlformats.org/officeDocument/2006/relationships/hyperlink" Target="http://www.w3schools.com/cssref/pr_border-left-style.asp" TargetMode="External"/><Relationship Id="rId18" Type="http://schemas.openxmlformats.org/officeDocument/2006/relationships/hyperlink" Target="http://www.w3schools.com/cssref/pr_border-top-color.asp" TargetMode="External"/><Relationship Id="rId3" Type="http://schemas.openxmlformats.org/officeDocument/2006/relationships/hyperlink" Target="http://www.w3schools.com/cssref/pr_border-width.asp" TargetMode="External"/><Relationship Id="rId21" Type="http://schemas.openxmlformats.org/officeDocument/2006/relationships/hyperlink" Target="http://www.w3schools.com/cssref/css_reference.asp#border" TargetMode="External"/><Relationship Id="rId7" Type="http://schemas.openxmlformats.org/officeDocument/2006/relationships/hyperlink" Target="http://www.w3schools.com/cssref/pr_border-right.asp" TargetMode="External"/><Relationship Id="rId12" Type="http://schemas.openxmlformats.org/officeDocument/2006/relationships/hyperlink" Target="http://www.w3schools.com/cssref/pr_border-left-color.asp" TargetMode="External"/><Relationship Id="rId17" Type="http://schemas.openxmlformats.org/officeDocument/2006/relationships/hyperlink" Target="http://www.w3schools.com/cssref/pr_border-right-width.asp" TargetMode="External"/><Relationship Id="rId2" Type="http://schemas.openxmlformats.org/officeDocument/2006/relationships/hyperlink" Target="http://www.w3schools.com/cssref/pr_border-color.asp" TargetMode="External"/><Relationship Id="rId16" Type="http://schemas.openxmlformats.org/officeDocument/2006/relationships/hyperlink" Target="http://www.w3schools.com/cssref/pr_border-right-style.asp" TargetMode="External"/><Relationship Id="rId20" Type="http://schemas.openxmlformats.org/officeDocument/2006/relationships/hyperlink" Target="http://www.w3schools.com/cssref/pr_border-top-width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3schools.com/cssref/pr_border-left.asp" TargetMode="External"/><Relationship Id="rId11" Type="http://schemas.openxmlformats.org/officeDocument/2006/relationships/hyperlink" Target="http://www.w3schools.com/cssref/pr_border-bottom-width.asp" TargetMode="External"/><Relationship Id="rId5" Type="http://schemas.openxmlformats.org/officeDocument/2006/relationships/hyperlink" Target="http://www.w3schools.com/cssref/pr_border-bottom.asp" TargetMode="External"/><Relationship Id="rId15" Type="http://schemas.openxmlformats.org/officeDocument/2006/relationships/hyperlink" Target="http://www.w3schools.com/cssref/pr_border-right-color.asp" TargetMode="External"/><Relationship Id="rId10" Type="http://schemas.openxmlformats.org/officeDocument/2006/relationships/hyperlink" Target="http://www.w3schools.com/cssref/pr_border-bottom-style.asp" TargetMode="External"/><Relationship Id="rId19" Type="http://schemas.openxmlformats.org/officeDocument/2006/relationships/hyperlink" Target="http://www.w3schools.com/cssref/pr_border-top-style.asp" TargetMode="External"/><Relationship Id="rId4" Type="http://schemas.openxmlformats.org/officeDocument/2006/relationships/hyperlink" Target="http://www.w3schools.com/cssref/pr_border-style.asp" TargetMode="External"/><Relationship Id="rId9" Type="http://schemas.openxmlformats.org/officeDocument/2006/relationships/hyperlink" Target="http://www.w3schools.com/cssref/pr_border-bottom-color.asp" TargetMode="External"/><Relationship Id="rId14" Type="http://schemas.openxmlformats.org/officeDocument/2006/relationships/hyperlink" Target="http://www.w3schools.com/cssref/pr_border-left-width.asp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cssref/pr_padding-bottom.asp" TargetMode="External"/><Relationship Id="rId7" Type="http://schemas.openxmlformats.org/officeDocument/2006/relationships/hyperlink" Target="http://www.w3schools.com/cssref/css_reference.asp#padding" TargetMode="External"/><Relationship Id="rId2" Type="http://schemas.openxmlformats.org/officeDocument/2006/relationships/hyperlink" Target="http://www.w3schools.com/cssref/pr_padding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3schools.com/cssref/pr_padding-top.asp" TargetMode="External"/><Relationship Id="rId5" Type="http://schemas.openxmlformats.org/officeDocument/2006/relationships/hyperlink" Target="http://www.w3schools.com/cssref/pr_padding-right.asp" TargetMode="External"/><Relationship Id="rId4" Type="http://schemas.openxmlformats.org/officeDocument/2006/relationships/hyperlink" Target="http://www.w3schools.com/cssref/pr_padding-left.asp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cssref/pr_margin-bottom.asp" TargetMode="External"/><Relationship Id="rId7" Type="http://schemas.openxmlformats.org/officeDocument/2006/relationships/hyperlink" Target="http://www.w3schools.com/cssref/css_reference.asp#margin" TargetMode="External"/><Relationship Id="rId2" Type="http://schemas.openxmlformats.org/officeDocument/2006/relationships/hyperlink" Target="http://www.w3schools.com/cssref/pr_margin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3schools.com/cssref/pr_margin-top.asp" TargetMode="External"/><Relationship Id="rId5" Type="http://schemas.openxmlformats.org/officeDocument/2006/relationships/hyperlink" Target="http://www.w3schools.com/cssref/pr_margin-right.asp" TargetMode="External"/><Relationship Id="rId4" Type="http://schemas.openxmlformats.org/officeDocument/2006/relationships/hyperlink" Target="http://www.w3schools.com/cssref/pr_margin-left.asp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cssref/pr_dim_height.asp" TargetMode="External"/><Relationship Id="rId7" Type="http://schemas.openxmlformats.org/officeDocument/2006/relationships/hyperlink" Target="http://www.w3schools.com/cssref/pr_dim_min-height.asp" TargetMode="External"/><Relationship Id="rId2" Type="http://schemas.openxmlformats.org/officeDocument/2006/relationships/hyperlink" Target="http://www.w3schools.com/cssref/pr_dim_width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3schools.com/cssref/pr_dim_min-width.asp" TargetMode="External"/><Relationship Id="rId5" Type="http://schemas.openxmlformats.org/officeDocument/2006/relationships/hyperlink" Target="http://www.w3schools.com/cssref/pr_dim_max-height.asp" TargetMode="External"/><Relationship Id="rId4" Type="http://schemas.openxmlformats.org/officeDocument/2006/relationships/hyperlink" Target="http://www.w3schools.com/cssref/pr_dim_max-width.asp" TargetMode="Externa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Lorem_ipsu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ourses.cs.washington.edu/courses/cse154/14sp/lectures/slides/lecture04-page-sections-box-model.shtml#mission" TargetMode="External"/><Relationship Id="rId2" Type="http://schemas.openxmlformats.org/officeDocument/2006/relationships/hyperlink" Target="http://www.textpad.com/download/index.html#download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2XbCWmY0eqY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154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</a:t>
            </a:r>
            <a:r>
              <a:rPr lang="en-US" dirty="0" smtClean="0"/>
              <a:t>4: </a:t>
            </a:r>
            <a:r>
              <a:rPr lang="en-US" dirty="0"/>
              <a:t>Page Sections and the CSS Box Model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7967" y="758952"/>
            <a:ext cx="6883309" cy="3487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16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CSS class </a:t>
            </a:r>
            <a:r>
              <a:rPr lang="en-US" dirty="0" smtClean="0"/>
              <a:t>selectors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199492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200"/>
              </a:spcBef>
            </a:pP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.special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              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any element with class="special"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*/   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font-weight: bold;</a:t>
            </a:r>
          </a:p>
          <a:p>
            <a:pPr>
              <a:spcBef>
                <a:spcPts val="200"/>
              </a:spcBef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200"/>
              </a:spcBef>
            </a:pP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p.shout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{              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/*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only p elements with class="shout" */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color: red;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font-family: cursive;</a:t>
            </a:r>
          </a:p>
          <a:p>
            <a:pPr>
              <a:spcBef>
                <a:spcPts val="200"/>
              </a:spcBef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4045226"/>
            <a:ext cx="10058400" cy="1231106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Spatula City! Spatula City!</a:t>
            </a:r>
          </a:p>
          <a:p>
            <a:pPr>
              <a:spcAft>
                <a:spcPts val="1200"/>
              </a:spcAft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See our spectacular spatula specials!</a:t>
            </a:r>
          </a:p>
          <a:p>
            <a:pPr>
              <a:spcAft>
                <a:spcPts val="1200"/>
              </a:spcAft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Today only: satisfaction guaranteed</a:t>
            </a:r>
            <a:r>
              <a:rPr lang="en-US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                               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</a:rPr>
              <a:t>output</a:t>
            </a:r>
            <a:endParaRPr lang="en-US" b="1" i="0" dirty="0">
              <a:solidFill>
                <a:schemeClr val="bg1">
                  <a:lumMod val="65000"/>
                </a:schemeClr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97280" y="5594960"/>
            <a:ext cx="10058400" cy="45874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applies rule to any element with class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special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or a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with class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shout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2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</a:t>
            </a:r>
            <a:r>
              <a:rPr lang="en-US" dirty="0" smtClean="0"/>
              <a:t>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394423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&lt;h2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class="shout"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&gt;Spatula City!  Spatula City!&lt;/h2&gt;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&lt;p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class="special"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&gt;See our spectacular spatula specials!&lt;/p&gt;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&lt;p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class="special shout"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&gt;Satisfaction guaranteed.&lt;/p&gt;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&lt;p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class="shout"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&gt;We'll beat any advertised price!&lt;/p&gt;</a:t>
            </a:r>
          </a:p>
        </p:txBody>
      </p:sp>
      <p:sp>
        <p:nvSpPr>
          <p:cNvPr id="4" name="Rectangle 3"/>
          <p:cNvSpPr/>
          <p:nvPr/>
        </p:nvSpPr>
        <p:spPr>
          <a:xfrm>
            <a:off x="1097280" y="3240157"/>
            <a:ext cx="10058400" cy="2215991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Spatula City! Spatula City!</a:t>
            </a:r>
          </a:p>
          <a:p>
            <a:endParaRPr lang="en-US" sz="2200" dirty="0" smtClean="0"/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r>
              <a:rPr lang="en-US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We'll beat any advertised price!</a:t>
            </a:r>
          </a:p>
        </p:txBody>
      </p:sp>
      <p:sp>
        <p:nvSpPr>
          <p:cNvPr id="5" name="Rectangle 4"/>
          <p:cNvSpPr/>
          <p:nvPr/>
        </p:nvSpPr>
        <p:spPr>
          <a:xfrm>
            <a:off x="1097280" y="3781334"/>
            <a:ext cx="10058400" cy="43088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See our spectacular spatula specials!</a:t>
            </a:r>
          </a:p>
        </p:txBody>
      </p:sp>
      <p:sp>
        <p:nvSpPr>
          <p:cNvPr id="6" name="Rectangle 5"/>
          <p:cNvSpPr/>
          <p:nvPr/>
        </p:nvSpPr>
        <p:spPr>
          <a:xfrm>
            <a:off x="1097280" y="4419136"/>
            <a:ext cx="10058400" cy="43088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Satisfaction guaranteed.</a:t>
            </a:r>
          </a:p>
        </p:txBody>
      </p:sp>
      <p:sp>
        <p:nvSpPr>
          <p:cNvPr id="8" name="Rectangle 7"/>
          <p:cNvSpPr/>
          <p:nvPr/>
        </p:nvSpPr>
        <p:spPr>
          <a:xfrm>
            <a:off x="1097280" y="5663063"/>
            <a:ext cx="10058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an 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element can be a member of multiple classes (separated by spaces)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70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CSS for following </a:t>
            </a:r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447970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.special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background-color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yellow;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font-weight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bold;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.shout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color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red;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font-family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cursive;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4656340"/>
            <a:ext cx="10058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for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the next several slides, assume that the above CSS rules are defined</a:t>
            </a:r>
            <a:endParaRPr lang="en-US" sz="2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580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Sections of a page: &lt;div&gt;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10449"/>
          </a:xfrm>
        </p:spPr>
        <p:txBody>
          <a:bodyPr/>
          <a:lstStyle/>
          <a:p>
            <a:pPr algn="ctr"/>
            <a:r>
              <a:rPr lang="en-US" i="1" dirty="0"/>
              <a:t>a section or division of your HTML page (block)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97279" y="2256183"/>
            <a:ext cx="10058401" cy="1477328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&lt;div class="shout"&gt;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&lt;h2&gt;Spatula City!  Spatula City!&lt;/h2&gt;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&lt;p class="special"&gt;See our spectacular spatula specials!&lt;/p&gt;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&lt;p&gt;We'll beat any advertised price!&lt;/p&gt;</a:t>
            </a:r>
          </a:p>
          <a:p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&lt;/div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78" y="3733511"/>
            <a:ext cx="10058401" cy="1600438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Spatula City! Spatula City</a:t>
            </a:r>
            <a:r>
              <a:rPr lang="en-US" sz="28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!</a:t>
            </a:r>
          </a:p>
          <a:p>
            <a:endParaRPr lang="en-US" sz="28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en-US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We'll 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beat any advertised price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!                 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mic Sans MS" panose="030F0702030302020204" pitchFamily="66" charset="0"/>
              </a:rPr>
              <a:t>output</a:t>
            </a:r>
            <a:endParaRPr lang="en-US" sz="2200" b="1" i="0" dirty="0">
              <a:solidFill>
                <a:schemeClr val="bg1">
                  <a:lumMod val="65000"/>
                </a:schemeClr>
              </a:solidFill>
              <a:effectLst/>
              <a:latin typeface="Comic Sans MS" panose="030F0702030302020204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97277" y="4321908"/>
            <a:ext cx="10058402" cy="46166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See our spectacular spatula specials!</a:t>
            </a:r>
          </a:p>
        </p:txBody>
      </p:sp>
      <p:sp>
        <p:nvSpPr>
          <p:cNvPr id="9" name="Rectangle 8"/>
          <p:cNvSpPr/>
          <p:nvPr/>
        </p:nvSpPr>
        <p:spPr>
          <a:xfrm>
            <a:off x="1097277" y="5476070"/>
            <a:ext cx="10058402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a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tag used to indicate a logical section or area of a page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has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no appearance by default, but you can apply styles to it</a:t>
            </a:r>
            <a:endParaRPr lang="en-US" sz="2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9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CSS context </a:t>
            </a:r>
            <a:r>
              <a:rPr lang="en-US" dirty="0" smtClean="0"/>
              <a:t>selectors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086309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selector1 </a:t>
            </a:r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selector2 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properties</a:t>
            </a:r>
            <a:endParaRPr lang="en-US" sz="2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}                        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932043"/>
            <a:ext cx="10058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applies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the given properties to </a:t>
            </a:r>
            <a:r>
              <a:rPr lang="en-US" sz="2400" i="1" dirty="0">
                <a:solidFill>
                  <a:srgbClr val="000044"/>
                </a:solidFill>
                <a:latin typeface="Helvetica" panose="020B0604020202020204" pitchFamily="34" charset="0"/>
              </a:rPr>
              <a:t>selector2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 only if it is inside a </a:t>
            </a:r>
            <a:r>
              <a:rPr lang="en-US" sz="2400" i="1" dirty="0">
                <a:solidFill>
                  <a:srgbClr val="000044"/>
                </a:solidFill>
                <a:latin typeface="Helvetica" panose="020B0604020202020204" pitchFamily="34" charset="0"/>
              </a:rPr>
              <a:t>selector1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 on the page</a:t>
            </a:r>
            <a:endParaRPr lang="en-US" sz="2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3915010"/>
            <a:ext cx="10058400" cy="1107996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selector1 &gt; selector2 {</a:t>
            </a:r>
          </a:p>
          <a:p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properties</a:t>
            </a:r>
          </a:p>
          <a:p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4985698"/>
            <a:ext cx="10058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applies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the given properties to </a:t>
            </a:r>
            <a:r>
              <a:rPr lang="en-US" sz="2400" i="1" dirty="0">
                <a:solidFill>
                  <a:srgbClr val="000044"/>
                </a:solidFill>
                <a:latin typeface="Helvetica" panose="020B0604020202020204" pitchFamily="34" charset="0"/>
              </a:rPr>
              <a:t>selector2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 only if it is </a:t>
            </a:r>
            <a:r>
              <a:rPr lang="en-US" sz="2400" i="1" dirty="0">
                <a:solidFill>
                  <a:srgbClr val="000000"/>
                </a:solidFill>
                <a:latin typeface="Calibri" panose="020F0502020204030204" pitchFamily="34" charset="0"/>
              </a:rPr>
              <a:t>directly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 inside a </a:t>
            </a:r>
            <a:r>
              <a:rPr lang="en-US" sz="2400" i="1" dirty="0">
                <a:solidFill>
                  <a:srgbClr val="000044"/>
                </a:solidFill>
                <a:latin typeface="Helvetica" panose="020B0604020202020204" pitchFamily="34" charset="0"/>
              </a:rPr>
              <a:t>selector1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 on the page (</a:t>
            </a:r>
            <a:r>
              <a:rPr lang="en-US" sz="2400" i="1" dirty="0">
                <a:solidFill>
                  <a:srgbClr val="000044"/>
                </a:solidFill>
                <a:latin typeface="Helvetica" panose="020B0604020202020204" pitchFamily="34" charset="0"/>
              </a:rPr>
              <a:t>selector2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 tag is immediately inside </a:t>
            </a:r>
            <a:r>
              <a:rPr lang="en-US" sz="2400" i="1" dirty="0">
                <a:solidFill>
                  <a:srgbClr val="000044"/>
                </a:solidFill>
                <a:latin typeface="Helvetica" panose="020B0604020202020204" pitchFamily="34" charset="0"/>
              </a:rPr>
              <a:t>selector1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 with no tags in between)</a:t>
            </a:r>
            <a:endParaRPr lang="en-US" sz="2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50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 selector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543509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&lt;p&gt;Shop at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&lt;strong&gt;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Hardwick's Hardware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&lt;/strong&gt;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...&lt;/p&gt;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&lt;li&gt;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The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&lt;strong&gt;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best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&lt;/strong&gt;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prices in town!&lt;/li&gt;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&lt;li&gt;Act while supplies last!&lt;/li&gt;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ul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3389243"/>
            <a:ext cx="10058400" cy="400110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 strong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{ text-decoration: underline;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3789353"/>
            <a:ext cx="10058400" cy="1508105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Shop at 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Hardwick's Hardware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...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The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best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 prices in town!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Act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while supplies last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!                                                                              </a:t>
            </a:r>
            <a:r>
              <a:rPr lang="en-US" sz="2400" b="1" dirty="0" err="1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</a:rPr>
              <a:t>ouput</a:t>
            </a:r>
            <a:endParaRPr lang="en-US" sz="2400" b="1" i="0" dirty="0">
              <a:solidFill>
                <a:schemeClr val="bg1">
                  <a:lumMod val="65000"/>
                </a:schemeClr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27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complex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970892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&lt;div id="ad"&gt;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&lt;p&gt;Shop at &lt;strong&gt;Hardwick's Hardware&lt;/strong&gt;...&lt;/p&gt;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&lt;li class="important"&gt;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The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&lt;strong&gt;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best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&lt;/strong&gt;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prices!&lt;/li&gt;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&lt;li&gt;Act &lt;strong&gt;while supplies last!&lt;/strong&gt;&lt;/li&gt;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&lt;/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&lt;/div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3816626"/>
            <a:ext cx="10058400" cy="369332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#ad </a:t>
            </a:r>
            <a:r>
              <a:rPr lang="en-US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li.important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strong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 text-decoration: underline;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4185958"/>
            <a:ext cx="10058400" cy="1508105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Shop at 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Hardwick's Hardware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...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The </a:t>
            </a:r>
            <a:r>
              <a:rPr lang="en-US" sz="24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best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 prices!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Act 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while supplies last</a:t>
            </a: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!                                                                            </a:t>
            </a: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</a:rPr>
              <a:t>output</a:t>
            </a:r>
            <a:endParaRPr lang="en-US" sz="2400" b="0" i="0" dirty="0">
              <a:solidFill>
                <a:schemeClr val="bg1">
                  <a:lumMod val="65000"/>
                </a:schemeClr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96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Inline sections: &lt;span&gt;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60144"/>
          </a:xfrm>
        </p:spPr>
        <p:txBody>
          <a:bodyPr/>
          <a:lstStyle/>
          <a:p>
            <a:pPr algn="ctr"/>
            <a:r>
              <a:rPr lang="en-US" i="1" dirty="0"/>
              <a:t>an inline element used purely as a range for applying styles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2305878"/>
            <a:ext cx="10058400" cy="1200329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&lt;h2&gt;Spatula City!  Spatula City!&lt;/h2&gt;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&lt;p&gt;See our &lt;span class="special"&gt;spectacular&lt;/span&gt; spatula specials!&lt;/p&gt;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&lt;p&gt;We'll beat &lt;span class="shout"&gt;any advertised price&lt;/span&gt;!&lt;/p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3506207"/>
            <a:ext cx="10058400" cy="1200329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Spatula City! Spatula City!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See our </a:t>
            </a:r>
            <a:r>
              <a:rPr lang="en-US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 spatula specials!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We'll beat </a:t>
            </a:r>
            <a:r>
              <a:rPr lang="en-US" sz="2200" dirty="0">
                <a:solidFill>
                  <a:srgbClr val="FF0000"/>
                </a:solidFill>
                <a:latin typeface="Comic Sans MS" panose="030F0702030302020204" pitchFamily="66" charset="0"/>
              </a:rPr>
              <a:t>any advertised price</a:t>
            </a:r>
            <a:r>
              <a:rPr lang="en-US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!                                          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</a:rPr>
              <a:t>output</a:t>
            </a:r>
            <a:endParaRPr lang="en-US" sz="2200" b="1" i="0" dirty="0">
              <a:solidFill>
                <a:schemeClr val="bg1">
                  <a:lumMod val="65000"/>
                </a:schemeClr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99862" y="3966351"/>
            <a:ext cx="1313180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</a:rPr>
              <a:t>spectacular</a:t>
            </a:r>
            <a:endParaRPr lang="en-US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097279" y="4912067"/>
            <a:ext cx="10058401" cy="122818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 has no onscreen appearance, but you can apply a style or ID to it, which will be applied to the text inside the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span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79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CSS Box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954866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  for </a:t>
            </a:r>
            <a:r>
              <a:rPr lang="en-US" dirty="0"/>
              <a:t>layout purposes, every element is composed of:</a:t>
            </a:r>
          </a:p>
          <a:p>
            <a:pPr lvl="1"/>
            <a:r>
              <a:rPr lang="en-US" sz="2000" dirty="0"/>
              <a:t>the actual element's </a:t>
            </a:r>
            <a:r>
              <a:rPr lang="en-US" sz="2000" b="1" dirty="0"/>
              <a:t>content</a:t>
            </a:r>
            <a:endParaRPr lang="en-US" sz="2000" dirty="0"/>
          </a:p>
          <a:p>
            <a:pPr lvl="1"/>
            <a:r>
              <a:rPr lang="en-US" sz="2000" dirty="0"/>
              <a:t>a </a:t>
            </a:r>
            <a:r>
              <a:rPr lang="en-US" sz="2000" b="1" dirty="0"/>
              <a:t>border</a:t>
            </a:r>
            <a:r>
              <a:rPr lang="en-US" sz="2000" dirty="0"/>
              <a:t> around the element</a:t>
            </a:r>
          </a:p>
          <a:p>
            <a:pPr lvl="1"/>
            <a:r>
              <a:rPr lang="en-US" sz="2000" b="1" dirty="0"/>
              <a:t>padding</a:t>
            </a:r>
            <a:r>
              <a:rPr lang="en-US" sz="2000" dirty="0"/>
              <a:t> between the content and the border (</a:t>
            </a:r>
            <a:r>
              <a:rPr lang="en-US" sz="2000" i="1" dirty="0"/>
              <a:t>inside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a </a:t>
            </a:r>
            <a:r>
              <a:rPr lang="en-US" sz="2000" b="1" dirty="0"/>
              <a:t>margin</a:t>
            </a:r>
            <a:r>
              <a:rPr lang="en-US" sz="2000" dirty="0"/>
              <a:t> between the border and other content (</a:t>
            </a:r>
            <a:r>
              <a:rPr lang="en-US" sz="2000" i="1" dirty="0"/>
              <a:t>outside</a:t>
            </a:r>
            <a:r>
              <a:rPr lang="en-US" sz="200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  width </a:t>
            </a:r>
            <a:r>
              <a:rPr lang="en-US" dirty="0"/>
              <a:t>= content width + L/R padding + L/R border + L/R margin</a:t>
            </a:r>
            <a:br>
              <a:rPr lang="en-US" dirty="0"/>
            </a:br>
            <a:r>
              <a:rPr lang="en-US" dirty="0" smtClean="0"/>
              <a:t>   height </a:t>
            </a:r>
            <a:r>
              <a:rPr lang="en-US" dirty="0"/>
              <a:t>= content height + T/B padding + T/B border + T/B margin</a:t>
            </a:r>
          </a:p>
          <a:p>
            <a:pPr lvl="1"/>
            <a:r>
              <a:rPr lang="en-US" sz="2000" dirty="0">
                <a:hlinkClick r:id="rId2"/>
              </a:rPr>
              <a:t>IE6 doesn't do this </a:t>
            </a:r>
            <a:r>
              <a:rPr lang="en-US" sz="2000" dirty="0" smtClean="0">
                <a:hlinkClick r:id="rId2"/>
              </a:rPr>
              <a:t>right</a:t>
            </a:r>
            <a:endParaRPr lang="en-US" sz="2000" dirty="0"/>
          </a:p>
        </p:txBody>
      </p:sp>
      <p:pic>
        <p:nvPicPr>
          <p:cNvPr id="10242" name="Picture 2" descr="box mode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2339" y="1914632"/>
            <a:ext cx="3373341" cy="3115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519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Document flow - block and inline </a:t>
            </a:r>
            <a:r>
              <a:rPr lang="en-US" dirty="0" smtClean="0"/>
              <a:t>elements</a:t>
            </a:r>
            <a:endParaRPr lang="en-US" dirty="0"/>
          </a:p>
        </p:txBody>
      </p:sp>
      <p:pic>
        <p:nvPicPr>
          <p:cNvPr id="11266" name="Picture 2" descr="flo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6480" y="2327757"/>
            <a:ext cx="7620000" cy="3352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402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vertical-align property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172818" y="1926342"/>
          <a:ext cx="9982862" cy="14427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305175"/>
                <a:gridCol w="7677687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 b="1">
                          <a:effectLst/>
                        </a:rPr>
                        <a:t>property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 b="1" dirty="0">
                          <a:effectLst/>
                        </a:rPr>
                        <a:t>description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</a:rPr>
                        <a:t>vertical-align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 dirty="0">
                          <a:effectLst/>
                        </a:rPr>
                        <a:t>specifies where an inline element should be aligned vertically, with respect to other content on the same line within its block element's box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3824547"/>
            <a:ext cx="10058400" cy="181295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can be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top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middle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bottom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baseline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(default),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sub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super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text-top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text-bottom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or a length value or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%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1" defTabSz="914400">
              <a:buFontTx/>
              <a:buChar char="•"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baseline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means aligned with bottom of non-hanging letters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3315" name="Picture 3" descr="basel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3488" y="4532604"/>
            <a:ext cx="1104900" cy="1104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47280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CSS properties for </a:t>
            </a:r>
            <a:r>
              <a:rPr lang="en-US" dirty="0" smtClean="0"/>
              <a:t>borders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0509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h2 { border: 5px solid red;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262566"/>
            <a:ext cx="10058400" cy="523220"/>
          </a:xfrm>
          <a:prstGeom prst="rect">
            <a:avLst/>
          </a:prstGeom>
          <a:ln w="571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This is a heading</a:t>
            </a:r>
            <a:r>
              <a:rPr 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                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</a:rPr>
              <a:t>output</a:t>
            </a:r>
            <a:endParaRPr lang="en-US" sz="2000" b="1" i="0" dirty="0">
              <a:solidFill>
                <a:schemeClr val="bg1">
                  <a:lumMod val="65000"/>
                </a:schemeClr>
              </a:solidFill>
              <a:effectLst/>
              <a:latin typeface="Times New Roman" panose="02020603050405020304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2478931"/>
              </p:ext>
            </p:extLst>
          </p:nvPr>
        </p:nvGraphicFramePr>
        <p:xfrm>
          <a:off x="2773016" y="2965975"/>
          <a:ext cx="6961049" cy="6502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858618"/>
                <a:gridCol w="5102431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 dirty="0">
                          <a:effectLst/>
                        </a:rPr>
                        <a:t>property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1" dirty="0">
                          <a:effectLst/>
                        </a:rPr>
                        <a:t>description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  <a:hlinkClick r:id="rId2"/>
                        </a:rPr>
                        <a:t>border</a:t>
                      </a:r>
                      <a:endParaRPr lang="en-US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thickness/style/color of border on all 4 sides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987949" y="4042897"/>
            <a:ext cx="10058401" cy="21515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thickness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(specified in 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px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, 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pt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, </a:t>
            </a:r>
            <a:r>
              <a:rPr lang="en-US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em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, or thin, medium, thick</a:t>
            </a: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style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 (none, hidden, dotted, dashed, double, groove, inset, outset, ridge, solid</a:t>
            </a: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lvl="0" indent="-342900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2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color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 (specified as seen previously for text and background colors)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56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border </a:t>
            </a:r>
            <a:r>
              <a:rPr lang="en-US" dirty="0" smtClean="0"/>
              <a:t>properties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1910698"/>
              </p:ext>
            </p:extLst>
          </p:nvPr>
        </p:nvGraphicFramePr>
        <p:xfrm>
          <a:off x="1096963" y="2084705"/>
          <a:ext cx="10058400" cy="35458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029200"/>
                <a:gridCol w="5029200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b="1">
                          <a:effectLst/>
                        </a:rPr>
                        <a:t>property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1" dirty="0">
                          <a:effectLst/>
                        </a:rPr>
                        <a:t>description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  <a:hlinkClick r:id="rId2"/>
                        </a:rPr>
                        <a:t>border-color</a:t>
                      </a:r>
                      <a:r>
                        <a:rPr lang="en-US">
                          <a:effectLst/>
                        </a:rPr>
                        <a:t>, </a:t>
                      </a:r>
                      <a:r>
                        <a:rPr lang="en-US">
                          <a:effectLst/>
                          <a:hlinkClick r:id="rId3"/>
                        </a:rPr>
                        <a:t>border-width</a:t>
                      </a:r>
                      <a:r>
                        <a:rPr lang="en-US">
                          <a:effectLst/>
                        </a:rPr>
                        <a:t>, </a:t>
                      </a:r>
                      <a:br>
                        <a:rPr lang="en-US">
                          <a:effectLst/>
                        </a:rPr>
                      </a:br>
                      <a:r>
                        <a:rPr lang="en-US">
                          <a:effectLst/>
                          <a:hlinkClick r:id="rId4"/>
                        </a:rPr>
                        <a:t>border-style</a:t>
                      </a:r>
                      <a:endParaRPr lang="en-US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specific properties of border on all 4 sides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  <a:hlinkClick r:id="rId5"/>
                        </a:rPr>
                        <a:t>border-bottom</a:t>
                      </a:r>
                      <a:r>
                        <a:rPr lang="en-US">
                          <a:effectLst/>
                        </a:rPr>
                        <a:t>, </a:t>
                      </a:r>
                      <a:r>
                        <a:rPr lang="en-US">
                          <a:effectLst/>
                          <a:hlinkClick r:id="rId6"/>
                        </a:rPr>
                        <a:t>border-left</a:t>
                      </a:r>
                      <a:r>
                        <a:rPr lang="en-US">
                          <a:effectLst/>
                        </a:rPr>
                        <a:t>, </a:t>
                      </a:r>
                      <a:br>
                        <a:rPr lang="en-US">
                          <a:effectLst/>
                        </a:rPr>
                      </a:br>
                      <a:r>
                        <a:rPr lang="en-US">
                          <a:effectLst/>
                          <a:hlinkClick r:id="rId7"/>
                        </a:rPr>
                        <a:t>border-right</a:t>
                      </a:r>
                      <a:r>
                        <a:rPr lang="en-US">
                          <a:effectLst/>
                        </a:rPr>
                        <a:t>, </a:t>
                      </a:r>
                      <a:r>
                        <a:rPr lang="en-US">
                          <a:effectLst/>
                          <a:hlinkClick r:id="rId8"/>
                        </a:rPr>
                        <a:t>border-top</a:t>
                      </a:r>
                      <a:endParaRPr lang="en-US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all properties of border on a particular side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  <a:hlinkClick r:id="rId9"/>
                        </a:rPr>
                        <a:t>border-bottom-color</a:t>
                      </a:r>
                      <a:r>
                        <a:rPr lang="en-US">
                          <a:effectLst/>
                        </a:rPr>
                        <a:t>, </a:t>
                      </a:r>
                      <a:r>
                        <a:rPr lang="en-US">
                          <a:effectLst/>
                          <a:hlinkClick r:id="rId10"/>
                        </a:rPr>
                        <a:t>border-bottom-style</a:t>
                      </a:r>
                      <a:r>
                        <a:rPr lang="en-US">
                          <a:effectLst/>
                        </a:rPr>
                        <a:t>, </a:t>
                      </a:r>
                      <a:br>
                        <a:rPr lang="en-US">
                          <a:effectLst/>
                        </a:rPr>
                      </a:br>
                      <a:r>
                        <a:rPr lang="en-US">
                          <a:effectLst/>
                          <a:hlinkClick r:id="rId11"/>
                        </a:rPr>
                        <a:t>border-bottom-width</a:t>
                      </a:r>
                      <a:r>
                        <a:rPr lang="en-US">
                          <a:effectLst/>
                        </a:rPr>
                        <a:t>, </a:t>
                      </a:r>
                      <a:r>
                        <a:rPr lang="en-US">
                          <a:effectLst/>
                          <a:hlinkClick r:id="rId12"/>
                        </a:rPr>
                        <a:t>border-left-color</a:t>
                      </a:r>
                      <a:r>
                        <a:rPr lang="en-US">
                          <a:effectLst/>
                        </a:rPr>
                        <a:t>, </a:t>
                      </a:r>
                      <a:br>
                        <a:rPr lang="en-US">
                          <a:effectLst/>
                        </a:rPr>
                      </a:br>
                      <a:r>
                        <a:rPr lang="en-US">
                          <a:effectLst/>
                          <a:hlinkClick r:id="rId13"/>
                        </a:rPr>
                        <a:t>border-left-style</a:t>
                      </a:r>
                      <a:r>
                        <a:rPr lang="en-US">
                          <a:effectLst/>
                        </a:rPr>
                        <a:t>, </a:t>
                      </a:r>
                      <a:r>
                        <a:rPr lang="en-US">
                          <a:effectLst/>
                          <a:hlinkClick r:id="rId14"/>
                        </a:rPr>
                        <a:t>border-left-width</a:t>
                      </a:r>
                      <a:r>
                        <a:rPr lang="en-US">
                          <a:effectLst/>
                        </a:rPr>
                        <a:t>, </a:t>
                      </a:r>
                      <a:br>
                        <a:rPr lang="en-US">
                          <a:effectLst/>
                        </a:rPr>
                      </a:br>
                      <a:r>
                        <a:rPr lang="en-US">
                          <a:effectLst/>
                          <a:hlinkClick r:id="rId15"/>
                        </a:rPr>
                        <a:t>border-right-color</a:t>
                      </a:r>
                      <a:r>
                        <a:rPr lang="en-US">
                          <a:effectLst/>
                        </a:rPr>
                        <a:t>, </a:t>
                      </a:r>
                      <a:r>
                        <a:rPr lang="en-US">
                          <a:effectLst/>
                          <a:hlinkClick r:id="rId16"/>
                        </a:rPr>
                        <a:t>border-right-style</a:t>
                      </a:r>
                      <a:r>
                        <a:rPr lang="en-US">
                          <a:effectLst/>
                        </a:rPr>
                        <a:t>, </a:t>
                      </a:r>
                      <a:br>
                        <a:rPr lang="en-US">
                          <a:effectLst/>
                        </a:rPr>
                      </a:br>
                      <a:r>
                        <a:rPr lang="en-US">
                          <a:effectLst/>
                          <a:hlinkClick r:id="rId17"/>
                        </a:rPr>
                        <a:t>border-right-width</a:t>
                      </a:r>
                      <a:r>
                        <a:rPr lang="en-US">
                          <a:effectLst/>
                        </a:rPr>
                        <a:t>, </a:t>
                      </a:r>
                      <a:r>
                        <a:rPr lang="en-US">
                          <a:effectLst/>
                          <a:hlinkClick r:id="rId18"/>
                        </a:rPr>
                        <a:t>border-top-color</a:t>
                      </a:r>
                      <a:r>
                        <a:rPr lang="en-US">
                          <a:effectLst/>
                        </a:rPr>
                        <a:t>, </a:t>
                      </a:r>
                      <a:br>
                        <a:rPr lang="en-US">
                          <a:effectLst/>
                        </a:rPr>
                      </a:br>
                      <a:r>
                        <a:rPr lang="en-US">
                          <a:effectLst/>
                          <a:hlinkClick r:id="rId19"/>
                        </a:rPr>
                        <a:t>border-top-style</a:t>
                      </a:r>
                      <a:r>
                        <a:rPr lang="en-US">
                          <a:effectLst/>
                        </a:rPr>
                        <a:t>, </a:t>
                      </a:r>
                      <a:r>
                        <a:rPr lang="en-US">
                          <a:effectLst/>
                          <a:hlinkClick r:id="rId20"/>
                        </a:rPr>
                        <a:t>border-top-width</a:t>
                      </a:r>
                      <a:endParaRPr lang="en-US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properties of border on a particular side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dirty="0">
                          <a:effectLst/>
                          <a:hlinkClick r:id="rId21"/>
                        </a:rPr>
                        <a:t>Complete list of border properties</a:t>
                      </a:r>
                      <a:endParaRPr lang="en-US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07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Border example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523631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h2 {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border-left: thick dotted #CC0088;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border-bottom-color: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rgb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(0, 128, 128);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border-bottom-style: double;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3369365"/>
            <a:ext cx="10058400" cy="523220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This is a heading</a:t>
            </a:r>
            <a:r>
              <a:rPr 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               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</a:rPr>
              <a:t>output</a:t>
            </a:r>
            <a:endParaRPr lang="en-US" sz="2000" b="1" i="0" dirty="0">
              <a:solidFill>
                <a:schemeClr val="bg1">
                  <a:lumMod val="65000"/>
                </a:schemeClr>
              </a:solidFill>
              <a:effectLst/>
              <a:latin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95" y="3369365"/>
            <a:ext cx="57153" cy="52072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8348" y="3820238"/>
            <a:ext cx="10001247" cy="9675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097280" y="4528913"/>
            <a:ext cx="10058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each side's border properties can be set </a:t>
            </a:r>
            <a:r>
              <a:rPr lang="en-US" sz="2400" dirty="0" smtClean="0"/>
              <a:t>individually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if you omit some properties, they receive default values (e.g. border-bottom-width above)</a:t>
            </a:r>
          </a:p>
        </p:txBody>
      </p:sp>
    </p:spTree>
    <p:extLst>
      <p:ext uri="{BB962C8B-B14F-4D97-AF65-F5344CB8AC3E}">
        <p14:creationId xmlns:p14="http://schemas.microsoft.com/office/powerpoint/2010/main" val="77038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Rounded corners with border-radius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563388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 {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border: 3px solid blue;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border-radius: 12px;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padding: 0.5em;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177144" y="3627783"/>
            <a:ext cx="9875169" cy="427382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177144" y="3627783"/>
            <a:ext cx="240963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This is a paragraph.</a:t>
            </a:r>
            <a:endParaRPr lang="en-US" sz="2200" dirty="0"/>
          </a:p>
        </p:txBody>
      </p:sp>
      <p:sp>
        <p:nvSpPr>
          <p:cNvPr id="8" name="Rounded Rectangle 7"/>
          <p:cNvSpPr/>
          <p:nvPr/>
        </p:nvSpPr>
        <p:spPr>
          <a:xfrm>
            <a:off x="1177144" y="4215776"/>
            <a:ext cx="9875168" cy="86312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177144" y="4273826"/>
            <a:ext cx="6096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This is another paragraph.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It spans multiple lines.</a:t>
            </a:r>
            <a:endParaRPr lang="en-US" sz="2200" dirty="0"/>
          </a:p>
        </p:txBody>
      </p:sp>
      <p:sp>
        <p:nvSpPr>
          <p:cNvPr id="10" name="TextBox 9"/>
          <p:cNvSpPr txBox="1"/>
          <p:nvPr/>
        </p:nvSpPr>
        <p:spPr>
          <a:xfrm>
            <a:off x="1097279" y="3409122"/>
            <a:ext cx="10058401" cy="175432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                                                            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 output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97278" y="5394424"/>
            <a:ext cx="100584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each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side's border radius can be set individually, separated by spaces</a:t>
            </a:r>
            <a:endParaRPr lang="en-US" sz="2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62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CSS properties for </a:t>
            </a:r>
            <a:r>
              <a:rPr lang="en-US" dirty="0" smtClean="0"/>
              <a:t>padding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160818"/>
              </p:ext>
            </p:extLst>
          </p:nvPr>
        </p:nvGraphicFramePr>
        <p:xfrm>
          <a:off x="1898374" y="2351957"/>
          <a:ext cx="8561250" cy="29159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663687"/>
                <a:gridCol w="5897563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400" b="1">
                          <a:effectLst/>
                        </a:rPr>
                        <a:t>property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 b="1" dirty="0">
                          <a:effectLst/>
                        </a:rPr>
                        <a:t>description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hlinkClick r:id="rId2"/>
                        </a:rPr>
                        <a:t>padding</a:t>
                      </a:r>
                      <a:endParaRPr lang="en-US" sz="24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</a:rPr>
                        <a:t>padding on all 4 sides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hlinkClick r:id="rId3"/>
                        </a:rPr>
                        <a:t>padding-bottom</a:t>
                      </a:r>
                      <a:endParaRPr lang="en-US" sz="24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</a:rPr>
                        <a:t>padding on bottom side only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hlinkClick r:id="rId4"/>
                        </a:rPr>
                        <a:t>padding-left</a:t>
                      </a:r>
                      <a:endParaRPr lang="en-US" sz="24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</a:rPr>
                        <a:t>padding on left side only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hlinkClick r:id="rId5"/>
                        </a:rPr>
                        <a:t>padding-right</a:t>
                      </a:r>
                      <a:endParaRPr lang="en-US" sz="24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</a:rPr>
                        <a:t>padding on right side only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hlinkClick r:id="rId6"/>
                        </a:rPr>
                        <a:t>padding-top</a:t>
                      </a:r>
                      <a:endParaRPr lang="en-US" sz="24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</a:rPr>
                        <a:t>padding on top side only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effectLst/>
                          <a:hlinkClick r:id="rId7"/>
                        </a:rPr>
                        <a:t>Complete list of padding properties</a:t>
                      </a:r>
                      <a:endParaRPr lang="en-US" sz="2400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041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Padding example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917344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 {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padding: 20px;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border: 3px solid black;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h2 {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padding: 0px;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background-color: yellow;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975978"/>
            <a:ext cx="10058400" cy="1200329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sz="24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This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is the first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paragraph</a:t>
            </a:r>
          </a:p>
          <a:p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097280" y="4354636"/>
            <a:ext cx="10058400" cy="1200329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sz="24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This is the second paragraph</a:t>
            </a:r>
          </a:p>
          <a:p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1097280" y="5733294"/>
            <a:ext cx="10058400" cy="46166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This is a heading</a:t>
            </a:r>
            <a:endParaRPr lang="en-US" sz="2400" b="1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2475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Padding example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275153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 {</a:t>
            </a:r>
          </a:p>
          <a:p>
            <a:pPr>
              <a:spcBef>
                <a:spcPts val="0"/>
              </a:spcBef>
            </a:pP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padding-left: 200px; padding-top: 30px;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background-color: fuchsia;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3224460"/>
            <a:ext cx="10058400" cy="830997"/>
          </a:xfrm>
          <a:prstGeom prst="rect">
            <a:avLst/>
          </a:prstGeom>
          <a:solidFill>
            <a:srgbClr val="CC3399"/>
          </a:solidFill>
        </p:spPr>
        <p:txBody>
          <a:bodyPr wrap="square">
            <a:spAutoFit/>
          </a:bodyPr>
          <a:lstStyle/>
          <a:p>
            <a:endParaRPr lang="en-US" sz="24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This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is the first paragraph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097280" y="4162049"/>
            <a:ext cx="10058400" cy="830997"/>
          </a:xfrm>
          <a:prstGeom prst="rect">
            <a:avLst/>
          </a:prstGeom>
          <a:solidFill>
            <a:srgbClr val="CC3399"/>
          </a:solidFill>
        </p:spPr>
        <p:txBody>
          <a:bodyPr wrap="square">
            <a:spAutoFit/>
          </a:bodyPr>
          <a:lstStyle/>
          <a:p>
            <a:endParaRPr lang="en-US" sz="2400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    This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is the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second paragraph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1097280" y="5099638"/>
            <a:ext cx="10058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each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side's padding can be set </a:t>
            </a: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individually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notice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that padding shares the background color of the element</a:t>
            </a:r>
            <a:endParaRPr lang="en-US" sz="2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905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CSS properties for </a:t>
            </a:r>
            <a:r>
              <a:rPr lang="en-US" dirty="0" smtClean="0"/>
              <a:t>margins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364365"/>
              </p:ext>
            </p:extLst>
          </p:nvPr>
        </p:nvGraphicFramePr>
        <p:xfrm>
          <a:off x="2375451" y="2272444"/>
          <a:ext cx="7805876" cy="291592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76676"/>
                <a:gridCol w="5029200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400" b="1">
                          <a:effectLst/>
                        </a:rPr>
                        <a:t>property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 b="1" dirty="0">
                          <a:effectLst/>
                        </a:rPr>
                        <a:t>description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  <a:hlinkClick r:id="rId2"/>
                        </a:rPr>
                        <a:t>margin</a:t>
                      </a:r>
                      <a:endParaRPr lang="en-US" sz="2400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</a:rPr>
                        <a:t>margin on all 4 sides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hlinkClick r:id="rId3"/>
                        </a:rPr>
                        <a:t>margin-bottom</a:t>
                      </a:r>
                      <a:endParaRPr lang="en-US" sz="24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</a:rPr>
                        <a:t>margin on bottom side only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hlinkClick r:id="rId4"/>
                        </a:rPr>
                        <a:t>margin-left</a:t>
                      </a:r>
                      <a:endParaRPr lang="en-US" sz="24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</a:rPr>
                        <a:t>margin on left side only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hlinkClick r:id="rId5"/>
                        </a:rPr>
                        <a:t>margin-right</a:t>
                      </a:r>
                      <a:endParaRPr lang="en-US" sz="24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</a:rPr>
                        <a:t>margin on right side only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hlinkClick r:id="rId6"/>
                        </a:rPr>
                        <a:t>margin-top</a:t>
                      </a:r>
                      <a:endParaRPr lang="en-US" sz="24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</a:rPr>
                        <a:t>margin on top side only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</a:tr>
              <a:tr h="0"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effectLst/>
                          <a:hlinkClick r:id="rId7"/>
                        </a:rPr>
                        <a:t>Complete list of margin properties</a:t>
                      </a:r>
                      <a:endParaRPr lang="en-US" sz="2400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649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Margin example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215518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 {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margin: 50px;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background-color: fuchsia;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97280" y="3061252"/>
            <a:ext cx="10058400" cy="203132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66740" y="3522916"/>
            <a:ext cx="8828981" cy="400110"/>
          </a:xfrm>
          <a:prstGeom prst="rect">
            <a:avLst/>
          </a:prstGeom>
          <a:solidFill>
            <a:srgbClr val="CC3399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This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is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the first paragraph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666739" y="4276770"/>
            <a:ext cx="8828981" cy="400110"/>
          </a:xfrm>
          <a:prstGeom prst="rect">
            <a:avLst/>
          </a:prstGeom>
          <a:solidFill>
            <a:srgbClr val="CC3399"/>
          </a:solidFill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This is the 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second paragraph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1097280" y="5231075"/>
            <a:ext cx="10058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notice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that margins are always transparent</a:t>
            </a:r>
            <a:b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  (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they don't contain the element's background color, etc.)</a:t>
            </a:r>
            <a:endParaRPr lang="en-US" sz="2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308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Margin example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215518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 {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margin-left: 8em;</a:t>
            </a:r>
            <a:endParaRPr lang="en-US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background-color: fuchsia;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97280" y="3061252"/>
            <a:ext cx="10058400" cy="147732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                                                                                                           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output</a:t>
            </a:r>
          </a:p>
        </p:txBody>
      </p:sp>
      <p:sp>
        <p:nvSpPr>
          <p:cNvPr id="9" name="Rectangle 8"/>
          <p:cNvSpPr/>
          <p:nvPr/>
        </p:nvSpPr>
        <p:spPr>
          <a:xfrm>
            <a:off x="2326699" y="3199750"/>
            <a:ext cx="8828981" cy="400110"/>
          </a:xfrm>
          <a:prstGeom prst="rect">
            <a:avLst/>
          </a:prstGeom>
          <a:solidFill>
            <a:srgbClr val="CC3399"/>
          </a:solidFill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This is the first paragraph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2326698" y="3746053"/>
            <a:ext cx="8828981" cy="400110"/>
          </a:xfrm>
          <a:prstGeom prst="rect">
            <a:avLst/>
          </a:prstGeom>
          <a:solidFill>
            <a:srgbClr val="CC3399"/>
          </a:solidFill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This is the 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second paragraph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1097280" y="5231075"/>
            <a:ext cx="10058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    each side's margin can be set individually</a:t>
            </a:r>
            <a:endParaRPr lang="en-US" sz="2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27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Vertical Align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6070" y="2244604"/>
            <a:ext cx="4134062" cy="177174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97280" y="1813717"/>
            <a:ext cx="510473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img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{ vertical-align: bottom }</a:t>
            </a:r>
            <a:endParaRPr lang="en-US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8288" y="2219202"/>
            <a:ext cx="4102311" cy="182254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247074" y="1769695"/>
            <a:ext cx="510473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img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{ vertical-align: middle }</a:t>
            </a:r>
            <a:endParaRPr lang="en-US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0798" y="4623715"/>
            <a:ext cx="3731361" cy="164110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971677" y="4160493"/>
            <a:ext cx="510473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img</a:t>
            </a:r>
            <a:r>
              <a:rPr lang="en-US" sz="2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{ vertical-align: top }</a:t>
            </a:r>
            <a:endParaRPr lang="en-US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9863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CSS properties for dimensions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817953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 { width: 350px; background-color: yellow;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h2 { width: 50%; background-color: aqua;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97280" y="2663687"/>
            <a:ext cx="10058400" cy="147732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                                                                                                           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output</a:t>
            </a:r>
          </a:p>
        </p:txBody>
      </p:sp>
      <p:sp>
        <p:nvSpPr>
          <p:cNvPr id="5" name="Rectangle 4"/>
          <p:cNvSpPr/>
          <p:nvPr/>
        </p:nvSpPr>
        <p:spPr>
          <a:xfrm>
            <a:off x="1097280" y="2772061"/>
            <a:ext cx="3077155" cy="70788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This 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paragraph uses the first style above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1097281" y="3588321"/>
            <a:ext cx="5323398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An h2 heading</a:t>
            </a:r>
            <a:endParaRPr lang="en-US" sz="2800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243664"/>
              </p:ext>
            </p:extLst>
          </p:nvPr>
        </p:nvGraphicFramePr>
        <p:xfrm>
          <a:off x="1967947" y="4367834"/>
          <a:ext cx="8283271" cy="18288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254071"/>
                <a:gridCol w="5029200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 b="1" dirty="0">
                          <a:effectLst/>
                        </a:rPr>
                        <a:t>property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 b="1" dirty="0">
                          <a:effectLst/>
                        </a:rPr>
                        <a:t>description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  <a:hlinkClick r:id="rId2"/>
                        </a:rPr>
                        <a:t>width</a:t>
                      </a:r>
                      <a:r>
                        <a:rPr lang="en-US" sz="2200">
                          <a:effectLst/>
                        </a:rPr>
                        <a:t>, </a:t>
                      </a:r>
                      <a:r>
                        <a:rPr lang="en-US" sz="2200">
                          <a:effectLst/>
                          <a:hlinkClick r:id="rId3"/>
                        </a:rPr>
                        <a:t>height</a:t>
                      </a:r>
                      <a:endParaRPr lang="en-US" sz="22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 dirty="0">
                          <a:effectLst/>
                        </a:rPr>
                        <a:t>how wide or tall to make this element </a:t>
                      </a:r>
                      <a:br>
                        <a:rPr lang="en-US" sz="2200" dirty="0">
                          <a:effectLst/>
                        </a:rPr>
                      </a:br>
                      <a:r>
                        <a:rPr lang="en-US" sz="2200" dirty="0">
                          <a:effectLst/>
                        </a:rPr>
                        <a:t>(block elements only)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>
                          <a:effectLst/>
                          <a:hlinkClick r:id="rId4"/>
                        </a:rPr>
                        <a:t>max-width</a:t>
                      </a:r>
                      <a:r>
                        <a:rPr lang="en-US" sz="2200">
                          <a:effectLst/>
                        </a:rPr>
                        <a:t>, </a:t>
                      </a:r>
                      <a:r>
                        <a:rPr lang="en-US" sz="2200">
                          <a:effectLst/>
                          <a:hlinkClick r:id="rId5"/>
                        </a:rPr>
                        <a:t>max-height</a:t>
                      </a:r>
                      <a:r>
                        <a:rPr lang="en-US" sz="2200">
                          <a:effectLst/>
                        </a:rPr>
                        <a:t>, </a:t>
                      </a:r>
                      <a:br>
                        <a:rPr lang="en-US" sz="2200">
                          <a:effectLst/>
                        </a:rPr>
                      </a:br>
                      <a:r>
                        <a:rPr lang="en-US" sz="2200">
                          <a:effectLst/>
                          <a:hlinkClick r:id="rId6"/>
                        </a:rPr>
                        <a:t>min-width</a:t>
                      </a:r>
                      <a:r>
                        <a:rPr lang="en-US" sz="2200">
                          <a:effectLst/>
                        </a:rPr>
                        <a:t>, </a:t>
                      </a:r>
                      <a:r>
                        <a:rPr lang="en-US" sz="2200">
                          <a:effectLst/>
                          <a:hlinkClick r:id="rId7"/>
                        </a:rPr>
                        <a:t>min-height</a:t>
                      </a:r>
                      <a:endParaRPr lang="en-US" sz="22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 dirty="0">
                          <a:effectLst/>
                        </a:rPr>
                        <a:t>max/min size of this element in given dimension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7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32473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Centering a block element: auto margins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523631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 {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margin-left: auto;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margin-right: auto;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width: 750px;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90684" y="3369365"/>
            <a:ext cx="62715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>
                <a:solidFill>
                  <a:srgbClr val="335177"/>
                </a:solidFill>
                <a:latin typeface="Times New Roman" panose="02020603050405020304" pitchFamily="18" charset="0"/>
                <a:hlinkClick r:id="rId2"/>
              </a:rPr>
              <a:t>Lorem</a:t>
            </a:r>
            <a:r>
              <a:rPr lang="en-US" dirty="0">
                <a:solidFill>
                  <a:srgbClr val="335177"/>
                </a:solidFill>
                <a:latin typeface="Times New Roman" panose="02020603050405020304" pitchFamily="18" charset="0"/>
                <a:hlinkClick r:id="rId2"/>
              </a:rPr>
              <a:t> </a:t>
            </a:r>
            <a:r>
              <a:rPr lang="en-US" dirty="0" err="1">
                <a:solidFill>
                  <a:srgbClr val="335177"/>
                </a:solidFill>
                <a:latin typeface="Times New Roman" panose="02020603050405020304" pitchFamily="18" charset="0"/>
                <a:hlinkClick r:id="rId2"/>
              </a:rPr>
              <a:t>ipsum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 dolor sit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amet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consectetur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adipisicing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elit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sed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do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eiusmod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tempor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incididunt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ut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labore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et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dolore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magna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aliqua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97280" y="3369365"/>
            <a:ext cx="10058400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                                                                                                             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output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097279" y="4403587"/>
            <a:ext cx="10058400" cy="196684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to center inline elements within a block element, use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text-align: center;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works best if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width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is set (otherwise, may occupy entire width of page)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495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bug: space under </a:t>
            </a:r>
            <a:r>
              <a:rPr lang="en-US" dirty="0" smtClean="0"/>
              <a:t>image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046553"/>
          </a:xfrm>
          <a:solidFill>
            <a:srgbClr val="E7F6FF"/>
          </a:solidFill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&lt;p style="background-color: red; padding: 0px; margin: 0px"&gt;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img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="images/smiley.png" alt="smile" /&gt;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7280" y="2892287"/>
            <a:ext cx="10058399" cy="1169551"/>
          </a:xfrm>
          <a:prstGeom prst="rect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8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sz="800" dirty="0"/>
          </a:p>
          <a:p>
            <a:r>
              <a:rPr lang="en-US" dirty="0" smtClean="0"/>
              <a:t>                                                                                                            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output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8" name="Picture 5" descr="smi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79" y="2892287"/>
            <a:ext cx="1076325" cy="106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097278" y="3873619"/>
            <a:ext cx="10058402" cy="249006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</a:t>
            </a:r>
            <a:r>
              <a:rPr kumimoji="0" lang="en-US" sz="2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red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space under the image, despite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padding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and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margin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of 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this is because the image is vertically aligned to the baseline of the paragraph (not 	the same as the bottom)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  setting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vertical-align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to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bottom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fixes the problem (so does setting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line-	height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to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0px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481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 for page </a:t>
            </a:r>
            <a:r>
              <a:rPr lang="en-US" dirty="0" smtClean="0"/>
              <a:t>sections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3918823" cy="4023360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want to be able to </a:t>
            </a:r>
            <a:r>
              <a:rPr lang="en-US" sz="2400" b="1" dirty="0"/>
              <a:t>style individual elements, groups of elements, sections of text</a:t>
            </a:r>
            <a:r>
              <a:rPr lang="en-US" sz="2400" dirty="0"/>
              <a:t> or of the </a:t>
            </a:r>
            <a:r>
              <a:rPr lang="en-US" sz="2400" dirty="0" smtClean="0"/>
              <a:t>page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(later) want to create complex page layouts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pic>
        <p:nvPicPr>
          <p:cNvPr id="1026" name="Picture 2" descr="flo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6103" y="1845734"/>
            <a:ext cx="6139577" cy="3146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7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HTML id attribute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533570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&lt;p&gt;Spatula City!  Spatula City!&lt;/p&gt;</a:t>
            </a: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&lt;p id="mission"&gt;Our mission is to provide the most</a:t>
            </a: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spectacular spatulas and splurge on our specials until our</a:t>
            </a: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customers &lt;q&gt;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esplode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&lt;/q&gt; with splendor!&lt;/p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3379304"/>
            <a:ext cx="10058400" cy="1323439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/>
              <a:t>Spatula City! Spatula City!</a:t>
            </a:r>
          </a:p>
          <a:p>
            <a:endParaRPr lang="en-US" sz="2000" dirty="0"/>
          </a:p>
          <a:p>
            <a:r>
              <a:rPr lang="en-US" sz="2000" dirty="0"/>
              <a:t>Our mission is to provide the most spectacular spatulas and splurge on our specials until our customers </a:t>
            </a:r>
            <a:r>
              <a:rPr lang="en-US" sz="2000" dirty="0" smtClean="0"/>
              <a:t>“</a:t>
            </a:r>
            <a:r>
              <a:rPr lang="en-US" sz="2000" dirty="0" err="1" smtClean="0"/>
              <a:t>esplode</a:t>
            </a:r>
            <a:r>
              <a:rPr lang="en-US" sz="2000" dirty="0" smtClean="0"/>
              <a:t>” </a:t>
            </a:r>
            <a:r>
              <a:rPr lang="en-US" sz="2000" dirty="0"/>
              <a:t>with splendor</a:t>
            </a:r>
            <a:r>
              <a:rPr lang="en-US" sz="2000" dirty="0" smtClean="0"/>
              <a:t>!                                      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</a:rPr>
              <a:t>output</a:t>
            </a:r>
            <a:endParaRPr lang="en-US" sz="20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4994269"/>
            <a:ext cx="100584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allows 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you to give a unique ID to any element on a </a:t>
            </a: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page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each </a:t>
            </a:r>
            <a:r>
              <a:rPr lang="en-US" sz="2200" dirty="0">
                <a:solidFill>
                  <a:srgbClr val="000000"/>
                </a:solidFill>
                <a:latin typeface="Calibri" panose="020F0502020204030204" pitchFamily="34" charset="0"/>
              </a:rPr>
              <a:t>ID must be unique; can only be used once in the page</a:t>
            </a:r>
            <a:endParaRPr lang="en-US" sz="22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55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Linking to sections of a web </a:t>
            </a:r>
            <a:r>
              <a:rPr lang="en-US" dirty="0" smtClean="0"/>
              <a:t>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861562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&lt;p&gt;Visit &lt;a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"http://www.textpad.com/download/index.html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#downloads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textpad.com&lt;/a&gt; to get the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TextPad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editor.&lt;/p&gt;</a:t>
            </a:r>
          </a:p>
          <a:p>
            <a:pPr>
              <a:spcBef>
                <a:spcPts val="200"/>
              </a:spcBef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&lt;p&gt;&lt;a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#mission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"&gt;View our Mission Statement&lt;/a&gt;&lt;/p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79" y="3707296"/>
            <a:ext cx="10058401" cy="923330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Visit </a:t>
            </a:r>
            <a:r>
              <a:rPr lang="en-US" sz="2200" dirty="0">
                <a:solidFill>
                  <a:srgbClr val="335177"/>
                </a:solidFill>
                <a:latin typeface="Times New Roman" panose="02020603050405020304" pitchFamily="18" charset="0"/>
                <a:hlinkClick r:id="rId2"/>
              </a:rPr>
              <a:t>textpad.com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 to get the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TextPad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editor.</a:t>
            </a:r>
          </a:p>
          <a:p>
            <a:r>
              <a:rPr lang="en-US" sz="2200" dirty="0">
                <a:solidFill>
                  <a:srgbClr val="335177"/>
                </a:solidFill>
                <a:latin typeface="Times New Roman" panose="02020603050405020304" pitchFamily="18" charset="0"/>
                <a:hlinkClick r:id="rId3"/>
              </a:rPr>
              <a:t>View our Mission </a:t>
            </a:r>
            <a:r>
              <a:rPr lang="en-US" sz="2200" dirty="0" smtClean="0">
                <a:solidFill>
                  <a:srgbClr val="335177"/>
                </a:solidFill>
                <a:latin typeface="Times New Roman" panose="02020603050405020304" pitchFamily="18" charset="0"/>
                <a:hlinkClick r:id="rId3"/>
              </a:rPr>
              <a:t>Statement</a:t>
            </a:r>
            <a:r>
              <a:rPr lang="en-US" sz="2200" dirty="0" smtClean="0">
                <a:solidFill>
                  <a:srgbClr val="335177"/>
                </a:solidFill>
                <a:latin typeface="Times New Roman" panose="02020603050405020304" pitchFamily="18" charset="0"/>
              </a:rPr>
              <a:t>                                                     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</a:rPr>
              <a:t>output</a:t>
            </a:r>
            <a:endParaRPr lang="en-US" sz="2200" b="1" i="0" dirty="0">
              <a:solidFill>
                <a:schemeClr val="bg1">
                  <a:lumMod val="65000"/>
                </a:schemeClr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78" y="4728418"/>
            <a:ext cx="10058402" cy="147440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 link target can include an ID at the end, preceded by a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#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browser will load that page and scroll to element with given ID</a:t>
            </a:r>
          </a:p>
        </p:txBody>
      </p:sp>
    </p:spTree>
    <p:extLst>
      <p:ext uri="{BB962C8B-B14F-4D97-AF65-F5344CB8AC3E}">
        <p14:creationId xmlns:p14="http://schemas.microsoft.com/office/powerpoint/2010/main" val="218779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CSS ID </a:t>
            </a:r>
            <a:r>
              <a:rPr lang="en-US" dirty="0" smtClean="0"/>
              <a:t>selectors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344727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 marL="0" indent="0">
              <a:spcBef>
                <a:spcPts val="200"/>
              </a:spcBef>
              <a:buNone/>
            </a:pP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#mission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font-style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italic;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font-family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"Garamond", "Century Gothic", serif;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3190461"/>
            <a:ext cx="10058400" cy="1061829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Spatula City! </a:t>
            </a: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rgbClr val="33517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Spatula City!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Our mission is to provide the most spectacular spatulas and splurge on our specials until our customers ”</a:t>
            </a:r>
            <a:r>
              <a:rPr kumimoji="0" lang="en-US" sz="21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esplode</a:t>
            </a:r>
            <a:r>
              <a:rPr kumimoji="0" lang="en-US" sz="21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</a:rPr>
              <a:t>” with splendor!                                                                                           </a:t>
            </a:r>
            <a:r>
              <a:rPr kumimoji="0" lang="en-US" sz="2100" b="1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Garamond" panose="02020404030301010803" pitchFamily="18" charset="0"/>
              </a:rPr>
              <a:t>output</a:t>
            </a:r>
            <a:endParaRPr kumimoji="0" lang="en-US" sz="1800" b="1" u="none" strike="noStrike" cap="none" normalizeH="0" baseline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97280" y="4301938"/>
            <a:ext cx="10058400" cy="147440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applies style only to the paragraph that has the ID of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mission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element can be specified explicitly: </a:t>
            </a:r>
            <a:r>
              <a:rPr kumimoji="0" lang="en-US" sz="2200" b="1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#mission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</p:txBody>
      </p:sp>
    </p:spTree>
    <p:extLst>
      <p:ext uri="{BB962C8B-B14F-4D97-AF65-F5344CB8AC3E}">
        <p14:creationId xmlns:p14="http://schemas.microsoft.com/office/powerpoint/2010/main" val="39966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HTML class attribute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076370"/>
          </a:xfr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/>
          <a:lstStyle/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&lt;p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class="shout"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&gt;Spatula City!  Spatula City!&lt;/p&gt;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&lt;p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class="special"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&gt;See our spectacular spatula specials!&lt;/p&gt;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&lt;p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class="special"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&gt;Today only: satisfaction guaranteed.&lt;/p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922104"/>
            <a:ext cx="10058400" cy="1467068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20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Spatula City! Spatula City!</a:t>
            </a:r>
          </a:p>
          <a:p>
            <a:pPr>
              <a:spcBef>
                <a:spcPts val="1200"/>
              </a:spcBef>
              <a:spcAft>
                <a:spcPts val="20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See our spectacular spatula specials!</a:t>
            </a:r>
          </a:p>
          <a:p>
            <a:pPr>
              <a:spcBef>
                <a:spcPts val="1200"/>
              </a:spcBef>
              <a:spcAft>
                <a:spcPts val="20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Today only: satisfaction guaranteed</a:t>
            </a:r>
            <a:r>
              <a:rPr lang="en-US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                                                                        </a:t>
            </a:r>
            <a:r>
              <a:rPr lang="en-US" sz="2200" b="1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</a:rPr>
              <a:t>output</a:t>
            </a:r>
            <a:endParaRPr lang="en-US" sz="2200" b="1" i="0" dirty="0">
              <a:solidFill>
                <a:schemeClr val="bg1">
                  <a:lumMod val="65000"/>
                </a:schemeClr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097280" y="4430835"/>
            <a:ext cx="10058400" cy="181295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classes are a way to group some elements and give a style to only that group</a:t>
            </a:r>
            <a:b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(“I don't want ALL paragraphs to be yellow, just these three...”)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unlike an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a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class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can be reused as much as you like on the page</a:t>
            </a:r>
          </a:p>
        </p:txBody>
      </p:sp>
    </p:spTree>
    <p:extLst>
      <p:ext uri="{BB962C8B-B14F-4D97-AF65-F5344CB8AC3E}">
        <p14:creationId xmlns:p14="http://schemas.microsoft.com/office/powerpoint/2010/main" val="354285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654</TotalTime>
  <Words>1495</Words>
  <Application>Microsoft Office PowerPoint</Application>
  <PresentationFormat>Widescreen</PresentationFormat>
  <Paragraphs>327</Paragraphs>
  <Slides>31</Slides>
  <Notes>0</Notes>
  <HiddenSlides>5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1" baseType="lpstr">
      <vt:lpstr>Arial</vt:lpstr>
      <vt:lpstr>Calibri</vt:lpstr>
      <vt:lpstr>Calibri Light</vt:lpstr>
      <vt:lpstr>Comic Sans MS</vt:lpstr>
      <vt:lpstr>Consolas</vt:lpstr>
      <vt:lpstr>Courier New</vt:lpstr>
      <vt:lpstr>Garamond</vt:lpstr>
      <vt:lpstr>Helvetica</vt:lpstr>
      <vt:lpstr>Times New Roman</vt:lpstr>
      <vt:lpstr>Retrospect</vt:lpstr>
      <vt:lpstr>CSE 154</vt:lpstr>
      <vt:lpstr>The vertical-align property</vt:lpstr>
      <vt:lpstr>Vertical Align</vt:lpstr>
      <vt:lpstr>Common bug: space under image</vt:lpstr>
      <vt:lpstr>Motivation for page sections</vt:lpstr>
      <vt:lpstr>The HTML id attribute</vt:lpstr>
      <vt:lpstr>Linking to sections of a web page</vt:lpstr>
      <vt:lpstr>CSS ID selectors</vt:lpstr>
      <vt:lpstr>The HTML class attribute</vt:lpstr>
      <vt:lpstr>CSS class selectors</vt:lpstr>
      <vt:lpstr>Multiple classes</vt:lpstr>
      <vt:lpstr>CSS for following examples</vt:lpstr>
      <vt:lpstr>Sections of a page: &lt;div&gt;</vt:lpstr>
      <vt:lpstr>CSS context selectors</vt:lpstr>
      <vt:lpstr>Context selector example</vt:lpstr>
      <vt:lpstr>More complex example</vt:lpstr>
      <vt:lpstr>Inline sections: &lt;span&gt;</vt:lpstr>
      <vt:lpstr>The CSS Box Model</vt:lpstr>
      <vt:lpstr>Document flow - block and inline elements</vt:lpstr>
      <vt:lpstr>CSS properties for borders</vt:lpstr>
      <vt:lpstr>More border properties</vt:lpstr>
      <vt:lpstr>Border example 2</vt:lpstr>
      <vt:lpstr>Rounded corners with border-radius</vt:lpstr>
      <vt:lpstr>CSS properties for padding</vt:lpstr>
      <vt:lpstr>Padding example 1</vt:lpstr>
      <vt:lpstr>Padding example 2</vt:lpstr>
      <vt:lpstr>CSS properties for margins</vt:lpstr>
      <vt:lpstr>Margin example 1</vt:lpstr>
      <vt:lpstr>Margin example 2</vt:lpstr>
      <vt:lpstr>CSS properties for dimensions</vt:lpstr>
      <vt:lpstr>Centering a block element: auto margins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154</dc:title>
  <dc:creator>allison</dc:creator>
  <cp:lastModifiedBy>allison</cp:lastModifiedBy>
  <cp:revision>24</cp:revision>
  <dcterms:created xsi:type="dcterms:W3CDTF">2014-09-28T17:09:59Z</dcterms:created>
  <dcterms:modified xsi:type="dcterms:W3CDTF">2015-04-04T22:27:48Z</dcterms:modified>
</cp:coreProperties>
</file>