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96" r:id="rId3"/>
    <p:sldId id="312" r:id="rId4"/>
    <p:sldId id="305" r:id="rId5"/>
    <p:sldId id="306" r:id="rId6"/>
    <p:sldId id="307" r:id="rId7"/>
    <p:sldId id="311" r:id="rId8"/>
    <p:sldId id="308" r:id="rId9"/>
    <p:sldId id="309" r:id="rId10"/>
    <p:sldId id="310" r:id="rId11"/>
    <p:sldId id="297" r:id="rId12"/>
    <p:sldId id="295" r:id="rId13"/>
    <p:sldId id="304" r:id="rId14"/>
    <p:sldId id="257" r:id="rId15"/>
    <p:sldId id="258" r:id="rId16"/>
    <p:sldId id="267" r:id="rId17"/>
    <p:sldId id="268" r:id="rId18"/>
    <p:sldId id="269"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5F5FF"/>
    <a:srgbClr val="84B93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4" d="100"/>
          <a:sy n="64" d="100"/>
        </p:scale>
        <p:origin x="748"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3/29/2015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3/29/2015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3/29/2015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2CEF3B-A037-46D0-B02C-1428F07E9383}" type="datetimeFigureOut">
              <a:rPr lang="en-US" dirty="0"/>
              <a:t>3/29/2015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E482DC-2269-4F26-9D2A-7E44B1A4CD8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t>3/29/2015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3/29/2015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3/29/2015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3/29/2015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6DFF08F-DC6B-4601-B491-B0F83F6DD2DA}" type="datetimeFigureOut">
              <a:rPr lang="en-US" dirty="0"/>
              <a:pPr/>
              <a:t>3/29/2015</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6DFF08F-DC6B-4601-B491-B0F83F6DD2DA}" type="datetimeFigureOut">
              <a:rPr lang="en-US" dirty="0"/>
              <a:pPr/>
              <a:t>3/29/2015</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3/29/2015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6DFF08F-DC6B-4601-B491-B0F83F6DD2DA}" type="datetimeFigureOut">
              <a:rPr lang="en-US" dirty="0"/>
              <a:pPr/>
              <a:t>3/29/2015</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en.wikipedia.org/wiki/Http_protoco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hyperlink" Target="http://en.wikipedia.org/wiki/ICANN" TargetMode="External"/><Relationship Id="rId7" Type="http://schemas.openxmlformats.org/officeDocument/2006/relationships/image" Target="../media/image8.jpeg"/><Relationship Id="rId2" Type="http://schemas.openxmlformats.org/officeDocument/2006/relationships/hyperlink" Target="http://en.wikipedia.org/wiki/Internet_Engineering_Task_Force" TargetMode="External"/><Relationship Id="rId1" Type="http://schemas.openxmlformats.org/officeDocument/2006/relationships/slideLayout" Target="../slideLayouts/slideLayout2.xml"/><Relationship Id="rId6" Type="http://schemas.openxmlformats.org/officeDocument/2006/relationships/image" Target="../media/image7.gif"/><Relationship Id="rId5" Type="http://schemas.openxmlformats.org/officeDocument/2006/relationships/hyperlink" Target="http://en.wikipedia.org/wiki/World_Wide_Web_Consortium" TargetMode="External"/><Relationship Id="rId4" Type="http://schemas.openxmlformats.org/officeDocument/2006/relationships/hyperlink" Target="http://news.com.com/ICANN+rejects+.xxx+domain/2100-1047_3-6071124.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en.wikipedia.org/wiki/Tim_Berners-Lee" TargetMode="External"/><Relationship Id="rId2" Type="http://schemas.openxmlformats.org/officeDocument/2006/relationships/hyperlink" Target="http://en.wikipedia.org/wiki/ARPANET" TargetMode="Externa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hyperlink" Target="http://www.webhamster.com/"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en.wikipedia.org/wiki/Sql" TargetMode="External"/><Relationship Id="rId3" Type="http://schemas.openxmlformats.org/officeDocument/2006/relationships/hyperlink" Target="http://en.wikipedia.org/wiki/Cascading_Style_Sheets" TargetMode="External"/><Relationship Id="rId7" Type="http://schemas.openxmlformats.org/officeDocument/2006/relationships/hyperlink" Target="http://en.wikipedia.org/wiki/Xml" TargetMode="External"/><Relationship Id="rId2" Type="http://schemas.openxmlformats.org/officeDocument/2006/relationships/hyperlink" Target="http://en.wikipedia.org/wiki/Html" TargetMode="External"/><Relationship Id="rId1" Type="http://schemas.openxmlformats.org/officeDocument/2006/relationships/slideLayout" Target="../slideLayouts/slideLayout2.xml"/><Relationship Id="rId6" Type="http://schemas.openxmlformats.org/officeDocument/2006/relationships/hyperlink" Target="http://en.wikipedia.org/wiki/Ajax_%28programming%29" TargetMode="External"/><Relationship Id="rId5" Type="http://schemas.openxmlformats.org/officeDocument/2006/relationships/hyperlink" Target="http://en.wikipedia.org/wiki/JavaScript" TargetMode="External"/><Relationship Id="rId4" Type="http://schemas.openxmlformats.org/officeDocument/2006/relationships/hyperlink" Target="http://www.php.net/"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www.w3schools.com/html/default.asp"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w3schools.com/tags/tryit.asp?filename=tryhtml_paragraphs2"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w3schools.com/tags/tryit.asp?filename=tryhtml_header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en.wikipedia.org/wiki/Interne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www.apple.com/safari/" TargetMode="External"/><Relationship Id="rId3" Type="http://schemas.openxmlformats.org/officeDocument/2006/relationships/hyperlink" Target="http://en.wikipedia.org/wiki/Web_browser" TargetMode="External"/><Relationship Id="rId7" Type="http://schemas.openxmlformats.org/officeDocument/2006/relationships/hyperlink" Target="http://www.microsoft.com/windows/products/winfamily/ie/" TargetMode="External"/><Relationship Id="rId12" Type="http://schemas.openxmlformats.org/officeDocument/2006/relationships/image" Target="../media/image4.jpeg"/><Relationship Id="rId2" Type="http://schemas.openxmlformats.org/officeDocument/2006/relationships/hyperlink" Target="http://en.wikipedia.org/wiki/Web_server" TargetMode="External"/><Relationship Id="rId1" Type="http://schemas.openxmlformats.org/officeDocument/2006/relationships/slideLayout" Target="../slideLayouts/slideLayout2.xml"/><Relationship Id="rId6" Type="http://schemas.openxmlformats.org/officeDocument/2006/relationships/hyperlink" Target="http://www.getfirefox.com/" TargetMode="External"/><Relationship Id="rId11" Type="http://schemas.openxmlformats.org/officeDocument/2006/relationships/image" Target="../media/image3.gif"/><Relationship Id="rId5" Type="http://schemas.openxmlformats.org/officeDocument/2006/relationships/hyperlink" Target="http://www.microsoft.com/resources/documentation/windows/xp/all/proddocs/en-us/iiiisin2.mspx?mfr=true" TargetMode="External"/><Relationship Id="rId10" Type="http://schemas.openxmlformats.org/officeDocument/2006/relationships/hyperlink" Target="http://www.opera.com/" TargetMode="External"/><Relationship Id="rId4" Type="http://schemas.openxmlformats.org/officeDocument/2006/relationships/hyperlink" Target="http://www.apache.org/" TargetMode="External"/><Relationship Id="rId9" Type="http://schemas.openxmlformats.org/officeDocument/2006/relationships/hyperlink" Target="http://www.google.com/chrome/"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whatismyip.com/" TargetMode="External"/><Relationship Id="rId2" Type="http://schemas.openxmlformats.org/officeDocument/2006/relationships/hyperlink" Target="http://en.wikipedia.org/wiki/Internet_Protocol" TargetMode="Externa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hyperlink" Target="http://en.wikipedia.org/wiki/List_of_TCP_and_UDP_port_numbers" TargetMode="External"/><Relationship Id="rId2" Type="http://schemas.openxmlformats.org/officeDocument/2006/relationships/hyperlink" Target="http://en.wikipedia.org/wiki/Tcp_protocol" TargetMode="External"/><Relationship Id="rId1" Type="http://schemas.openxmlformats.org/officeDocument/2006/relationships/slideLayout" Target="../slideLayouts/slideLayout2.xml"/><Relationship Id="rId4" Type="http://schemas.openxmlformats.org/officeDocument/2006/relationships/hyperlink" Target="http://en.wikipedia.org/wiki/User_Datagram_Protocol"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www.aw-bc.com/info/regesstepp/index.html" TargetMode="External"/><Relationship Id="rId2" Type="http://schemas.openxmlformats.org/officeDocument/2006/relationships/hyperlink" Target="http://en.wikipedia.org/wiki/Hosts_file"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en.wikipedia.org/wiki/Hosts_file" TargetMode="External"/><Relationship Id="rId2" Type="http://schemas.openxmlformats.org/officeDocument/2006/relationships/hyperlink" Target="http://en.wikipedia.org/wiki/Dns" TargetMode="External"/><Relationship Id="rId1" Type="http://schemas.openxmlformats.org/officeDocument/2006/relationships/slideLayout" Target="../slideLayouts/slideLayout2.xml"/><Relationship Id="rId6" Type="http://schemas.openxmlformats.org/officeDocument/2006/relationships/hyperlink" Target="/etc/hosts" TargetMode="External"/><Relationship Id="rId5" Type="http://schemas.openxmlformats.org/officeDocument/2006/relationships/hyperlink" Target="/private/etc/hosts" TargetMode="External"/><Relationship Id="rId4" Type="http://schemas.openxmlformats.org/officeDocument/2006/relationships/hyperlink" Target="file:///C:\Windows\system32\drivers\etc\hosts"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www.aw-bc.com/info/regesstepp/index.html" TargetMode="External"/><Relationship Id="rId2" Type="http://schemas.openxmlformats.org/officeDocument/2006/relationships/hyperlink" Target="http://en.wikipedia.org/wiki/Ur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CSE 154</a:t>
            </a:r>
            <a:endParaRPr lang="en-US" dirty="0"/>
          </a:p>
        </p:txBody>
      </p:sp>
      <p:sp>
        <p:nvSpPr>
          <p:cNvPr id="3" name="Subtitle 2"/>
          <p:cNvSpPr>
            <a:spLocks noGrp="1"/>
          </p:cNvSpPr>
          <p:nvPr>
            <p:ph type="subTitle" idx="1"/>
          </p:nvPr>
        </p:nvSpPr>
        <p:spPr/>
        <p:txBody>
          <a:bodyPr/>
          <a:lstStyle/>
          <a:p>
            <a:r>
              <a:rPr lang="en-US" dirty="0" smtClean="0"/>
              <a:t>Lecture 1: Basic HTML and CSS</a:t>
            </a:r>
            <a:endParaRPr lang="en-US" dirty="0"/>
          </a:p>
        </p:txBody>
      </p:sp>
      <p:pic>
        <p:nvPicPr>
          <p:cNvPr id="1026" name="Picture 2" descr="FoxTr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80113" y="1871300"/>
            <a:ext cx="7021002" cy="21882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38953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Hypertext Transport Protocol (</a:t>
            </a:r>
            <a:r>
              <a:rPr lang="en-US" dirty="0">
                <a:hlinkClick r:id="rId2"/>
              </a:rPr>
              <a:t>HTTP</a:t>
            </a:r>
            <a:r>
              <a:rPr lang="en-US" dirty="0" smtClean="0"/>
              <a:t>)</a:t>
            </a:r>
            <a:endParaRPr lang="en-US" dirty="0"/>
          </a:p>
        </p:txBody>
      </p:sp>
      <p:sp>
        <p:nvSpPr>
          <p:cNvPr id="4" name="Rectangle 1"/>
          <p:cNvSpPr>
            <a:spLocks noGrp="1" noChangeArrowheads="1"/>
          </p:cNvSpPr>
          <p:nvPr>
            <p:ph idx="1"/>
          </p:nvPr>
        </p:nvSpPr>
        <p:spPr bwMode="auto">
          <a:xfrm>
            <a:off x="1097280" y="1819583"/>
            <a:ext cx="8872340" cy="249006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79350" tIns="0" rIns="0" bIns="119025" numCol="1" anchor="ctr" anchorCtr="0" compatLnSpc="1">
            <a:prstTxWarp prst="textNoShape">
              <a:avLst/>
            </a:prstTxWarp>
            <a:spAutoFit/>
          </a:bodyPr>
          <a:lstStyle/>
          <a:p>
            <a:pPr marR="0" lvl="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sz="2200" dirty="0">
                <a:solidFill>
                  <a:schemeClr val="tx1"/>
                </a:solidFill>
                <a:latin typeface="Arial" panose="020B0604020202020204" pitchFamily="34" charset="0"/>
              </a:rPr>
              <a:t> </a:t>
            </a:r>
            <a:r>
              <a:rPr lang="en-US" sz="2200" dirty="0" smtClean="0">
                <a:solidFill>
                  <a:schemeClr val="tx1"/>
                </a:solidFill>
                <a:latin typeface="Arial" panose="020B0604020202020204" pitchFamily="34" charset="0"/>
              </a:rPr>
              <a:t> </a:t>
            </a:r>
            <a:r>
              <a:rPr kumimoji="0" lang="en-US" sz="2200" b="0" i="0" u="none" strike="noStrike" cap="none" normalizeH="0" baseline="0" dirty="0" smtClean="0">
                <a:ln>
                  <a:noFill/>
                </a:ln>
                <a:solidFill>
                  <a:srgbClr val="000000"/>
                </a:solidFill>
                <a:effectLst/>
                <a:latin typeface="Calibri" panose="020F0502020204030204" pitchFamily="34" charset="0"/>
              </a:rPr>
              <a:t>the set of commands understood by a web server and sent from a browser</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200" b="0" i="0" u="none" strike="noStrike" cap="none" normalizeH="0" baseline="0" dirty="0" smtClean="0">
                <a:ln>
                  <a:noFill/>
                </a:ln>
                <a:solidFill>
                  <a:srgbClr val="000000"/>
                </a:solidFill>
                <a:effectLst/>
                <a:latin typeface="Calibri" panose="020F0502020204030204" pitchFamily="34" charset="0"/>
              </a:rPr>
              <a:t>  some HTTP commands (your browser sends these internally):</a:t>
            </a: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sz="2200" b="0" i="0" u="none" strike="noStrike" cap="none" normalizeH="0" baseline="0" dirty="0" smtClean="0">
                <a:ln>
                  <a:noFill/>
                </a:ln>
                <a:solidFill>
                  <a:srgbClr val="224444"/>
                </a:solidFill>
                <a:effectLst/>
                <a:latin typeface="Consolas" panose="020B0609020204030204" pitchFamily="49" charset="0"/>
                <a:cs typeface="Consolas" panose="020B0609020204030204" pitchFamily="49" charset="0"/>
              </a:rPr>
              <a:t> GET  </a:t>
            </a:r>
            <a:r>
              <a:rPr kumimoji="0" lang="en-US" sz="2200" b="1" i="0" u="none" strike="noStrike" cap="none" normalizeH="0" baseline="0" dirty="0" smtClean="0">
                <a:ln>
                  <a:noFill/>
                </a:ln>
                <a:solidFill>
                  <a:srgbClr val="660000"/>
                </a:solidFill>
                <a:effectLst/>
                <a:latin typeface="Consolas" panose="020B0609020204030204" pitchFamily="49" charset="0"/>
                <a:cs typeface="Consolas" panose="020B0609020204030204" pitchFamily="49" charset="0"/>
              </a:rPr>
              <a:t>filename</a:t>
            </a:r>
            <a:r>
              <a:rPr kumimoji="0" lang="en-US" sz="2200" b="0" i="0" u="none" strike="noStrike" cap="none" normalizeH="0" baseline="0" dirty="0" smtClean="0">
                <a:ln>
                  <a:noFill/>
                </a:ln>
                <a:solidFill>
                  <a:srgbClr val="000000"/>
                </a:solidFill>
                <a:effectLst/>
                <a:latin typeface="Calibri" panose="020F0502020204030204" pitchFamily="34" charset="0"/>
              </a:rPr>
              <a:t> : download</a:t>
            </a: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sz="2200" b="0" i="0" u="none" strike="noStrike" cap="none" normalizeH="0" baseline="0" dirty="0" smtClean="0">
                <a:ln>
                  <a:noFill/>
                </a:ln>
                <a:solidFill>
                  <a:srgbClr val="224444"/>
                </a:solidFill>
                <a:effectLst/>
                <a:latin typeface="Consolas" panose="020B0609020204030204" pitchFamily="49" charset="0"/>
                <a:cs typeface="Consolas" panose="020B0609020204030204" pitchFamily="49" charset="0"/>
              </a:rPr>
              <a:t> POST </a:t>
            </a:r>
            <a:r>
              <a:rPr kumimoji="0" lang="en-US" sz="2200" b="1" i="0" u="none" strike="noStrike" cap="none" normalizeH="0" baseline="0" dirty="0" smtClean="0">
                <a:ln>
                  <a:noFill/>
                </a:ln>
                <a:solidFill>
                  <a:srgbClr val="660000"/>
                </a:solidFill>
                <a:effectLst/>
                <a:latin typeface="Consolas" panose="020B0609020204030204" pitchFamily="49" charset="0"/>
                <a:cs typeface="Consolas" panose="020B0609020204030204" pitchFamily="49" charset="0"/>
              </a:rPr>
              <a:t>filename</a:t>
            </a:r>
            <a:r>
              <a:rPr kumimoji="0" lang="en-US" sz="2200" b="0" i="0" u="none" strike="noStrike" cap="none" normalizeH="0" baseline="0" dirty="0" smtClean="0">
                <a:ln>
                  <a:noFill/>
                </a:ln>
                <a:solidFill>
                  <a:srgbClr val="000000"/>
                </a:solidFill>
                <a:effectLst/>
                <a:latin typeface="Calibri" panose="020F0502020204030204" pitchFamily="34" charset="0"/>
              </a:rPr>
              <a:t> : send a web form response</a:t>
            </a: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sz="2200" b="0" i="0" u="none" strike="noStrike" cap="none" normalizeH="0" baseline="0" dirty="0" smtClean="0">
                <a:ln>
                  <a:noFill/>
                </a:ln>
                <a:solidFill>
                  <a:srgbClr val="224444"/>
                </a:solidFill>
                <a:effectLst/>
                <a:latin typeface="Consolas" panose="020B0609020204030204" pitchFamily="49" charset="0"/>
                <a:cs typeface="Consolas" panose="020B0609020204030204" pitchFamily="49" charset="0"/>
              </a:rPr>
              <a:t> PUT  </a:t>
            </a:r>
            <a:r>
              <a:rPr kumimoji="0" lang="en-US" sz="2200" b="1" i="0" u="none" strike="noStrike" cap="none" normalizeH="0" baseline="0" dirty="0" smtClean="0">
                <a:ln>
                  <a:noFill/>
                </a:ln>
                <a:solidFill>
                  <a:srgbClr val="660000"/>
                </a:solidFill>
                <a:effectLst/>
                <a:latin typeface="Consolas" panose="020B0609020204030204" pitchFamily="49" charset="0"/>
                <a:cs typeface="Consolas" panose="020B0609020204030204" pitchFamily="49" charset="0"/>
              </a:rPr>
              <a:t>filename</a:t>
            </a:r>
            <a:r>
              <a:rPr kumimoji="0" lang="en-US" sz="2200" b="0" i="0" u="none" strike="noStrike" cap="none" normalizeH="0" baseline="0" dirty="0" smtClean="0">
                <a:ln>
                  <a:noFill/>
                </a:ln>
                <a:solidFill>
                  <a:srgbClr val="000000"/>
                </a:solidFill>
                <a:effectLst/>
                <a:latin typeface="Calibri" panose="020F0502020204030204" pitchFamily="34" charset="0"/>
              </a:rPr>
              <a:t> : upload</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200" b="0" i="0" u="none" strike="noStrike" cap="none" normalizeH="0" baseline="0" dirty="0" smtClean="0">
                <a:ln>
                  <a:noFill/>
                </a:ln>
                <a:solidFill>
                  <a:srgbClr val="000000"/>
                </a:solidFill>
                <a:effectLst/>
                <a:latin typeface="Calibri" panose="020F0502020204030204" pitchFamily="34" charset="0"/>
              </a:rPr>
              <a:t>  simulating a browser with a terminal window:</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Arial" panose="020B0604020202020204" pitchFamily="34" charset="0"/>
            </a:endParaRPr>
          </a:p>
        </p:txBody>
      </p:sp>
      <p:sp>
        <p:nvSpPr>
          <p:cNvPr id="6" name="Rectangle 5"/>
          <p:cNvSpPr/>
          <p:nvPr/>
        </p:nvSpPr>
        <p:spPr>
          <a:xfrm>
            <a:off x="1097280" y="3894916"/>
            <a:ext cx="10058400" cy="2308324"/>
          </a:xfrm>
          <a:prstGeom prst="rect">
            <a:avLst/>
          </a:prstGeom>
          <a:solidFill>
            <a:srgbClr val="E5F5FF"/>
          </a:solidFill>
          <a:ln w="19050">
            <a:solidFill>
              <a:schemeClr val="tx1"/>
            </a:solidFill>
          </a:ln>
        </p:spPr>
        <p:txBody>
          <a:bodyPr wrap="square">
            <a:spAutoFit/>
          </a:bodyPr>
          <a:lstStyle/>
          <a:p>
            <a:r>
              <a:rPr lang="en-US" dirty="0">
                <a:solidFill>
                  <a:srgbClr val="C00000"/>
                </a:solidFill>
                <a:latin typeface="Consolas" panose="020B0609020204030204" pitchFamily="49" charset="0"/>
                <a:cs typeface="Consolas" panose="020B0609020204030204" pitchFamily="49" charset="0"/>
              </a:rPr>
              <a:t>$ telnet www.cs.washington.edu 80</a:t>
            </a:r>
          </a:p>
          <a:p>
            <a:r>
              <a:rPr lang="en-US" dirty="0">
                <a:latin typeface="Consolas" panose="020B0609020204030204" pitchFamily="49" charset="0"/>
                <a:cs typeface="Consolas" panose="020B0609020204030204" pitchFamily="49" charset="0"/>
              </a:rPr>
              <a:t>Trying 128.208.3.88...</a:t>
            </a:r>
          </a:p>
          <a:p>
            <a:r>
              <a:rPr lang="en-US" dirty="0">
                <a:latin typeface="Consolas" panose="020B0609020204030204" pitchFamily="49" charset="0"/>
                <a:cs typeface="Consolas" panose="020B0609020204030204" pitchFamily="49" charset="0"/>
              </a:rPr>
              <a:t>Connected to 128.208.3.88 (128.208.3.88).</a:t>
            </a:r>
          </a:p>
          <a:p>
            <a:r>
              <a:rPr lang="en-US" dirty="0">
                <a:latin typeface="Consolas" panose="020B0609020204030204" pitchFamily="49" charset="0"/>
                <a:cs typeface="Consolas" panose="020B0609020204030204" pitchFamily="49" charset="0"/>
              </a:rPr>
              <a:t>Escape character is '^]'.</a:t>
            </a:r>
          </a:p>
          <a:p>
            <a:r>
              <a:rPr lang="en-US" dirty="0">
                <a:solidFill>
                  <a:srgbClr val="C00000"/>
                </a:solidFill>
                <a:latin typeface="Consolas" panose="020B0609020204030204" pitchFamily="49" charset="0"/>
                <a:cs typeface="Consolas" panose="020B0609020204030204" pitchFamily="49" charset="0"/>
              </a:rPr>
              <a:t>GET /index.html</a:t>
            </a:r>
          </a:p>
          <a:p>
            <a:r>
              <a:rPr lang="en-US" dirty="0">
                <a:latin typeface="Consolas" panose="020B0609020204030204" pitchFamily="49" charset="0"/>
                <a:cs typeface="Consolas" panose="020B0609020204030204" pitchFamily="49" charset="0"/>
              </a:rPr>
              <a:t>&lt;!DOCTYPE HTML PUBLIC "-//W3C//DTD HTML 4.0 ..."&gt;</a:t>
            </a:r>
          </a:p>
          <a:p>
            <a:r>
              <a:rPr lang="en-US" dirty="0">
                <a:latin typeface="Consolas" panose="020B0609020204030204" pitchFamily="49" charset="0"/>
                <a:cs typeface="Consolas" panose="020B0609020204030204" pitchFamily="49" charset="0"/>
              </a:rPr>
              <a:t>&lt;html&gt;</a:t>
            </a:r>
          </a:p>
          <a:p>
            <a:r>
              <a:rPr lang="en-US" dirty="0"/>
              <a:t>...</a:t>
            </a:r>
          </a:p>
        </p:txBody>
      </p:sp>
    </p:spTree>
    <p:extLst>
      <p:ext uri="{BB962C8B-B14F-4D97-AF65-F5344CB8AC3E}">
        <p14:creationId xmlns:p14="http://schemas.microsoft.com/office/powerpoint/2010/main" val="24506888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"runs" the internet?</a:t>
            </a:r>
            <a:endParaRPr lang="en-US"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2200" dirty="0" smtClean="0"/>
              <a:t>  Internet </a:t>
            </a:r>
            <a:r>
              <a:rPr lang="en-US" sz="2200" dirty="0"/>
              <a:t>Engineering Task Force (</a:t>
            </a:r>
            <a:r>
              <a:rPr lang="en-US" sz="2200" dirty="0">
                <a:hlinkClick r:id="rId2"/>
              </a:rPr>
              <a:t>IETF</a:t>
            </a:r>
            <a:r>
              <a:rPr lang="en-US" sz="2200" dirty="0"/>
              <a:t>): internet protocol standards</a:t>
            </a:r>
          </a:p>
          <a:p>
            <a:pPr>
              <a:buFont typeface="Arial" panose="020B0604020202020204" pitchFamily="34" charset="0"/>
              <a:buChar char="•"/>
            </a:pPr>
            <a:r>
              <a:rPr lang="en-US" sz="2200" dirty="0" smtClean="0"/>
              <a:t>  Internet </a:t>
            </a:r>
            <a:r>
              <a:rPr lang="en-US" sz="2200" dirty="0"/>
              <a:t>Corporation for Assigned Names and Numbers (</a:t>
            </a:r>
            <a:r>
              <a:rPr lang="en-US" sz="2200" dirty="0">
                <a:hlinkClick r:id="rId3"/>
              </a:rPr>
              <a:t>ICANN</a:t>
            </a:r>
            <a:r>
              <a:rPr lang="en-US" sz="2200" dirty="0"/>
              <a:t>): </a:t>
            </a:r>
            <a:endParaRPr lang="en-US" sz="2200" dirty="0" smtClean="0"/>
          </a:p>
          <a:p>
            <a:pPr marL="0" indent="0">
              <a:spcBef>
                <a:spcPts val="0"/>
              </a:spcBef>
              <a:buNone/>
            </a:pPr>
            <a:r>
              <a:rPr lang="en-US" sz="2200" dirty="0"/>
              <a:t>	</a:t>
            </a:r>
            <a:r>
              <a:rPr lang="en-US" sz="2200" dirty="0" smtClean="0"/>
              <a:t>decides </a:t>
            </a:r>
            <a:r>
              <a:rPr lang="en-US" sz="2200" dirty="0"/>
              <a:t>top-level </a:t>
            </a:r>
            <a:r>
              <a:rPr lang="en-US" sz="2200" dirty="0">
                <a:hlinkClick r:id="rId4"/>
              </a:rPr>
              <a:t>domain names</a:t>
            </a:r>
            <a:endParaRPr lang="en-US" sz="2200" dirty="0"/>
          </a:p>
          <a:p>
            <a:pPr>
              <a:buFont typeface="Arial" panose="020B0604020202020204" pitchFamily="34" charset="0"/>
              <a:buChar char="•"/>
            </a:pPr>
            <a:r>
              <a:rPr lang="en-US" sz="2200" dirty="0" smtClean="0"/>
              <a:t>  World </a:t>
            </a:r>
            <a:r>
              <a:rPr lang="en-US" sz="2200" dirty="0"/>
              <a:t>Wide Web Consortium (</a:t>
            </a:r>
            <a:r>
              <a:rPr lang="en-US" sz="2200" dirty="0">
                <a:hlinkClick r:id="rId5"/>
              </a:rPr>
              <a:t>W3C</a:t>
            </a:r>
            <a:r>
              <a:rPr lang="en-US" sz="2200" dirty="0"/>
              <a:t>): web standards</a:t>
            </a:r>
          </a:p>
        </p:txBody>
      </p:sp>
      <p:pic>
        <p:nvPicPr>
          <p:cNvPr id="4098" name="Picture 2" descr="IETF"/>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65837" y="4245319"/>
            <a:ext cx="1838325" cy="1104901"/>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ICANN"/>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738564" y="4178644"/>
            <a:ext cx="1695450" cy="1238250"/>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W3C"/>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494849" y="4569169"/>
            <a:ext cx="3000375" cy="457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09337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Brief History</a:t>
            </a:r>
            <a:endParaRPr lang="en-US"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2200" dirty="0" smtClean="0"/>
              <a:t>  began </a:t>
            </a:r>
            <a:r>
              <a:rPr lang="en-US" sz="2200" dirty="0"/>
              <a:t>as a US Department of Defense network called </a:t>
            </a:r>
            <a:r>
              <a:rPr lang="en-US" sz="2200" dirty="0">
                <a:hlinkClick r:id="rId2"/>
              </a:rPr>
              <a:t>ARPANET</a:t>
            </a:r>
            <a:r>
              <a:rPr lang="en-US" sz="2200" dirty="0"/>
              <a:t> (1960s-70s)</a:t>
            </a:r>
          </a:p>
          <a:p>
            <a:pPr>
              <a:buFont typeface="Arial" panose="020B0604020202020204" pitchFamily="34" charset="0"/>
              <a:buChar char="•"/>
            </a:pPr>
            <a:r>
              <a:rPr lang="en-US" sz="2200" dirty="0" smtClean="0"/>
              <a:t>  initial </a:t>
            </a:r>
            <a:r>
              <a:rPr lang="en-US" sz="2200" dirty="0"/>
              <a:t>services: electronic mail, file transfer</a:t>
            </a:r>
          </a:p>
          <a:p>
            <a:pPr>
              <a:buFont typeface="Arial" panose="020B0604020202020204" pitchFamily="34" charset="0"/>
              <a:buChar char="•"/>
            </a:pPr>
            <a:r>
              <a:rPr lang="en-US" sz="2200" dirty="0" smtClean="0"/>
              <a:t>  opened </a:t>
            </a:r>
            <a:r>
              <a:rPr lang="en-US" sz="2200" dirty="0"/>
              <a:t>to commercial interests in late 80s</a:t>
            </a:r>
          </a:p>
          <a:p>
            <a:pPr>
              <a:buFont typeface="Arial" panose="020B0604020202020204" pitchFamily="34" charset="0"/>
              <a:buChar char="•"/>
            </a:pPr>
            <a:r>
              <a:rPr lang="en-US" sz="2200" dirty="0" smtClean="0"/>
              <a:t>  WWW </a:t>
            </a:r>
            <a:r>
              <a:rPr lang="en-US" sz="2200" dirty="0"/>
              <a:t>created in 1989-91 by </a:t>
            </a:r>
            <a:r>
              <a:rPr lang="en-US" sz="2200" dirty="0">
                <a:hlinkClick r:id="rId3"/>
              </a:rPr>
              <a:t>Tim Berners-Lee</a:t>
            </a:r>
            <a:endParaRPr lang="en-US" sz="2200" dirty="0"/>
          </a:p>
          <a:p>
            <a:pPr>
              <a:buFont typeface="Arial" panose="020B0604020202020204" pitchFamily="34" charset="0"/>
              <a:buChar char="•"/>
            </a:pPr>
            <a:r>
              <a:rPr lang="en-US" sz="2200" dirty="0" smtClean="0"/>
              <a:t>  popular </a:t>
            </a:r>
            <a:r>
              <a:rPr lang="en-US" sz="2200" dirty="0"/>
              <a:t>web browsers released: Netscape 1994, IE 1995</a:t>
            </a:r>
          </a:p>
          <a:p>
            <a:pPr>
              <a:buFont typeface="Arial" panose="020B0604020202020204" pitchFamily="34" charset="0"/>
              <a:buChar char="•"/>
            </a:pPr>
            <a:r>
              <a:rPr lang="en-US" sz="2200" dirty="0" smtClean="0"/>
              <a:t>  Amazon.com </a:t>
            </a:r>
            <a:r>
              <a:rPr lang="en-US" sz="2200" dirty="0"/>
              <a:t>opens in 1995; Google January 1996</a:t>
            </a:r>
          </a:p>
          <a:p>
            <a:pPr>
              <a:buFont typeface="Arial" panose="020B0604020202020204" pitchFamily="34" charset="0"/>
              <a:buChar char="•"/>
            </a:pPr>
            <a:r>
              <a:rPr lang="en-US" sz="2200" dirty="0" smtClean="0">
                <a:hlinkClick r:id="rId4"/>
              </a:rPr>
              <a:t>  Hamster </a:t>
            </a:r>
            <a:r>
              <a:rPr lang="en-US" sz="2200" dirty="0">
                <a:hlinkClick r:id="rId4"/>
              </a:rPr>
              <a:t>Dance</a:t>
            </a:r>
            <a:r>
              <a:rPr lang="en-US" sz="2200" dirty="0"/>
              <a:t> web page created in 1999 </a:t>
            </a:r>
          </a:p>
        </p:txBody>
      </p:sp>
      <p:pic>
        <p:nvPicPr>
          <p:cNvPr id="3074" name="Picture 2" descr="hamster danc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031605" y="4974189"/>
            <a:ext cx="2124075" cy="12668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92895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Web languages / technologies</a:t>
            </a:r>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2200" dirty="0" smtClean="0"/>
              <a:t>  Hypertext </a:t>
            </a:r>
            <a:r>
              <a:rPr lang="en-US" sz="2200" dirty="0"/>
              <a:t>Markup Language (</a:t>
            </a:r>
            <a:r>
              <a:rPr lang="en-US" sz="2200" dirty="0">
                <a:hlinkClick r:id="rId2"/>
              </a:rPr>
              <a:t>HTML</a:t>
            </a:r>
            <a:r>
              <a:rPr lang="en-US" sz="2200" dirty="0"/>
              <a:t>): used for writing web pages</a:t>
            </a:r>
          </a:p>
          <a:p>
            <a:pPr>
              <a:buFont typeface="Arial" panose="020B0604020202020204" pitchFamily="34" charset="0"/>
              <a:buChar char="•"/>
            </a:pPr>
            <a:r>
              <a:rPr lang="en-US" sz="2200" dirty="0" smtClean="0"/>
              <a:t>  Cascading </a:t>
            </a:r>
            <a:r>
              <a:rPr lang="en-US" sz="2200" dirty="0"/>
              <a:t>Style Sheets (</a:t>
            </a:r>
            <a:r>
              <a:rPr lang="en-US" sz="2200" dirty="0">
                <a:hlinkClick r:id="rId3"/>
              </a:rPr>
              <a:t>CSS</a:t>
            </a:r>
            <a:r>
              <a:rPr lang="en-US" sz="2200" dirty="0"/>
              <a:t>): stylistic info for web pages</a:t>
            </a:r>
          </a:p>
          <a:p>
            <a:pPr>
              <a:buFont typeface="Arial" panose="020B0604020202020204" pitchFamily="34" charset="0"/>
              <a:buChar char="•"/>
            </a:pPr>
            <a:r>
              <a:rPr lang="en-US" sz="2200" dirty="0" smtClean="0"/>
              <a:t>  PHP </a:t>
            </a:r>
            <a:r>
              <a:rPr lang="en-US" sz="2200" dirty="0"/>
              <a:t>Hypertext Processor (</a:t>
            </a:r>
            <a:r>
              <a:rPr lang="en-US" sz="2200" dirty="0">
                <a:hlinkClick r:id="rId4"/>
              </a:rPr>
              <a:t>PHP</a:t>
            </a:r>
            <a:r>
              <a:rPr lang="en-US" sz="2200" dirty="0"/>
              <a:t>): dynamically create pages on a web server</a:t>
            </a:r>
          </a:p>
          <a:p>
            <a:pPr>
              <a:buFont typeface="Arial" panose="020B0604020202020204" pitchFamily="34" charset="0"/>
              <a:buChar char="•"/>
            </a:pPr>
            <a:r>
              <a:rPr lang="en-US" sz="2200" dirty="0" smtClean="0">
                <a:hlinkClick r:id="rId5"/>
              </a:rPr>
              <a:t>  JavaScript</a:t>
            </a:r>
            <a:r>
              <a:rPr lang="en-US" sz="2200" dirty="0"/>
              <a:t>: interactive and programmable web pages</a:t>
            </a:r>
          </a:p>
          <a:p>
            <a:pPr>
              <a:buFont typeface="Arial" panose="020B0604020202020204" pitchFamily="34" charset="0"/>
              <a:buChar char="•"/>
            </a:pPr>
            <a:r>
              <a:rPr lang="en-US" sz="2200" dirty="0" smtClean="0"/>
              <a:t>  Asynchronous </a:t>
            </a:r>
            <a:r>
              <a:rPr lang="en-US" sz="2200" dirty="0"/>
              <a:t>JavaScript and XML (</a:t>
            </a:r>
            <a:r>
              <a:rPr lang="en-US" sz="2200" dirty="0">
                <a:hlinkClick r:id="rId6"/>
              </a:rPr>
              <a:t>Ajax</a:t>
            </a:r>
            <a:r>
              <a:rPr lang="en-US" sz="2200" dirty="0"/>
              <a:t>): accessing data for web applications</a:t>
            </a:r>
          </a:p>
          <a:p>
            <a:pPr>
              <a:buFont typeface="Arial" panose="020B0604020202020204" pitchFamily="34" charset="0"/>
              <a:buChar char="•"/>
            </a:pPr>
            <a:r>
              <a:rPr lang="en-US" sz="2200" dirty="0" smtClean="0"/>
              <a:t>  </a:t>
            </a:r>
            <a:r>
              <a:rPr lang="en-US" sz="2200" dirty="0" err="1" smtClean="0"/>
              <a:t>eXtensible</a:t>
            </a:r>
            <a:r>
              <a:rPr lang="en-US" sz="2200" dirty="0" smtClean="0"/>
              <a:t> </a:t>
            </a:r>
            <a:r>
              <a:rPr lang="en-US" sz="2200" dirty="0"/>
              <a:t>Markup Language (</a:t>
            </a:r>
            <a:r>
              <a:rPr lang="en-US" sz="2200" dirty="0">
                <a:hlinkClick r:id="rId7"/>
              </a:rPr>
              <a:t>XML</a:t>
            </a:r>
            <a:r>
              <a:rPr lang="en-US" sz="2200" dirty="0"/>
              <a:t>): </a:t>
            </a:r>
            <a:r>
              <a:rPr lang="en-US" sz="2200" dirty="0" err="1"/>
              <a:t>metalanguage</a:t>
            </a:r>
            <a:r>
              <a:rPr lang="en-US" sz="2200" dirty="0"/>
              <a:t> for organizing data</a:t>
            </a:r>
          </a:p>
          <a:p>
            <a:pPr>
              <a:buFont typeface="Arial" panose="020B0604020202020204" pitchFamily="34" charset="0"/>
              <a:buChar char="•"/>
            </a:pPr>
            <a:r>
              <a:rPr lang="en-US" sz="2200" dirty="0" smtClean="0"/>
              <a:t>  Structured </a:t>
            </a:r>
            <a:r>
              <a:rPr lang="en-US" sz="2200" dirty="0"/>
              <a:t>Query Language (</a:t>
            </a:r>
            <a:r>
              <a:rPr lang="en-US" sz="2200" dirty="0">
                <a:hlinkClick r:id="rId8"/>
              </a:rPr>
              <a:t>SQL</a:t>
            </a:r>
            <a:r>
              <a:rPr lang="en-US" sz="2200" dirty="0"/>
              <a:t>): interaction with databases</a:t>
            </a:r>
          </a:p>
        </p:txBody>
      </p:sp>
    </p:spTree>
    <p:extLst>
      <p:ext uri="{BB962C8B-B14F-4D97-AF65-F5344CB8AC3E}">
        <p14:creationId xmlns:p14="http://schemas.microsoft.com/office/powerpoint/2010/main" val="654797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Hypertext Markup Language (</a:t>
            </a:r>
            <a:r>
              <a:rPr lang="en-US" b="1" dirty="0" smtClean="0">
                <a:hlinkClick r:id="rId2"/>
              </a:rPr>
              <a:t>HTML</a:t>
            </a:r>
            <a:r>
              <a:rPr lang="en-US" b="1" dirty="0" smtClean="0"/>
              <a:t>)</a:t>
            </a:r>
            <a:endParaRPr lang="en-US" dirty="0"/>
          </a:p>
        </p:txBody>
      </p:sp>
      <p:sp>
        <p:nvSpPr>
          <p:cNvPr id="6" name="Rectangle 3"/>
          <p:cNvSpPr>
            <a:spLocks noGrp="1" noChangeArrowheads="1"/>
          </p:cNvSpPr>
          <p:nvPr>
            <p:ph idx="1"/>
          </p:nvPr>
        </p:nvSpPr>
        <p:spPr bwMode="auto">
          <a:xfrm>
            <a:off x="1097280" y="1869063"/>
            <a:ext cx="10839616" cy="449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R="0" lvl="0" algn="l" defTabSz="914400" rtl="0" eaLnBrk="0" fontAlgn="base" latinLnBrk="0" hangingPunct="0">
              <a:lnSpc>
                <a:spcPct val="150000"/>
              </a:lnSpc>
              <a:spcBef>
                <a:spcPct val="0"/>
              </a:spcBef>
              <a:spcAft>
                <a:spcPct val="0"/>
              </a:spcAft>
              <a:buClrTx/>
              <a:buSzTx/>
              <a:buFont typeface="Arial" panose="020B0604020202020204" pitchFamily="34" charset="0"/>
              <a:buChar char="•"/>
              <a:tabLst/>
            </a:pPr>
            <a:r>
              <a:rPr kumimoji="0" lang="en-US" sz="2200" b="0" i="0" u="none" strike="noStrike" cap="none" normalizeH="0" baseline="0" dirty="0" smtClean="0">
                <a:ln>
                  <a:noFill/>
                </a:ln>
                <a:solidFill>
                  <a:schemeClr val="tx1"/>
                </a:solidFill>
                <a:effectLst/>
                <a:latin typeface="Arial" panose="020B0604020202020204" pitchFamily="34" charset="0"/>
              </a:rPr>
              <a:t>  describes </a:t>
            </a:r>
            <a:r>
              <a:rPr kumimoji="0" lang="en-US" sz="2200" b="0" i="0" u="none" strike="noStrike" cap="none" normalizeH="0" baseline="0" dirty="0" smtClean="0">
                <a:ln>
                  <a:noFill/>
                </a:ln>
                <a:solidFill>
                  <a:schemeClr val="tx1"/>
                </a:solidFill>
                <a:effectLst/>
                <a:latin typeface="Arial" panose="020B0604020202020204" pitchFamily="34" charset="0"/>
              </a:rPr>
              <a:t>the </a:t>
            </a:r>
            <a:r>
              <a:rPr kumimoji="0" lang="en-US" sz="2200" b="0" i="1" u="none" strike="noStrike" cap="none" normalizeH="0" baseline="0" dirty="0" smtClean="0">
                <a:ln>
                  <a:noFill/>
                </a:ln>
                <a:solidFill>
                  <a:schemeClr val="tx1"/>
                </a:solidFill>
                <a:effectLst/>
                <a:latin typeface="Arial" panose="020B0604020202020204" pitchFamily="34" charset="0"/>
              </a:rPr>
              <a:t>content</a:t>
            </a:r>
            <a:r>
              <a:rPr kumimoji="0" lang="en-US" sz="2200" b="0" i="0" u="none" strike="noStrike" cap="none" normalizeH="0" baseline="0" dirty="0" smtClean="0">
                <a:ln>
                  <a:noFill/>
                </a:ln>
                <a:solidFill>
                  <a:schemeClr val="tx1"/>
                </a:solidFill>
                <a:effectLst/>
                <a:latin typeface="Arial" panose="020B0604020202020204" pitchFamily="34" charset="0"/>
              </a:rPr>
              <a:t> and structure of information on a web page </a:t>
            </a:r>
          </a:p>
          <a:p>
            <a:pPr marL="457200" marR="0" lvl="1" indent="0" algn="l" defTabSz="914400" rtl="0" eaLnBrk="0" fontAlgn="base" latinLnBrk="0" hangingPunct="0">
              <a:lnSpc>
                <a:spcPct val="150000"/>
              </a:lnSpc>
              <a:spcBef>
                <a:spcPct val="0"/>
              </a:spcBef>
              <a:spcAft>
                <a:spcPct val="0"/>
              </a:spcAft>
              <a:buClrTx/>
              <a:buSzTx/>
              <a:buFontTx/>
              <a:buChar char="•"/>
              <a:tabLst/>
            </a:pPr>
            <a:r>
              <a:rPr kumimoji="0" lang="en-US" sz="2200" b="0" i="0" u="none" strike="noStrike" cap="none" normalizeH="0" baseline="0" dirty="0" smtClean="0">
                <a:ln>
                  <a:noFill/>
                </a:ln>
                <a:solidFill>
                  <a:schemeClr val="tx1"/>
                </a:solidFill>
                <a:effectLst/>
                <a:latin typeface="Arial" panose="020B0604020202020204" pitchFamily="34" charset="0"/>
              </a:rPr>
              <a:t>  not </a:t>
            </a:r>
            <a:r>
              <a:rPr kumimoji="0" lang="en-US" sz="2200" b="0" i="0" u="none" strike="noStrike" cap="none" normalizeH="0" baseline="0" dirty="0" smtClean="0">
                <a:ln>
                  <a:noFill/>
                </a:ln>
                <a:solidFill>
                  <a:schemeClr val="tx1"/>
                </a:solidFill>
                <a:effectLst/>
                <a:latin typeface="Arial" panose="020B0604020202020204" pitchFamily="34" charset="0"/>
              </a:rPr>
              <a:t>the same as the </a:t>
            </a:r>
            <a:r>
              <a:rPr kumimoji="0" lang="en-US" sz="2200" b="0" i="1" u="none" strike="noStrike" cap="none" normalizeH="0" baseline="0" dirty="0" smtClean="0">
                <a:ln>
                  <a:noFill/>
                </a:ln>
                <a:solidFill>
                  <a:schemeClr val="tx1"/>
                </a:solidFill>
                <a:effectLst/>
                <a:latin typeface="Arial" panose="020B0604020202020204" pitchFamily="34" charset="0"/>
              </a:rPr>
              <a:t>presentation</a:t>
            </a:r>
            <a:r>
              <a:rPr kumimoji="0" lang="en-US" sz="2200" b="0" i="0" u="none" strike="noStrike" cap="none" normalizeH="0" baseline="0" dirty="0" smtClean="0">
                <a:ln>
                  <a:noFill/>
                </a:ln>
                <a:solidFill>
                  <a:schemeClr val="tx1"/>
                </a:solidFill>
                <a:effectLst/>
                <a:latin typeface="Arial" panose="020B0604020202020204" pitchFamily="34" charset="0"/>
              </a:rPr>
              <a:t> (appearance on screen) </a:t>
            </a:r>
          </a:p>
          <a:p>
            <a:pPr marL="0" marR="0" lvl="0" indent="0" algn="l" defTabSz="914400" rtl="0" eaLnBrk="0" fontAlgn="base" latinLnBrk="0" hangingPunct="0">
              <a:lnSpc>
                <a:spcPct val="150000"/>
              </a:lnSpc>
              <a:spcBef>
                <a:spcPct val="0"/>
              </a:spcBef>
              <a:spcAft>
                <a:spcPct val="0"/>
              </a:spcAft>
              <a:buClrTx/>
              <a:buSzTx/>
              <a:buFontTx/>
              <a:buChar char="•"/>
              <a:tabLst/>
            </a:pPr>
            <a:r>
              <a:rPr kumimoji="0" lang="en-US" sz="2200" b="0" i="0" u="none" strike="noStrike" cap="none" normalizeH="0" baseline="0" dirty="0" smtClean="0">
                <a:ln>
                  <a:noFill/>
                </a:ln>
                <a:solidFill>
                  <a:schemeClr val="tx1"/>
                </a:solidFill>
                <a:effectLst/>
                <a:latin typeface="Arial" panose="020B0604020202020204" pitchFamily="34" charset="0"/>
              </a:rPr>
              <a:t>  surrounds </a:t>
            </a:r>
            <a:r>
              <a:rPr kumimoji="0" lang="en-US" sz="2200" b="0" i="0" u="none" strike="noStrike" cap="none" normalizeH="0" baseline="0" dirty="0" smtClean="0">
                <a:ln>
                  <a:noFill/>
                </a:ln>
                <a:solidFill>
                  <a:schemeClr val="tx1"/>
                </a:solidFill>
                <a:effectLst/>
                <a:latin typeface="Arial" panose="020B0604020202020204" pitchFamily="34" charset="0"/>
              </a:rPr>
              <a:t>text content with opening and closing tags </a:t>
            </a:r>
          </a:p>
          <a:p>
            <a:pPr marL="0" marR="0" lvl="0" indent="0" algn="l" defTabSz="914400" rtl="0" eaLnBrk="0" fontAlgn="base" latinLnBrk="0" hangingPunct="0">
              <a:lnSpc>
                <a:spcPct val="150000"/>
              </a:lnSpc>
              <a:spcBef>
                <a:spcPct val="0"/>
              </a:spcBef>
              <a:spcAft>
                <a:spcPct val="0"/>
              </a:spcAft>
              <a:buClrTx/>
              <a:buSzTx/>
              <a:buFontTx/>
              <a:buChar char="•"/>
              <a:tabLst/>
            </a:pPr>
            <a:r>
              <a:rPr kumimoji="0" lang="en-US" sz="2200" b="0" i="0" u="none" strike="noStrike" cap="none" normalizeH="0" baseline="0" dirty="0" smtClean="0">
                <a:ln>
                  <a:noFill/>
                </a:ln>
                <a:solidFill>
                  <a:schemeClr val="tx1"/>
                </a:solidFill>
                <a:effectLst/>
                <a:latin typeface="Arial" panose="020B0604020202020204" pitchFamily="34" charset="0"/>
              </a:rPr>
              <a:t>  each </a:t>
            </a:r>
            <a:r>
              <a:rPr kumimoji="0" lang="en-US" sz="2200" b="0" i="0" u="none" strike="noStrike" cap="none" normalizeH="0" baseline="0" dirty="0" smtClean="0">
                <a:ln>
                  <a:noFill/>
                </a:ln>
                <a:solidFill>
                  <a:schemeClr val="tx1"/>
                </a:solidFill>
                <a:effectLst/>
                <a:latin typeface="Arial" panose="020B0604020202020204" pitchFamily="34" charset="0"/>
              </a:rPr>
              <a:t>tag's name is called an element </a:t>
            </a:r>
          </a:p>
          <a:p>
            <a:pPr marL="457200" marR="0" lvl="1" indent="0" algn="l" defTabSz="914400" rtl="0" eaLnBrk="0" fontAlgn="base" latinLnBrk="0" hangingPunct="0">
              <a:lnSpc>
                <a:spcPct val="150000"/>
              </a:lnSpc>
              <a:spcBef>
                <a:spcPct val="0"/>
              </a:spcBef>
              <a:spcAft>
                <a:spcPct val="0"/>
              </a:spcAft>
              <a:buClrTx/>
              <a:buSzTx/>
              <a:buFontTx/>
              <a:buChar char="•"/>
              <a:tabLst/>
            </a:pPr>
            <a:r>
              <a:rPr kumimoji="0" lang="en-US" sz="2200" b="0" i="0" u="none" strike="noStrike" cap="none" normalizeH="0" baseline="0" dirty="0" smtClean="0">
                <a:ln>
                  <a:noFill/>
                </a:ln>
                <a:solidFill>
                  <a:schemeClr val="tx1"/>
                </a:solidFill>
                <a:effectLst/>
                <a:latin typeface="Arial" panose="020B0604020202020204" pitchFamily="34" charset="0"/>
              </a:rPr>
              <a:t>  syntax</a:t>
            </a:r>
            <a:r>
              <a:rPr kumimoji="0" lang="en-US" sz="2200" b="0" i="0" u="none" strike="noStrike" cap="none" normalizeH="0" baseline="0" dirty="0" smtClean="0">
                <a:ln>
                  <a:noFill/>
                </a:ln>
                <a:solidFill>
                  <a:schemeClr val="tx1"/>
                </a:solidFill>
                <a:effectLst/>
                <a:latin typeface="Arial" panose="020B0604020202020204" pitchFamily="34" charset="0"/>
              </a:rPr>
              <a:t>: </a:t>
            </a:r>
            <a:r>
              <a:rPr kumimoji="0" lang="en-US" sz="22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&lt;</a:t>
            </a:r>
            <a:r>
              <a:rPr kumimoji="0" lang="en-US" sz="2200" b="0" i="1"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element</a:t>
            </a:r>
            <a:r>
              <a:rPr kumimoji="0" lang="en-US" sz="22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&gt;</a:t>
            </a:r>
            <a:r>
              <a:rPr kumimoji="0" lang="en-US" sz="2200" b="0" i="0" u="none" strike="noStrike" cap="none" normalizeH="0" baseline="0" dirty="0" smtClean="0">
                <a:ln>
                  <a:noFill/>
                </a:ln>
                <a:solidFill>
                  <a:schemeClr val="tx1"/>
                </a:solidFill>
                <a:effectLst/>
              </a:rPr>
              <a:t> </a:t>
            </a:r>
            <a:r>
              <a:rPr kumimoji="0" lang="en-US" sz="2200" b="0" i="1" u="none" strike="noStrike" cap="none" normalizeH="0" baseline="0" dirty="0" smtClean="0">
                <a:ln>
                  <a:noFill/>
                </a:ln>
                <a:solidFill>
                  <a:schemeClr val="tx1"/>
                </a:solidFill>
                <a:effectLst/>
                <a:latin typeface="Arial" panose="020B0604020202020204" pitchFamily="34" charset="0"/>
              </a:rPr>
              <a:t>content</a:t>
            </a:r>
            <a:r>
              <a:rPr kumimoji="0" lang="en-US" sz="2200" b="0" i="0" u="none" strike="noStrike" cap="none" normalizeH="0" baseline="0" dirty="0" smtClean="0">
                <a:ln>
                  <a:noFill/>
                </a:ln>
                <a:solidFill>
                  <a:schemeClr val="tx1"/>
                </a:solidFill>
                <a:effectLst/>
                <a:latin typeface="Arial" panose="020B0604020202020204" pitchFamily="34" charset="0"/>
              </a:rPr>
              <a:t> </a:t>
            </a:r>
            <a:r>
              <a:rPr kumimoji="0" lang="en-US" sz="22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&lt;/</a:t>
            </a:r>
            <a:r>
              <a:rPr kumimoji="0" lang="en-US" sz="2200" b="0" i="1"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element</a:t>
            </a:r>
            <a:r>
              <a:rPr kumimoji="0" lang="en-US" sz="22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&gt;</a:t>
            </a:r>
            <a:r>
              <a:rPr kumimoji="0" lang="en-US" sz="2200" b="0" i="0" u="none" strike="noStrike" cap="none" normalizeH="0" baseline="0" dirty="0" smtClean="0">
                <a:ln>
                  <a:noFill/>
                </a:ln>
                <a:solidFill>
                  <a:schemeClr val="tx1"/>
                </a:solidFill>
                <a:effectLst/>
              </a:rPr>
              <a:t> </a:t>
            </a:r>
            <a:endParaRPr kumimoji="0" lang="en-US" sz="2200" b="0" i="0" u="none" strike="noStrike" cap="none" normalizeH="0" baseline="0" dirty="0" smtClean="0">
              <a:ln>
                <a:noFill/>
              </a:ln>
              <a:solidFill>
                <a:schemeClr val="tx1"/>
              </a:solidFill>
              <a:effectLst/>
              <a:latin typeface="Arial" panose="020B0604020202020204" pitchFamily="34" charset="0"/>
            </a:endParaRPr>
          </a:p>
          <a:p>
            <a:pPr marL="457200" marR="0" lvl="1" indent="0" algn="l" defTabSz="914400" rtl="0" eaLnBrk="0" fontAlgn="base" latinLnBrk="0" hangingPunct="0">
              <a:lnSpc>
                <a:spcPct val="150000"/>
              </a:lnSpc>
              <a:spcBef>
                <a:spcPct val="0"/>
              </a:spcBef>
              <a:spcAft>
                <a:spcPct val="0"/>
              </a:spcAft>
              <a:buClrTx/>
              <a:buSzTx/>
              <a:buFontTx/>
              <a:buChar char="•"/>
              <a:tabLst/>
            </a:pPr>
            <a:r>
              <a:rPr kumimoji="0" lang="en-US" sz="2200" b="0" i="0" u="none" strike="noStrike" cap="none" normalizeH="0" baseline="0" dirty="0" smtClean="0">
                <a:ln>
                  <a:noFill/>
                </a:ln>
                <a:solidFill>
                  <a:schemeClr val="tx1"/>
                </a:solidFill>
                <a:effectLst/>
                <a:latin typeface="Arial" panose="020B0604020202020204" pitchFamily="34" charset="0"/>
              </a:rPr>
              <a:t>  example</a:t>
            </a:r>
            <a:r>
              <a:rPr kumimoji="0" lang="en-US" sz="2200" b="0" i="0" u="none" strike="noStrike" cap="none" normalizeH="0" baseline="0" dirty="0" smtClean="0">
                <a:ln>
                  <a:noFill/>
                </a:ln>
                <a:solidFill>
                  <a:schemeClr val="tx1"/>
                </a:solidFill>
                <a:effectLst/>
                <a:latin typeface="Arial" panose="020B0604020202020204" pitchFamily="34" charset="0"/>
              </a:rPr>
              <a:t>: </a:t>
            </a:r>
            <a:r>
              <a:rPr kumimoji="0" lang="en-US" sz="2200" b="0" i="1"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&lt;p&gt;</a:t>
            </a:r>
            <a:r>
              <a:rPr kumimoji="0" lang="en-US" sz="2200" b="0" i="0" u="none" strike="noStrike" cap="none" normalizeH="0" baseline="0" dirty="0" smtClean="0">
                <a:ln>
                  <a:noFill/>
                </a:ln>
                <a:solidFill>
                  <a:schemeClr val="tx1"/>
                </a:solidFill>
                <a:effectLst/>
                <a:latin typeface="Arial Unicode MS" panose="020B0604020202020204" pitchFamily="34" charset="-128"/>
              </a:rPr>
              <a:t>This is a paragraph</a:t>
            </a:r>
            <a:r>
              <a:rPr kumimoji="0" lang="en-US" sz="2200" b="0" i="1"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&lt;/p&gt;</a:t>
            </a:r>
            <a:r>
              <a:rPr kumimoji="0" lang="en-US" sz="2200" b="0" i="0" u="none" strike="noStrike" cap="none" normalizeH="0" baseline="0" dirty="0" smtClean="0">
                <a:ln>
                  <a:noFill/>
                </a:ln>
                <a:solidFill>
                  <a:schemeClr val="tx1"/>
                </a:solidFill>
                <a:effectLst/>
              </a:rPr>
              <a:t> </a:t>
            </a:r>
          </a:p>
          <a:p>
            <a:pPr marL="0" marR="0" lvl="0" indent="0" algn="l" defTabSz="914400" rtl="0" eaLnBrk="0" fontAlgn="base" latinLnBrk="0" hangingPunct="0">
              <a:lnSpc>
                <a:spcPct val="150000"/>
              </a:lnSpc>
              <a:spcBef>
                <a:spcPct val="0"/>
              </a:spcBef>
              <a:spcAft>
                <a:spcPct val="0"/>
              </a:spcAft>
              <a:buClrTx/>
              <a:buSzTx/>
              <a:buFontTx/>
              <a:buChar char="•"/>
              <a:tabLst/>
            </a:pPr>
            <a:r>
              <a:rPr kumimoji="0" lang="en-US" sz="2200" b="0" i="0" u="none" strike="noStrike" cap="none" normalizeH="0" baseline="0" dirty="0" smtClean="0">
                <a:ln>
                  <a:noFill/>
                </a:ln>
                <a:solidFill>
                  <a:schemeClr val="tx1"/>
                </a:solidFill>
                <a:effectLst/>
                <a:latin typeface="Arial" panose="020B0604020202020204" pitchFamily="34" charset="0"/>
              </a:rPr>
              <a:t>  most </a:t>
            </a:r>
            <a:r>
              <a:rPr kumimoji="0" lang="en-US" sz="2200" b="0" i="0" u="none" strike="noStrike" cap="none" normalizeH="0" baseline="0" dirty="0" smtClean="0">
                <a:ln>
                  <a:noFill/>
                </a:ln>
                <a:solidFill>
                  <a:schemeClr val="tx1"/>
                </a:solidFill>
                <a:effectLst/>
                <a:latin typeface="Arial" panose="020B0604020202020204" pitchFamily="34" charset="0"/>
              </a:rPr>
              <a:t>whitespace is insignificant in HTML (ignored or collapsed to a single space) </a:t>
            </a:r>
          </a:p>
          <a:p>
            <a:pPr marL="0" marR="0" lvl="0" indent="0" algn="l" defTabSz="914400" rtl="0" eaLnBrk="0" fontAlgn="base" latinLnBrk="0" hangingPunct="0">
              <a:lnSpc>
                <a:spcPct val="150000"/>
              </a:lnSpc>
              <a:spcBef>
                <a:spcPct val="0"/>
              </a:spcBef>
              <a:spcAft>
                <a:spcPct val="0"/>
              </a:spcAft>
              <a:buClrTx/>
              <a:buSzTx/>
              <a:buFontTx/>
              <a:buChar char="•"/>
              <a:tabLst/>
            </a:pPr>
            <a:r>
              <a:rPr kumimoji="0" lang="en-US" sz="2200" b="0" i="0" u="none" strike="noStrike" cap="none" normalizeH="0" baseline="0" dirty="0" smtClean="0">
                <a:ln>
                  <a:noFill/>
                </a:ln>
                <a:solidFill>
                  <a:schemeClr val="tx1"/>
                </a:solidFill>
                <a:effectLst/>
                <a:latin typeface="Arial" panose="020B0604020202020204" pitchFamily="34" charset="0"/>
              </a:rPr>
              <a:t>  we </a:t>
            </a:r>
            <a:r>
              <a:rPr kumimoji="0" lang="en-US" sz="2200" b="0" i="0" u="none" strike="noStrike" cap="none" normalizeH="0" baseline="0" dirty="0" smtClean="0">
                <a:ln>
                  <a:noFill/>
                </a:ln>
                <a:solidFill>
                  <a:schemeClr val="tx1"/>
                </a:solidFill>
                <a:effectLst/>
                <a:latin typeface="Arial" panose="020B0604020202020204" pitchFamily="34" charset="0"/>
              </a:rPr>
              <a:t>will use a newer version called HTML5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17781211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Structure of an HTML </a:t>
            </a:r>
            <a:r>
              <a:rPr lang="en-US" b="1" dirty="0" smtClean="0"/>
              <a:t>page</a:t>
            </a:r>
            <a:endParaRPr lang="en-US" dirty="0"/>
          </a:p>
        </p:txBody>
      </p:sp>
      <p:sp>
        <p:nvSpPr>
          <p:cNvPr id="4" name="Rectangle 1"/>
          <p:cNvSpPr>
            <a:spLocks noGrp="1" noChangeArrowheads="1"/>
          </p:cNvSpPr>
          <p:nvPr>
            <p:ph idx="1"/>
          </p:nvPr>
        </p:nvSpPr>
        <p:spPr bwMode="auto">
          <a:xfrm>
            <a:off x="1097280" y="1872256"/>
            <a:ext cx="7830990"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&lt;!DOCTYPE html&gt; </a:t>
            </a:r>
            <a:endParaRPr lang="en-US" sz="2800" dirty="0">
              <a:solidFill>
                <a:schemeClr val="tx1"/>
              </a:solidFill>
              <a:latin typeface="Courier New" panose="02070309020205020404" pitchFamily="49" charset="0"/>
              <a:cs typeface="Courier New" panose="020703090202050204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&lt;html&gt; </a:t>
            </a:r>
          </a:p>
          <a:p>
            <a:pPr marL="0" marR="0" lvl="0" indent="0" algn="l" defTabSz="914400" rtl="0" eaLnBrk="0" fontAlgn="base" latinLnBrk="0" hangingPunct="0">
              <a:lnSpc>
                <a:spcPct val="100000"/>
              </a:lnSpc>
              <a:spcBef>
                <a:spcPct val="0"/>
              </a:spcBef>
              <a:spcAft>
                <a:spcPct val="0"/>
              </a:spcAft>
              <a:buClrTx/>
              <a:buSzTx/>
              <a:buFontTx/>
              <a:buNone/>
              <a:tabLst/>
            </a:pPr>
            <a:r>
              <a:rPr lang="en-US" sz="2800" dirty="0" smtClean="0">
                <a:solidFill>
                  <a:schemeClr val="tx1"/>
                </a:solidFill>
                <a:latin typeface="Courier New" panose="02070309020205020404" pitchFamily="49" charset="0"/>
                <a:cs typeface="Courier New" panose="02070309020205020404" pitchFamily="49" charset="0"/>
              </a:rPr>
              <a:t>	</a:t>
            </a:r>
            <a:r>
              <a:rPr kumimoji="0" lang="en-US" sz="28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&lt;head&gt; </a:t>
            </a:r>
          </a:p>
          <a:p>
            <a:pPr marL="0" marR="0" lvl="0" indent="0" algn="l" defTabSz="914400" rtl="0" eaLnBrk="0" fontAlgn="base" latinLnBrk="0" hangingPunct="0">
              <a:lnSpc>
                <a:spcPct val="100000"/>
              </a:lnSpc>
              <a:spcBef>
                <a:spcPct val="0"/>
              </a:spcBef>
              <a:spcAft>
                <a:spcPct val="0"/>
              </a:spcAft>
              <a:buClrTx/>
              <a:buSzTx/>
              <a:buFontTx/>
              <a:buNone/>
              <a:tabLst/>
            </a:pPr>
            <a:r>
              <a:rPr lang="en-US" sz="2800" dirty="0" smtClean="0">
                <a:solidFill>
                  <a:schemeClr val="tx1"/>
                </a:solidFill>
                <a:latin typeface="Courier New" panose="02070309020205020404" pitchFamily="49" charset="0"/>
                <a:cs typeface="Courier New" panose="02070309020205020404" pitchFamily="49" charset="0"/>
              </a:rPr>
              <a:t>		</a:t>
            </a:r>
            <a:r>
              <a:rPr kumimoji="0" lang="en-US" sz="2800" b="0" i="1"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information about the page</a:t>
            </a:r>
            <a:r>
              <a:rPr kumimoji="0" lang="en-US" sz="28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 </a:t>
            </a:r>
            <a:endParaRPr lang="en-US" sz="2800" dirty="0">
              <a:solidFill>
                <a:schemeClr val="tx1"/>
              </a:solidFill>
              <a:latin typeface="Courier New" panose="02070309020205020404" pitchFamily="49" charset="0"/>
              <a:cs typeface="Courier New" panose="020703090202050204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	&lt;/head&gt; </a:t>
            </a:r>
          </a:p>
          <a:p>
            <a:pPr marL="0" marR="0" lvl="0" indent="0" algn="l" defTabSz="914400" rtl="0" eaLnBrk="0" fontAlgn="base" latinLnBrk="0" hangingPunct="0">
              <a:lnSpc>
                <a:spcPct val="100000"/>
              </a:lnSpc>
              <a:spcBef>
                <a:spcPct val="0"/>
              </a:spcBef>
              <a:spcAft>
                <a:spcPct val="0"/>
              </a:spcAft>
              <a:buClrTx/>
              <a:buSzTx/>
              <a:buFontTx/>
              <a:buNone/>
              <a:tabLst/>
            </a:pPr>
            <a:r>
              <a:rPr lang="en-US" sz="2800" dirty="0" smtClean="0">
                <a:solidFill>
                  <a:schemeClr val="tx1"/>
                </a:solidFill>
                <a:latin typeface="Courier New" panose="02070309020205020404" pitchFamily="49" charset="0"/>
                <a:cs typeface="Courier New" panose="02070309020205020404" pitchFamily="49" charset="0"/>
              </a:rPr>
              <a:t>	</a:t>
            </a:r>
            <a:r>
              <a:rPr kumimoji="0" lang="en-US" sz="28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&lt;body&gt; </a:t>
            </a:r>
          </a:p>
          <a:p>
            <a:pPr marL="0" marR="0" lvl="0" indent="0" algn="l" defTabSz="914400" rtl="0" eaLnBrk="0" fontAlgn="base" latinLnBrk="0" hangingPunct="0">
              <a:lnSpc>
                <a:spcPct val="100000"/>
              </a:lnSpc>
              <a:spcBef>
                <a:spcPct val="0"/>
              </a:spcBef>
              <a:spcAft>
                <a:spcPct val="0"/>
              </a:spcAft>
              <a:buClrTx/>
              <a:buSzTx/>
              <a:buFontTx/>
              <a:buNone/>
              <a:tabLst/>
            </a:pPr>
            <a:r>
              <a:rPr lang="en-US" sz="2800" dirty="0" smtClean="0">
                <a:solidFill>
                  <a:schemeClr val="tx1"/>
                </a:solidFill>
                <a:latin typeface="Courier New" panose="02070309020205020404" pitchFamily="49" charset="0"/>
                <a:cs typeface="Courier New" panose="02070309020205020404" pitchFamily="49" charset="0"/>
              </a:rPr>
              <a:t>		</a:t>
            </a:r>
            <a:r>
              <a:rPr kumimoji="0" lang="en-US" sz="2800" b="0" i="1"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page contents</a:t>
            </a:r>
            <a:r>
              <a:rPr kumimoji="0" lang="en-US" sz="28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lang="en-US" sz="2800" dirty="0" smtClean="0">
                <a:solidFill>
                  <a:schemeClr val="tx1"/>
                </a:solidFill>
                <a:latin typeface="Courier New" panose="02070309020205020404" pitchFamily="49" charset="0"/>
                <a:cs typeface="Courier New" panose="02070309020205020404" pitchFamily="49" charset="0"/>
              </a:rPr>
              <a:t>	</a:t>
            </a:r>
            <a:r>
              <a:rPr kumimoji="0" lang="en-US" sz="28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&lt;/body&gt;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&lt;/html&gt; </a:t>
            </a:r>
          </a:p>
        </p:txBody>
      </p:sp>
    </p:spTree>
    <p:extLst>
      <p:ext uri="{BB962C8B-B14F-4D97-AF65-F5344CB8AC3E}">
        <p14:creationId xmlns:p14="http://schemas.microsoft.com/office/powerpoint/2010/main" val="27031481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Page title: </a:t>
            </a:r>
            <a:r>
              <a:rPr lang="en-US" b="1" dirty="0">
                <a:solidFill>
                  <a:srgbClr val="84B93F"/>
                </a:solidFill>
              </a:rPr>
              <a:t>&lt;title&gt;</a:t>
            </a:r>
          </a:p>
        </p:txBody>
      </p:sp>
      <p:sp>
        <p:nvSpPr>
          <p:cNvPr id="3" name="Content Placeholder 2"/>
          <p:cNvSpPr>
            <a:spLocks noGrp="1"/>
          </p:cNvSpPr>
          <p:nvPr>
            <p:ph idx="1"/>
          </p:nvPr>
        </p:nvSpPr>
        <p:spPr/>
        <p:txBody>
          <a:bodyPr/>
          <a:lstStyle/>
          <a:p>
            <a:pPr algn="ctr"/>
            <a:r>
              <a:rPr lang="en-US" sz="2200" i="1" dirty="0"/>
              <a:t>describes the title of the web </a:t>
            </a:r>
            <a:r>
              <a:rPr lang="en-US" sz="2200" i="1" dirty="0" smtClean="0"/>
              <a:t>page</a:t>
            </a:r>
          </a:p>
          <a:p>
            <a:r>
              <a:rPr lang="en-US" sz="2200" dirty="0">
                <a:solidFill>
                  <a:schemeClr val="accent1"/>
                </a:solidFill>
              </a:rPr>
              <a:t>&lt;title&gt;</a:t>
            </a:r>
            <a:r>
              <a:rPr lang="en-US" sz="2200" dirty="0"/>
              <a:t>Chapter 2: HTML Basics</a:t>
            </a:r>
            <a:r>
              <a:rPr lang="en-US" sz="2200" dirty="0">
                <a:solidFill>
                  <a:schemeClr val="accent1"/>
                </a:solidFill>
              </a:rPr>
              <a:t>&lt;/title&gt;</a:t>
            </a:r>
          </a:p>
          <a:p>
            <a:endParaRPr lang="en-US" sz="2200" dirty="0"/>
          </a:p>
          <a:p>
            <a:pPr>
              <a:buFont typeface="Arial" panose="020B0604020202020204" pitchFamily="34" charset="0"/>
              <a:buChar char="•"/>
            </a:pPr>
            <a:r>
              <a:rPr lang="en-US" sz="2200" dirty="0"/>
              <a:t>    placed within the head of the page</a:t>
            </a:r>
          </a:p>
          <a:p>
            <a:pPr>
              <a:buFont typeface="Arial" panose="020B0604020202020204" pitchFamily="34" charset="0"/>
              <a:buChar char="•"/>
            </a:pPr>
            <a:r>
              <a:rPr lang="en-US" sz="2200" dirty="0"/>
              <a:t>    displayed in the web browser's title bar and when bookmarking the page</a:t>
            </a:r>
          </a:p>
          <a:p>
            <a:pPr>
              <a:buFont typeface="Arial" panose="020B0604020202020204" pitchFamily="34" charset="0"/>
              <a:buChar char="•"/>
            </a:pPr>
            <a:endParaRPr lang="en-US" dirty="0"/>
          </a:p>
        </p:txBody>
      </p:sp>
    </p:spTree>
    <p:extLst>
      <p:ext uri="{BB962C8B-B14F-4D97-AF65-F5344CB8AC3E}">
        <p14:creationId xmlns:p14="http://schemas.microsoft.com/office/powerpoint/2010/main" val="29854173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 Paragraph: </a:t>
            </a:r>
            <a:r>
              <a:rPr lang="en-US" b="1" dirty="0">
                <a:solidFill>
                  <a:srgbClr val="84B93F"/>
                </a:solidFill>
              </a:rPr>
              <a:t>&lt;p</a:t>
            </a:r>
            <a:r>
              <a:rPr lang="en-US" b="1" dirty="0" smtClean="0">
                <a:solidFill>
                  <a:srgbClr val="84B93F"/>
                </a:solidFill>
              </a:rPr>
              <a:t>&gt;</a:t>
            </a:r>
            <a:endParaRPr lang="en-US" b="1" dirty="0">
              <a:solidFill>
                <a:srgbClr val="84B93F"/>
              </a:solidFill>
            </a:endParaRPr>
          </a:p>
        </p:txBody>
      </p:sp>
      <p:sp>
        <p:nvSpPr>
          <p:cNvPr id="3" name="Content Placeholder 2"/>
          <p:cNvSpPr>
            <a:spLocks noGrp="1"/>
          </p:cNvSpPr>
          <p:nvPr>
            <p:ph idx="1"/>
          </p:nvPr>
        </p:nvSpPr>
        <p:spPr>
          <a:xfrm>
            <a:off x="1097280" y="1756282"/>
            <a:ext cx="10058400" cy="4813483"/>
          </a:xfrm>
        </p:spPr>
        <p:txBody>
          <a:bodyPr>
            <a:normAutofit fontScale="92500"/>
          </a:bodyPr>
          <a:lstStyle/>
          <a:p>
            <a:pPr algn="ctr"/>
            <a:r>
              <a:rPr lang="en-US" sz="2400" i="1" dirty="0"/>
              <a:t>paragraphs of text (block</a:t>
            </a:r>
            <a:r>
              <a:rPr lang="en-US" sz="2400" i="1" dirty="0" smtClean="0"/>
              <a:t>)</a:t>
            </a:r>
            <a:endParaRPr lang="en-US" sz="2400" dirty="0"/>
          </a:p>
          <a:p>
            <a:pPr>
              <a:spcBef>
                <a:spcPts val="0"/>
              </a:spcBef>
            </a:pPr>
            <a:r>
              <a:rPr lang="en-US" sz="2400" dirty="0">
                <a:latin typeface="Courier New" panose="02070309020205020404" pitchFamily="49" charset="0"/>
                <a:cs typeface="Courier New" panose="02070309020205020404" pitchFamily="49" charset="0"/>
              </a:rPr>
              <a:t>&lt;p&gt;You're not your job.</a:t>
            </a:r>
          </a:p>
          <a:p>
            <a:pPr>
              <a:spcBef>
                <a:spcPts val="0"/>
              </a:spcBef>
            </a:pPr>
            <a:r>
              <a:rPr lang="en-US" sz="2400" dirty="0">
                <a:latin typeface="Courier New" panose="02070309020205020404" pitchFamily="49" charset="0"/>
                <a:cs typeface="Courier New" panose="02070309020205020404" pitchFamily="49" charset="0"/>
              </a:rPr>
              <a:t>You're not how much money you have in the bank.</a:t>
            </a:r>
          </a:p>
          <a:p>
            <a:pPr>
              <a:spcBef>
                <a:spcPts val="0"/>
              </a:spcBef>
            </a:pPr>
            <a:r>
              <a:rPr lang="en-US" sz="2400" dirty="0">
                <a:latin typeface="Courier New" panose="02070309020205020404" pitchFamily="49" charset="0"/>
                <a:cs typeface="Courier New" panose="02070309020205020404" pitchFamily="49" charset="0"/>
              </a:rPr>
              <a:t>You're not the car you drive.   You're not the contents</a:t>
            </a:r>
          </a:p>
          <a:p>
            <a:pPr>
              <a:spcBef>
                <a:spcPts val="0"/>
              </a:spcBef>
            </a:pPr>
            <a:r>
              <a:rPr lang="en-US" sz="2400" dirty="0">
                <a:latin typeface="Courier New" panose="02070309020205020404" pitchFamily="49" charset="0"/>
                <a:cs typeface="Courier New" panose="02070309020205020404" pitchFamily="49" charset="0"/>
              </a:rPr>
              <a:t>of your wallet. You're not your         khakis.  You're</a:t>
            </a:r>
          </a:p>
          <a:p>
            <a:pPr>
              <a:spcBef>
                <a:spcPts val="0"/>
              </a:spcBef>
            </a:pPr>
            <a:r>
              <a:rPr lang="en-US" sz="2400" dirty="0">
                <a:latin typeface="Courier New" panose="02070309020205020404" pitchFamily="49" charset="0"/>
                <a:cs typeface="Courier New" panose="02070309020205020404" pitchFamily="49" charset="0"/>
              </a:rPr>
              <a:t>   the all-singing, all-dancing crap of the world.&lt;/p</a:t>
            </a:r>
            <a:r>
              <a:rPr lang="en-US" sz="2400" dirty="0" smtClean="0">
                <a:latin typeface="Courier New" panose="02070309020205020404" pitchFamily="49" charset="0"/>
                <a:cs typeface="Courier New" panose="02070309020205020404" pitchFamily="49" charset="0"/>
              </a:rPr>
              <a:t>&gt;</a:t>
            </a:r>
            <a:endParaRPr lang="en-US" sz="2400" dirty="0"/>
          </a:p>
          <a:p>
            <a:r>
              <a:rPr lang="en-US" sz="2400" dirty="0"/>
              <a:t>You're not your job. You're not how much money you have in the bank. You're not the car you drive. You're not the contents of your wallet. You're not your khakis. You're the all-singing, all-dancing crap of the world.</a:t>
            </a:r>
          </a:p>
          <a:p>
            <a:endParaRPr lang="en-US" sz="2400" dirty="0"/>
          </a:p>
          <a:p>
            <a:pPr>
              <a:buFont typeface="Arial" panose="020B0604020202020204" pitchFamily="34" charset="0"/>
              <a:buChar char="•"/>
            </a:pPr>
            <a:r>
              <a:rPr lang="en-US" sz="2400" dirty="0"/>
              <a:t>    placed within the body of the page</a:t>
            </a:r>
          </a:p>
          <a:p>
            <a:pPr>
              <a:buFont typeface="Arial" panose="020B0604020202020204" pitchFamily="34" charset="0"/>
              <a:buChar char="•"/>
            </a:pPr>
            <a:r>
              <a:rPr lang="en-US" sz="2400" dirty="0"/>
              <a:t>    </a:t>
            </a:r>
            <a:r>
              <a:rPr lang="en-US" sz="2400" dirty="0">
                <a:hlinkClick r:id="rId2"/>
              </a:rPr>
              <a:t>more paragraph examples</a:t>
            </a:r>
            <a:endParaRPr lang="en-US" sz="2400" dirty="0"/>
          </a:p>
          <a:p>
            <a:endParaRPr lang="en-US" dirty="0"/>
          </a:p>
        </p:txBody>
      </p:sp>
    </p:spTree>
    <p:extLst>
      <p:ext uri="{BB962C8B-B14F-4D97-AF65-F5344CB8AC3E}">
        <p14:creationId xmlns:p14="http://schemas.microsoft.com/office/powerpoint/2010/main" val="4740458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Headings: </a:t>
            </a:r>
            <a:r>
              <a:rPr lang="en-US" b="1" dirty="0">
                <a:solidFill>
                  <a:srgbClr val="84B93F"/>
                </a:solidFill>
              </a:rPr>
              <a:t>&lt;h1&gt;</a:t>
            </a:r>
            <a:r>
              <a:rPr lang="en-US" b="1" dirty="0"/>
              <a:t>, </a:t>
            </a:r>
            <a:r>
              <a:rPr lang="en-US" b="1" dirty="0">
                <a:solidFill>
                  <a:srgbClr val="84B93F"/>
                </a:solidFill>
              </a:rPr>
              <a:t>&lt;h2&gt;</a:t>
            </a:r>
            <a:r>
              <a:rPr lang="en-US" b="1" dirty="0"/>
              <a:t>, ..., </a:t>
            </a:r>
            <a:r>
              <a:rPr lang="en-US" b="1" dirty="0">
                <a:solidFill>
                  <a:srgbClr val="84B93F"/>
                </a:solidFill>
              </a:rPr>
              <a:t>&lt;h6</a:t>
            </a:r>
            <a:r>
              <a:rPr lang="en-US" b="1" dirty="0" smtClean="0">
                <a:solidFill>
                  <a:srgbClr val="84B93F"/>
                </a:solidFill>
              </a:rPr>
              <a:t>&gt;</a:t>
            </a:r>
            <a:endParaRPr lang="en-US" b="1" dirty="0">
              <a:solidFill>
                <a:srgbClr val="84B93F"/>
              </a:solidFill>
            </a:endParaRPr>
          </a:p>
        </p:txBody>
      </p:sp>
      <p:sp>
        <p:nvSpPr>
          <p:cNvPr id="3" name="Content Placeholder 2"/>
          <p:cNvSpPr>
            <a:spLocks noGrp="1"/>
          </p:cNvSpPr>
          <p:nvPr>
            <p:ph idx="1"/>
          </p:nvPr>
        </p:nvSpPr>
        <p:spPr>
          <a:xfrm>
            <a:off x="1097280" y="1845733"/>
            <a:ext cx="10058400" cy="4704153"/>
          </a:xfrm>
        </p:spPr>
        <p:txBody>
          <a:bodyPr>
            <a:normAutofit lnSpcReduction="10000"/>
          </a:bodyPr>
          <a:lstStyle/>
          <a:p>
            <a:pPr algn="ctr"/>
            <a:r>
              <a:rPr lang="en-US" dirty="0"/>
              <a:t> </a:t>
            </a:r>
            <a:r>
              <a:rPr lang="en-US" i="1" dirty="0"/>
              <a:t>headings to separate major areas of the page (block</a:t>
            </a:r>
            <a:r>
              <a:rPr lang="en-US" i="1" dirty="0" smtClean="0"/>
              <a:t>)</a:t>
            </a:r>
            <a:endParaRPr lang="en-US" dirty="0"/>
          </a:p>
          <a:p>
            <a:r>
              <a:rPr lang="en-US" dirty="0">
                <a:latin typeface="Courier New" panose="02070309020205020404" pitchFamily="49" charset="0"/>
                <a:cs typeface="Courier New" panose="02070309020205020404" pitchFamily="49" charset="0"/>
              </a:rPr>
              <a:t>&lt;h1&gt;University of </a:t>
            </a:r>
            <a:r>
              <a:rPr lang="en-US" dirty="0" err="1">
                <a:latin typeface="Courier New" panose="02070309020205020404" pitchFamily="49" charset="0"/>
                <a:cs typeface="Courier New" panose="02070309020205020404" pitchFamily="49" charset="0"/>
              </a:rPr>
              <a:t>Whoville</a:t>
            </a:r>
            <a:r>
              <a:rPr lang="en-US" dirty="0">
                <a:latin typeface="Courier New" panose="02070309020205020404" pitchFamily="49" charset="0"/>
                <a:cs typeface="Courier New" panose="02070309020205020404" pitchFamily="49" charset="0"/>
              </a:rPr>
              <a:t>&lt;/h1&gt;</a:t>
            </a:r>
          </a:p>
          <a:p>
            <a:r>
              <a:rPr lang="en-US" dirty="0">
                <a:latin typeface="Courier New" panose="02070309020205020404" pitchFamily="49" charset="0"/>
                <a:cs typeface="Courier New" panose="02070309020205020404" pitchFamily="49" charset="0"/>
              </a:rPr>
              <a:t>&lt;h2&gt;Department of Computer Science&lt;/h2&gt;</a:t>
            </a:r>
          </a:p>
          <a:p>
            <a:r>
              <a:rPr lang="en-US" dirty="0">
                <a:latin typeface="Courier New" panose="02070309020205020404" pitchFamily="49" charset="0"/>
                <a:cs typeface="Courier New" panose="02070309020205020404" pitchFamily="49" charset="0"/>
              </a:rPr>
              <a:t>&lt;h3&gt;Sponsored by </a:t>
            </a:r>
            <a:r>
              <a:rPr lang="en-US" dirty="0" err="1">
                <a:latin typeface="Courier New" panose="02070309020205020404" pitchFamily="49" charset="0"/>
                <a:cs typeface="Courier New" panose="02070309020205020404" pitchFamily="49" charset="0"/>
              </a:rPr>
              <a:t>Micro$oft</a:t>
            </a:r>
            <a:r>
              <a:rPr lang="en-US" dirty="0">
                <a:latin typeface="Courier New" panose="02070309020205020404" pitchFamily="49" charset="0"/>
                <a:cs typeface="Courier New" panose="02070309020205020404" pitchFamily="49" charset="0"/>
              </a:rPr>
              <a:t>&lt;/h3</a:t>
            </a:r>
            <a:r>
              <a:rPr lang="en-US" dirty="0" smtClean="0">
                <a:latin typeface="Courier New" panose="02070309020205020404" pitchFamily="49" charset="0"/>
                <a:cs typeface="Courier New" panose="02070309020205020404" pitchFamily="49" charset="0"/>
              </a:rPr>
              <a:t>&gt;</a:t>
            </a:r>
          </a:p>
          <a:p>
            <a:endParaRPr lang="en-US" dirty="0"/>
          </a:p>
          <a:p>
            <a:r>
              <a:rPr lang="en-US" sz="3200" dirty="0"/>
              <a:t>University of </a:t>
            </a:r>
            <a:r>
              <a:rPr lang="en-US" sz="3200" dirty="0" err="1"/>
              <a:t>Whoville</a:t>
            </a:r>
            <a:endParaRPr lang="en-US" sz="3200" dirty="0"/>
          </a:p>
          <a:p>
            <a:r>
              <a:rPr lang="en-US" sz="2800" dirty="0"/>
              <a:t>Department of Computer Science</a:t>
            </a:r>
          </a:p>
          <a:p>
            <a:r>
              <a:rPr lang="en-US" sz="2400" dirty="0"/>
              <a:t>Sponsored by </a:t>
            </a:r>
            <a:r>
              <a:rPr lang="en-US" sz="2400" dirty="0" err="1"/>
              <a:t>Micro$oft</a:t>
            </a:r>
            <a:endParaRPr lang="en-US" sz="2400" dirty="0"/>
          </a:p>
          <a:p>
            <a:endParaRPr lang="en-US" dirty="0"/>
          </a:p>
          <a:p>
            <a:pPr>
              <a:buFont typeface="Arial" panose="020B0604020202020204" pitchFamily="34" charset="0"/>
              <a:buChar char="•"/>
            </a:pPr>
            <a:r>
              <a:rPr lang="en-US" dirty="0">
                <a:hlinkClick r:id="rId2"/>
              </a:rPr>
              <a:t>    More heading examples</a:t>
            </a:r>
            <a:endParaRPr lang="en-US" dirty="0"/>
          </a:p>
          <a:p>
            <a:endParaRPr lang="en-US" dirty="0"/>
          </a:p>
          <a:p>
            <a:endParaRPr lang="en-US" dirty="0"/>
          </a:p>
        </p:txBody>
      </p:sp>
    </p:spTree>
    <p:extLst>
      <p:ext uri="{BB962C8B-B14F-4D97-AF65-F5344CB8AC3E}">
        <p14:creationId xmlns:p14="http://schemas.microsoft.com/office/powerpoint/2010/main" val="32005428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Internet</a:t>
            </a:r>
          </a:p>
        </p:txBody>
      </p:sp>
      <p:sp>
        <p:nvSpPr>
          <p:cNvPr id="3" name="Content Placeholder 2"/>
          <p:cNvSpPr>
            <a:spLocks noGrp="1"/>
          </p:cNvSpPr>
          <p:nvPr>
            <p:ph idx="1"/>
          </p:nvPr>
        </p:nvSpPr>
        <p:spPr>
          <a:xfrm>
            <a:off x="1097280" y="4303643"/>
            <a:ext cx="10058400" cy="1992833"/>
          </a:xfrm>
        </p:spPr>
        <p:txBody>
          <a:bodyPr>
            <a:normAutofit/>
          </a:bodyPr>
          <a:lstStyle/>
          <a:p>
            <a:pPr>
              <a:buFont typeface="Arial" panose="020B0604020202020204" pitchFamily="34" charset="0"/>
              <a:buChar char="•"/>
            </a:pPr>
            <a:r>
              <a:rPr lang="en-US" sz="2200" dirty="0" smtClean="0"/>
              <a:t>  Wikipedia</a:t>
            </a:r>
            <a:r>
              <a:rPr lang="en-US" sz="2200" dirty="0"/>
              <a:t>: </a:t>
            </a:r>
            <a:r>
              <a:rPr lang="en-US" sz="2200" dirty="0">
                <a:hlinkClick r:id="rId2"/>
              </a:rPr>
              <a:t>http://en.wikipedia.org/wiki/Internet</a:t>
            </a:r>
            <a:endParaRPr lang="en-US" sz="2200" dirty="0"/>
          </a:p>
          <a:p>
            <a:pPr>
              <a:buFont typeface="Arial" panose="020B0604020202020204" pitchFamily="34" charset="0"/>
              <a:buChar char="•"/>
            </a:pPr>
            <a:r>
              <a:rPr lang="en-US" sz="2200" dirty="0" smtClean="0"/>
              <a:t>  a </a:t>
            </a:r>
            <a:r>
              <a:rPr lang="en-US" sz="2200" dirty="0"/>
              <a:t>connection of computer networks using the Internet Protocol (IP)</a:t>
            </a:r>
          </a:p>
          <a:p>
            <a:pPr>
              <a:buFont typeface="Arial" panose="020B0604020202020204" pitchFamily="34" charset="0"/>
              <a:buChar char="•"/>
            </a:pPr>
            <a:r>
              <a:rPr lang="en-US" sz="2200" dirty="0" smtClean="0"/>
              <a:t>  layers </a:t>
            </a:r>
            <a:r>
              <a:rPr lang="en-US" sz="2200" dirty="0"/>
              <a:t>of communication protocols: IP → TCP/UDP → HTTP/FTP/POP/SMTP/SSH</a:t>
            </a:r>
            <a:r>
              <a:rPr lang="en-US" sz="2200" dirty="0" smtClean="0"/>
              <a:t>...</a:t>
            </a:r>
            <a:endParaRPr lang="en-US" sz="2200" dirty="0"/>
          </a:p>
        </p:txBody>
      </p:sp>
      <p:pic>
        <p:nvPicPr>
          <p:cNvPr id="2050" name="Picture 2" descr="The Interne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35780" y="1930510"/>
            <a:ext cx="3581400" cy="175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7656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hlinkClick r:id="rId2"/>
              </a:rPr>
              <a:t>Web servers</a:t>
            </a:r>
            <a:r>
              <a:rPr lang="en-US" dirty="0"/>
              <a:t> and </a:t>
            </a:r>
            <a:r>
              <a:rPr lang="en-US" dirty="0">
                <a:hlinkClick r:id="rId3"/>
              </a:rPr>
              <a:t>browsers</a:t>
            </a:r>
            <a:endParaRPr lang="en-US"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2200" b="1" dirty="0" smtClean="0"/>
              <a:t>  web </a:t>
            </a:r>
            <a:r>
              <a:rPr lang="en-US" sz="2200" b="1" dirty="0"/>
              <a:t>server</a:t>
            </a:r>
            <a:r>
              <a:rPr lang="en-US" sz="2200" dirty="0"/>
              <a:t>: software that listens for web page </a:t>
            </a:r>
            <a:r>
              <a:rPr lang="en-US" sz="2200" dirty="0" smtClean="0"/>
              <a:t>requests </a:t>
            </a:r>
          </a:p>
          <a:p>
            <a:pPr lvl="1">
              <a:buFont typeface="Arial" panose="020B0604020202020204" pitchFamily="34" charset="0"/>
              <a:buChar char="•"/>
            </a:pPr>
            <a:r>
              <a:rPr lang="en-US" sz="2200" dirty="0" smtClean="0">
                <a:hlinkClick r:id="rId4"/>
              </a:rPr>
              <a:t>Apache</a:t>
            </a:r>
            <a:endParaRPr lang="en-US" sz="2200" dirty="0"/>
          </a:p>
          <a:p>
            <a:pPr lvl="1">
              <a:buFont typeface="Arial" panose="020B0604020202020204" pitchFamily="34" charset="0"/>
              <a:buChar char="•"/>
            </a:pPr>
            <a:r>
              <a:rPr lang="en-US" sz="2200" dirty="0" smtClean="0"/>
              <a:t>Microsoft </a:t>
            </a:r>
            <a:r>
              <a:rPr lang="en-US" sz="2200" dirty="0"/>
              <a:t>Internet </a:t>
            </a:r>
            <a:r>
              <a:rPr lang="en-US" sz="2200" dirty="0" smtClean="0"/>
              <a:t>Information </a:t>
            </a:r>
            <a:r>
              <a:rPr lang="en-US" sz="2200" dirty="0"/>
              <a:t>Server (IIS) (</a:t>
            </a:r>
            <a:r>
              <a:rPr lang="en-US" sz="2200" dirty="0">
                <a:hlinkClick r:id="rId5"/>
              </a:rPr>
              <a:t>part of </a:t>
            </a:r>
            <a:r>
              <a:rPr lang="en-US" sz="2200" dirty="0" smtClean="0">
                <a:hlinkClick r:id="rId5"/>
              </a:rPr>
              <a:t>Windows</a:t>
            </a:r>
            <a:r>
              <a:rPr lang="en-US" sz="2200" dirty="0" smtClean="0"/>
              <a:t>)</a:t>
            </a:r>
          </a:p>
          <a:p>
            <a:pPr>
              <a:buFont typeface="Arial" panose="020B0604020202020204" pitchFamily="34" charset="0"/>
              <a:buChar char="•"/>
            </a:pPr>
            <a:r>
              <a:rPr lang="en-US" sz="2200" b="1" dirty="0" smtClean="0"/>
              <a:t>  web </a:t>
            </a:r>
            <a:r>
              <a:rPr lang="en-US" sz="2200" b="1" dirty="0"/>
              <a:t>browser</a:t>
            </a:r>
            <a:r>
              <a:rPr lang="en-US" sz="2200" dirty="0"/>
              <a:t>: fetches/displays documents from web </a:t>
            </a:r>
            <a:r>
              <a:rPr lang="en-US" sz="2200" dirty="0" smtClean="0"/>
              <a:t>servers</a:t>
            </a:r>
            <a:endParaRPr lang="en-US" sz="2200" dirty="0"/>
          </a:p>
          <a:p>
            <a:pPr lvl="1">
              <a:buFont typeface="Arial" panose="020B0604020202020204" pitchFamily="34" charset="0"/>
              <a:buChar char="•"/>
            </a:pPr>
            <a:r>
              <a:rPr lang="en-US" sz="2200" dirty="0">
                <a:hlinkClick r:id="rId6"/>
              </a:rPr>
              <a:t>Mozilla Firefox</a:t>
            </a:r>
            <a:endParaRPr lang="en-US" sz="2200" dirty="0"/>
          </a:p>
          <a:p>
            <a:pPr lvl="1">
              <a:buFont typeface="Arial" panose="020B0604020202020204" pitchFamily="34" charset="0"/>
              <a:buChar char="•"/>
            </a:pPr>
            <a:r>
              <a:rPr lang="en-US" sz="2200" dirty="0"/>
              <a:t>Microsoft </a:t>
            </a:r>
            <a:r>
              <a:rPr lang="en-US" sz="2200" dirty="0">
                <a:hlinkClick r:id="rId7"/>
              </a:rPr>
              <a:t>Internet Explorer</a:t>
            </a:r>
            <a:r>
              <a:rPr lang="en-US" sz="2200" dirty="0"/>
              <a:t> (IE)</a:t>
            </a:r>
          </a:p>
          <a:p>
            <a:pPr lvl="1">
              <a:buFont typeface="Arial" panose="020B0604020202020204" pitchFamily="34" charset="0"/>
              <a:buChar char="•"/>
            </a:pPr>
            <a:r>
              <a:rPr lang="en-US" sz="2200" dirty="0"/>
              <a:t>Apple </a:t>
            </a:r>
            <a:r>
              <a:rPr lang="en-US" sz="2200" dirty="0">
                <a:hlinkClick r:id="rId8"/>
              </a:rPr>
              <a:t>Safari</a:t>
            </a:r>
            <a:endParaRPr lang="en-US" sz="2200" dirty="0"/>
          </a:p>
          <a:p>
            <a:pPr lvl="1">
              <a:buFont typeface="Arial" panose="020B0604020202020204" pitchFamily="34" charset="0"/>
              <a:buChar char="•"/>
            </a:pPr>
            <a:r>
              <a:rPr lang="en-US" sz="2200" dirty="0">
                <a:hlinkClick r:id="rId9"/>
              </a:rPr>
              <a:t>Google Chrome</a:t>
            </a:r>
            <a:endParaRPr lang="en-US" sz="2200" dirty="0"/>
          </a:p>
          <a:p>
            <a:pPr lvl="1">
              <a:buFont typeface="Arial" panose="020B0604020202020204" pitchFamily="34" charset="0"/>
              <a:buChar char="•"/>
            </a:pPr>
            <a:r>
              <a:rPr lang="en-US" sz="2200" dirty="0">
                <a:hlinkClick r:id="rId10"/>
              </a:rPr>
              <a:t>Opera</a:t>
            </a:r>
            <a:endParaRPr lang="en-US" sz="2200" dirty="0"/>
          </a:p>
          <a:p>
            <a:pPr lvl="1">
              <a:buFont typeface="Arial" panose="020B0604020202020204" pitchFamily="34" charset="0"/>
              <a:buChar char="•"/>
            </a:pPr>
            <a:endParaRPr lang="en-US" sz="2200" dirty="0"/>
          </a:p>
        </p:txBody>
      </p:sp>
      <p:pic>
        <p:nvPicPr>
          <p:cNvPr id="6146" name="Picture 2" descr="web serve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9322602" y="1973131"/>
            <a:ext cx="1466850" cy="2028826"/>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Firefox web browse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281932" y="4335568"/>
            <a:ext cx="3619500" cy="15335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31278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Layers of protocol</a:t>
            </a:r>
            <a:endParaRPr lang="en-US" dirty="0"/>
          </a:p>
        </p:txBody>
      </p:sp>
      <p:pic>
        <p:nvPicPr>
          <p:cNvPr id="10242" name="Picture 2" descr="http://ipseclab.eit.lth.se/tiki-download_file.php?fileId=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51497" y="1226170"/>
            <a:ext cx="4279557" cy="4856577"/>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097280" y="2492261"/>
            <a:ext cx="5416868" cy="1200329"/>
          </a:xfrm>
          <a:prstGeom prst="rect">
            <a:avLst/>
          </a:prstGeom>
        </p:spPr>
        <p:txBody>
          <a:bodyPr wrap="none">
            <a:spAutoFit/>
          </a:bodyPr>
          <a:lstStyle/>
          <a:p>
            <a:r>
              <a:rPr lang="en-US" b="1" dirty="0" smtClean="0">
                <a:solidFill>
                  <a:srgbClr val="222222"/>
                </a:solidFill>
                <a:latin typeface="arial" panose="020B0604020202020204" pitchFamily="34" charset="0"/>
              </a:rPr>
              <a:t>Protocol</a:t>
            </a:r>
            <a:r>
              <a:rPr lang="en-US" dirty="0" smtClean="0">
                <a:solidFill>
                  <a:srgbClr val="222222"/>
                </a:solidFill>
                <a:latin typeface="arial" panose="020B0604020202020204" pitchFamily="34" charset="0"/>
              </a:rPr>
              <a:t>: </a:t>
            </a:r>
          </a:p>
          <a:p>
            <a:r>
              <a:rPr lang="en-US" dirty="0">
                <a:solidFill>
                  <a:srgbClr val="222222"/>
                </a:solidFill>
                <a:latin typeface="arial" panose="020B0604020202020204" pitchFamily="34" charset="0"/>
              </a:rPr>
              <a:t>	</a:t>
            </a:r>
            <a:r>
              <a:rPr lang="en-US" dirty="0" smtClean="0">
                <a:solidFill>
                  <a:srgbClr val="222222"/>
                </a:solidFill>
                <a:latin typeface="arial" panose="020B0604020202020204" pitchFamily="34" charset="0"/>
              </a:rPr>
              <a:t>a </a:t>
            </a:r>
            <a:r>
              <a:rPr lang="en-US" dirty="0">
                <a:solidFill>
                  <a:srgbClr val="222222"/>
                </a:solidFill>
                <a:latin typeface="arial" panose="020B0604020202020204" pitchFamily="34" charset="0"/>
              </a:rPr>
              <a:t>set of rules governing the format of data </a:t>
            </a:r>
            <a:r>
              <a:rPr lang="en-US" dirty="0" smtClean="0">
                <a:solidFill>
                  <a:srgbClr val="222222"/>
                </a:solidFill>
                <a:latin typeface="arial" panose="020B0604020202020204" pitchFamily="34" charset="0"/>
              </a:rPr>
              <a:t>sent</a:t>
            </a:r>
          </a:p>
          <a:p>
            <a:endParaRPr lang="en-US" dirty="0" smtClean="0">
              <a:solidFill>
                <a:srgbClr val="222222"/>
              </a:solidFill>
              <a:latin typeface="arial" panose="020B0604020202020204" pitchFamily="34" charset="0"/>
            </a:endParaRPr>
          </a:p>
          <a:p>
            <a:r>
              <a:rPr lang="en-US" b="1" dirty="0" smtClean="0">
                <a:solidFill>
                  <a:srgbClr val="222222"/>
                </a:solidFill>
                <a:latin typeface="arial" panose="020B0604020202020204" pitchFamily="34" charset="0"/>
              </a:rPr>
              <a:t>IP address:</a:t>
            </a:r>
            <a:endParaRPr lang="en-US" b="1" dirty="0"/>
          </a:p>
        </p:txBody>
      </p:sp>
      <p:pic>
        <p:nvPicPr>
          <p:cNvPr id="6" name="Picture 4" descr="IP addres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13527" y="3692590"/>
            <a:ext cx="4184374" cy="12582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59210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Internet Protocol (</a:t>
            </a:r>
            <a:r>
              <a:rPr lang="en-US" dirty="0">
                <a:hlinkClick r:id="rId2"/>
              </a:rPr>
              <a:t>IP</a:t>
            </a:r>
            <a:r>
              <a:rPr lang="en-US" dirty="0"/>
              <a:t>)</a:t>
            </a:r>
          </a:p>
        </p:txBody>
      </p:sp>
      <p:sp>
        <p:nvSpPr>
          <p:cNvPr id="3" name="Content Placeholder 2"/>
          <p:cNvSpPr>
            <a:spLocks noGrp="1"/>
          </p:cNvSpPr>
          <p:nvPr>
            <p:ph idx="1"/>
          </p:nvPr>
        </p:nvSpPr>
        <p:spPr>
          <a:xfrm>
            <a:off x="1097280" y="1845733"/>
            <a:ext cx="10058400" cy="4386101"/>
          </a:xfrm>
        </p:spPr>
        <p:txBody>
          <a:bodyPr>
            <a:normAutofit/>
          </a:bodyPr>
          <a:lstStyle/>
          <a:p>
            <a:pPr>
              <a:buFont typeface="Arial" panose="020B0604020202020204" pitchFamily="34" charset="0"/>
              <a:buChar char="•"/>
            </a:pPr>
            <a:r>
              <a:rPr lang="en-US" sz="2200" dirty="0" smtClean="0"/>
              <a:t>  a </a:t>
            </a:r>
            <a:r>
              <a:rPr lang="en-US" sz="2200" dirty="0"/>
              <a:t>simple protocol for attempting to send data between two computers</a:t>
            </a:r>
          </a:p>
          <a:p>
            <a:pPr>
              <a:buFont typeface="Arial" panose="020B0604020202020204" pitchFamily="34" charset="0"/>
              <a:buChar char="•"/>
            </a:pPr>
            <a:r>
              <a:rPr lang="en-US" sz="2200" dirty="0" smtClean="0"/>
              <a:t>  each </a:t>
            </a:r>
            <a:r>
              <a:rPr lang="en-US" sz="2200" dirty="0"/>
              <a:t>device has a 32-bit IP address written as four 8-bit numbers (0-255) </a:t>
            </a:r>
            <a:endParaRPr lang="en-US" sz="2200" dirty="0" smtClean="0"/>
          </a:p>
          <a:p>
            <a:pPr>
              <a:buFont typeface="Arial" panose="020B0604020202020204" pitchFamily="34" charset="0"/>
              <a:buChar char="•"/>
            </a:pPr>
            <a:endParaRPr lang="en-US" sz="2200" dirty="0" smtClean="0"/>
          </a:p>
          <a:p>
            <a:pPr>
              <a:buFont typeface="Arial" panose="020B0604020202020204" pitchFamily="34" charset="0"/>
              <a:buChar char="•"/>
            </a:pPr>
            <a:endParaRPr lang="en-US" sz="2200" dirty="0"/>
          </a:p>
          <a:p>
            <a:pPr>
              <a:buFont typeface="Arial" panose="020B0604020202020204" pitchFamily="34" charset="0"/>
              <a:buChar char="•"/>
            </a:pPr>
            <a:endParaRPr lang="en-US" sz="2200" dirty="0"/>
          </a:p>
          <a:p>
            <a:pPr>
              <a:buFont typeface="Arial" panose="020B0604020202020204" pitchFamily="34" charset="0"/>
              <a:buChar char="•"/>
            </a:pPr>
            <a:endParaRPr lang="en-US" sz="2200" dirty="0" smtClean="0"/>
          </a:p>
          <a:p>
            <a:pPr>
              <a:buFont typeface="Arial" panose="020B0604020202020204" pitchFamily="34" charset="0"/>
              <a:buChar char="•"/>
            </a:pPr>
            <a:r>
              <a:rPr lang="en-US" sz="2200" dirty="0" smtClean="0"/>
              <a:t>  find </a:t>
            </a:r>
            <a:r>
              <a:rPr lang="en-US" sz="2200" dirty="0"/>
              <a:t>out your internet IP address: </a:t>
            </a:r>
            <a:r>
              <a:rPr lang="en-US" sz="2200" dirty="0">
                <a:hlinkClick r:id="rId3"/>
              </a:rPr>
              <a:t>whatismyip.com</a:t>
            </a:r>
            <a:endParaRPr lang="en-US" sz="2200" dirty="0"/>
          </a:p>
          <a:p>
            <a:pPr>
              <a:buFont typeface="Arial" panose="020B0604020202020204" pitchFamily="34" charset="0"/>
              <a:buChar char="•"/>
            </a:pPr>
            <a:r>
              <a:rPr lang="en-US" sz="2200" dirty="0" smtClean="0"/>
              <a:t>  find </a:t>
            </a:r>
            <a:r>
              <a:rPr lang="en-US" sz="2200" dirty="0"/>
              <a:t>out your local IP address:</a:t>
            </a:r>
          </a:p>
          <a:p>
            <a:pPr lvl="1">
              <a:buFont typeface="Arial" panose="020B0604020202020204" pitchFamily="34" charset="0"/>
              <a:buChar char="•"/>
            </a:pPr>
            <a:r>
              <a:rPr lang="en-US" sz="2200" dirty="0"/>
              <a:t>in a terminal, type: </a:t>
            </a:r>
            <a:r>
              <a:rPr lang="en-US" sz="2200" dirty="0" err="1"/>
              <a:t>ipconfig</a:t>
            </a:r>
            <a:r>
              <a:rPr lang="en-US" sz="2200" dirty="0"/>
              <a:t> (Windows) or </a:t>
            </a:r>
            <a:r>
              <a:rPr lang="en-US" sz="2200" dirty="0" err="1"/>
              <a:t>ifconfig</a:t>
            </a:r>
            <a:r>
              <a:rPr lang="en-US" sz="2200" dirty="0"/>
              <a:t> (Mac/Linux)</a:t>
            </a:r>
            <a:endParaRPr lang="en-US" sz="2200" dirty="0"/>
          </a:p>
        </p:txBody>
      </p:sp>
      <p:pic>
        <p:nvPicPr>
          <p:cNvPr id="5124" name="Picture 4" descr="IP addres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9018" y="2782610"/>
            <a:ext cx="6235286" cy="18749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90859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Transmission Control Protocol (</a:t>
            </a:r>
            <a:r>
              <a:rPr lang="en-US" dirty="0">
                <a:hlinkClick r:id="rId2"/>
              </a:rPr>
              <a:t>TCP</a:t>
            </a:r>
            <a:r>
              <a:rPr lang="en-US" dirty="0"/>
              <a:t>)</a:t>
            </a:r>
          </a:p>
        </p:txBody>
      </p:sp>
      <p:sp>
        <p:nvSpPr>
          <p:cNvPr id="3" name="Content Placeholder 2"/>
          <p:cNvSpPr>
            <a:spLocks noGrp="1"/>
          </p:cNvSpPr>
          <p:nvPr>
            <p:ph idx="1"/>
          </p:nvPr>
        </p:nvSpPr>
        <p:spPr>
          <a:xfrm>
            <a:off x="1097280" y="1845734"/>
            <a:ext cx="10770042" cy="4023360"/>
          </a:xfrm>
        </p:spPr>
        <p:txBody>
          <a:bodyPr>
            <a:normAutofit/>
          </a:bodyPr>
          <a:lstStyle/>
          <a:p>
            <a:pPr>
              <a:buFont typeface="Arial" panose="020B0604020202020204" pitchFamily="34" charset="0"/>
              <a:buChar char="•"/>
            </a:pPr>
            <a:r>
              <a:rPr lang="en-US" sz="2200" dirty="0" smtClean="0"/>
              <a:t>  adds </a:t>
            </a:r>
            <a:r>
              <a:rPr lang="en-US" sz="2200" dirty="0"/>
              <a:t>multiplexing, guaranteed message delivery on top of IP</a:t>
            </a:r>
          </a:p>
          <a:p>
            <a:pPr>
              <a:buFont typeface="Arial" panose="020B0604020202020204" pitchFamily="34" charset="0"/>
              <a:buChar char="•"/>
            </a:pPr>
            <a:r>
              <a:rPr lang="en-US" sz="2200" b="1" dirty="0" smtClean="0"/>
              <a:t>  multiplexing</a:t>
            </a:r>
            <a:r>
              <a:rPr lang="en-US" sz="2200" dirty="0"/>
              <a:t>: multiple programs using the same IP address</a:t>
            </a:r>
          </a:p>
          <a:p>
            <a:pPr lvl="1">
              <a:buFont typeface="Arial" panose="020B0604020202020204" pitchFamily="34" charset="0"/>
              <a:buChar char="•"/>
            </a:pPr>
            <a:r>
              <a:rPr lang="en-US" sz="2200" b="1" dirty="0"/>
              <a:t>port</a:t>
            </a:r>
            <a:r>
              <a:rPr lang="en-US" sz="2200" dirty="0"/>
              <a:t>: a number given to each program or service</a:t>
            </a:r>
          </a:p>
          <a:p>
            <a:pPr lvl="1">
              <a:buFont typeface="Arial" panose="020B0604020202020204" pitchFamily="34" charset="0"/>
              <a:buChar char="•"/>
            </a:pPr>
            <a:r>
              <a:rPr lang="en-US" sz="2200" dirty="0"/>
              <a:t>port 80: web browser (port 443 for secure browsing)</a:t>
            </a:r>
          </a:p>
          <a:p>
            <a:pPr lvl="1">
              <a:buFont typeface="Arial" panose="020B0604020202020204" pitchFamily="34" charset="0"/>
              <a:buChar char="•"/>
            </a:pPr>
            <a:r>
              <a:rPr lang="en-US" sz="2200" dirty="0"/>
              <a:t>port 25: email</a:t>
            </a:r>
          </a:p>
          <a:p>
            <a:pPr lvl="1">
              <a:buFont typeface="Arial" panose="020B0604020202020204" pitchFamily="34" charset="0"/>
              <a:buChar char="•"/>
            </a:pPr>
            <a:r>
              <a:rPr lang="en-US" sz="2200" dirty="0"/>
              <a:t>port 22: </a:t>
            </a:r>
            <a:r>
              <a:rPr lang="en-US" sz="2200" dirty="0" err="1"/>
              <a:t>ssh</a:t>
            </a:r>
            <a:endParaRPr lang="en-US" sz="2200" dirty="0"/>
          </a:p>
          <a:p>
            <a:pPr lvl="1">
              <a:buFont typeface="Arial" panose="020B0604020202020204" pitchFamily="34" charset="0"/>
              <a:buChar char="•"/>
            </a:pPr>
            <a:r>
              <a:rPr lang="en-US" sz="2200" dirty="0"/>
              <a:t>port 5190: AOL Instant Messenger</a:t>
            </a:r>
          </a:p>
          <a:p>
            <a:pPr lvl="1">
              <a:buFont typeface="Arial" panose="020B0604020202020204" pitchFamily="34" charset="0"/>
              <a:buChar char="•"/>
            </a:pPr>
            <a:r>
              <a:rPr lang="en-US" sz="2200" dirty="0">
                <a:hlinkClick r:id="rId3"/>
              </a:rPr>
              <a:t>more common ports</a:t>
            </a:r>
            <a:endParaRPr lang="en-US" sz="2200" dirty="0"/>
          </a:p>
          <a:p>
            <a:pPr>
              <a:buFont typeface="Arial" panose="020B0604020202020204" pitchFamily="34" charset="0"/>
              <a:buChar char="•"/>
            </a:pPr>
            <a:r>
              <a:rPr lang="en-US" sz="2200" dirty="0" smtClean="0"/>
              <a:t>  some </a:t>
            </a:r>
            <a:r>
              <a:rPr lang="en-US" sz="2200" dirty="0"/>
              <a:t>programs (games, streaming media programs) use simpler </a:t>
            </a:r>
            <a:r>
              <a:rPr lang="en-US" sz="2200" dirty="0">
                <a:hlinkClick r:id="rId4"/>
              </a:rPr>
              <a:t>UDP</a:t>
            </a:r>
            <a:r>
              <a:rPr lang="en-US" sz="2200" dirty="0"/>
              <a:t> protocol instead of TCP</a:t>
            </a:r>
          </a:p>
        </p:txBody>
      </p:sp>
    </p:spTree>
    <p:extLst>
      <p:ext uri="{BB962C8B-B14F-4D97-AF65-F5344CB8AC3E}">
        <p14:creationId xmlns:p14="http://schemas.microsoft.com/office/powerpoint/2010/main" val="226417235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web addresses work?</a:t>
            </a:r>
            <a:endParaRPr lang="en-US" dirty="0"/>
          </a:p>
        </p:txBody>
      </p:sp>
      <p:sp>
        <p:nvSpPr>
          <p:cNvPr id="3" name="Content Placeholder 2"/>
          <p:cNvSpPr>
            <a:spLocks noGrp="1"/>
          </p:cNvSpPr>
          <p:nvPr>
            <p:ph idx="1"/>
          </p:nvPr>
        </p:nvSpPr>
        <p:spPr/>
        <p:txBody>
          <a:bodyPr>
            <a:normAutofit/>
          </a:bodyPr>
          <a:lstStyle/>
          <a:p>
            <a:pPr marL="0" lvl="0" indent="0" eaLnBrk="0" fontAlgn="base" hangingPunct="0">
              <a:lnSpc>
                <a:spcPct val="100000"/>
              </a:lnSpc>
              <a:spcBef>
                <a:spcPct val="0"/>
              </a:spcBef>
              <a:spcAft>
                <a:spcPct val="0"/>
              </a:spcAft>
              <a:buClrTx/>
              <a:buSzTx/>
              <a:buNone/>
            </a:pPr>
            <a:r>
              <a:rPr lang="en-US" sz="2400" b="1" dirty="0" smtClean="0">
                <a:solidFill>
                  <a:srgbClr val="000000"/>
                </a:solidFill>
                <a:latin typeface="Calibri" panose="020F0502020204030204" pitchFamily="34" charset="0"/>
              </a:rPr>
              <a:t>DNS:</a:t>
            </a:r>
          </a:p>
          <a:p>
            <a:pPr marL="292608" lvl="1" indent="0" eaLnBrk="0" fontAlgn="base" hangingPunct="0">
              <a:lnSpc>
                <a:spcPct val="100000"/>
              </a:lnSpc>
              <a:spcBef>
                <a:spcPct val="0"/>
              </a:spcBef>
              <a:spcAft>
                <a:spcPts val="1200"/>
              </a:spcAft>
              <a:buClrTx/>
              <a:buFontTx/>
              <a:buChar char="•"/>
            </a:pPr>
            <a:r>
              <a:rPr lang="en-US" sz="2200" dirty="0" smtClean="0">
                <a:solidFill>
                  <a:srgbClr val="000000"/>
                </a:solidFill>
                <a:latin typeface="Calibri" panose="020F0502020204030204" pitchFamily="34" charset="0"/>
              </a:rPr>
              <a:t> a set of servers that map written names to IP addresses</a:t>
            </a:r>
          </a:p>
          <a:p>
            <a:pPr marL="640080" lvl="2" indent="0" eaLnBrk="0" fontAlgn="base" hangingPunct="0">
              <a:lnSpc>
                <a:spcPct val="100000"/>
              </a:lnSpc>
              <a:spcBef>
                <a:spcPct val="0"/>
              </a:spcBef>
              <a:spcAft>
                <a:spcPts val="1200"/>
              </a:spcAft>
              <a:buClrTx/>
              <a:buFontTx/>
              <a:buChar char="•"/>
            </a:pPr>
            <a:r>
              <a:rPr lang="en-US" sz="2200" dirty="0" smtClean="0">
                <a:solidFill>
                  <a:srgbClr val="000000"/>
                </a:solidFill>
                <a:latin typeface="Calibri" panose="020F0502020204030204" pitchFamily="34" charset="0"/>
              </a:rPr>
              <a:t>  Example: </a:t>
            </a:r>
            <a:r>
              <a:rPr lang="en-US" sz="2200" dirty="0" smtClean="0">
                <a:solidFill>
                  <a:srgbClr val="224444"/>
                </a:solidFill>
                <a:latin typeface="Consolas" panose="020B0609020204030204" pitchFamily="49" charset="0"/>
                <a:cs typeface="Consolas" panose="020B0609020204030204" pitchFamily="49" charset="0"/>
              </a:rPr>
              <a:t>www.cs.washington.edu</a:t>
            </a:r>
            <a:r>
              <a:rPr lang="en-US" sz="2200" dirty="0" smtClean="0">
                <a:solidFill>
                  <a:srgbClr val="000000"/>
                </a:solidFill>
                <a:latin typeface="Calibri" panose="020F0502020204030204" pitchFamily="34" charset="0"/>
              </a:rPr>
              <a:t> → </a:t>
            </a:r>
            <a:r>
              <a:rPr lang="en-US" sz="2200" dirty="0" smtClean="0">
                <a:solidFill>
                  <a:srgbClr val="224444"/>
                </a:solidFill>
                <a:latin typeface="Consolas" panose="020B0609020204030204" pitchFamily="49" charset="0"/>
                <a:cs typeface="Consolas" panose="020B0609020204030204" pitchFamily="49" charset="0"/>
              </a:rPr>
              <a:t>128.208.3.88</a:t>
            </a:r>
            <a:endParaRPr lang="en-US" sz="2200" dirty="0" smtClean="0">
              <a:solidFill>
                <a:srgbClr val="000000"/>
              </a:solidFill>
              <a:latin typeface="Calibri" panose="020F0502020204030204" pitchFamily="34" charset="0"/>
            </a:endParaRPr>
          </a:p>
          <a:p>
            <a:pPr marL="292608" lvl="1" indent="0" eaLnBrk="0" fontAlgn="base" hangingPunct="0">
              <a:lnSpc>
                <a:spcPct val="100000"/>
              </a:lnSpc>
              <a:spcBef>
                <a:spcPct val="0"/>
              </a:spcBef>
              <a:spcAft>
                <a:spcPts val="1200"/>
              </a:spcAft>
              <a:buClrTx/>
              <a:buFontTx/>
              <a:buChar char="•"/>
            </a:pPr>
            <a:r>
              <a:rPr lang="en-US" sz="2200" dirty="0" smtClean="0">
                <a:solidFill>
                  <a:srgbClr val="000000"/>
                </a:solidFill>
                <a:latin typeface="Calibri" panose="020F0502020204030204" pitchFamily="34" charset="0"/>
              </a:rPr>
              <a:t>  many systems maintain a local cache called a </a:t>
            </a:r>
            <a:r>
              <a:rPr lang="en-US" sz="2200" dirty="0" smtClean="0">
                <a:solidFill>
                  <a:srgbClr val="335177"/>
                </a:solidFill>
                <a:latin typeface="Calibri" panose="020F0502020204030204" pitchFamily="34" charset="0"/>
                <a:hlinkClick r:id="rId2"/>
              </a:rPr>
              <a:t>hosts file</a:t>
            </a:r>
            <a:endParaRPr lang="en-US" sz="2200" dirty="0" smtClean="0">
              <a:solidFill>
                <a:srgbClr val="335177"/>
              </a:solidFill>
              <a:latin typeface="Calibri" panose="020F0502020204030204" pitchFamily="34" charset="0"/>
            </a:endParaRPr>
          </a:p>
          <a:p>
            <a:pPr marL="292608" lvl="1" indent="0" eaLnBrk="0" fontAlgn="base" hangingPunct="0">
              <a:lnSpc>
                <a:spcPct val="100000"/>
              </a:lnSpc>
              <a:spcBef>
                <a:spcPct val="0"/>
              </a:spcBef>
              <a:spcAft>
                <a:spcPts val="1200"/>
              </a:spcAft>
              <a:buClrTx/>
              <a:buFontTx/>
              <a:buChar char="•"/>
            </a:pPr>
            <a:endParaRPr lang="en-US" sz="2200" dirty="0">
              <a:solidFill>
                <a:srgbClr val="335177"/>
              </a:solidFill>
              <a:latin typeface="Calibri" panose="020F0502020204030204" pitchFamily="34" charset="0"/>
            </a:endParaRPr>
          </a:p>
          <a:p>
            <a:pPr marL="0" indent="0" eaLnBrk="0" fontAlgn="base" hangingPunct="0">
              <a:lnSpc>
                <a:spcPct val="100000"/>
              </a:lnSpc>
              <a:spcBef>
                <a:spcPct val="0"/>
              </a:spcBef>
              <a:spcAft>
                <a:spcPts val="1200"/>
              </a:spcAft>
              <a:buClrTx/>
              <a:buNone/>
            </a:pPr>
            <a:r>
              <a:rPr lang="en-US" sz="2400" b="1" dirty="0" smtClean="0">
                <a:solidFill>
                  <a:schemeClr val="tx1"/>
                </a:solidFill>
                <a:latin typeface="Calibri" panose="020F0502020204030204" pitchFamily="34" charset="0"/>
              </a:rPr>
              <a:t>URL:</a:t>
            </a:r>
          </a:p>
          <a:p>
            <a:pPr marL="0" lvl="0" indent="0" eaLnBrk="0" fontAlgn="base" hangingPunct="0">
              <a:lnSpc>
                <a:spcPct val="100000"/>
              </a:lnSpc>
              <a:spcBef>
                <a:spcPct val="0"/>
              </a:spcBef>
              <a:spcAft>
                <a:spcPct val="0"/>
              </a:spcAft>
              <a:buClrTx/>
              <a:buSzTx/>
              <a:buFontTx/>
              <a:buChar char="•"/>
            </a:pPr>
            <a:r>
              <a:rPr lang="en-US" sz="2200" dirty="0" smtClean="0">
                <a:solidFill>
                  <a:srgbClr val="000000"/>
                </a:solidFill>
                <a:latin typeface="Calibri" panose="020F0502020204030204" pitchFamily="34" charset="0"/>
              </a:rPr>
              <a:t>  a basic URL:</a:t>
            </a:r>
            <a:r>
              <a:rPr lang="en-US" sz="2200" dirty="0" smtClean="0">
                <a:solidFill>
                  <a:srgbClr val="335177"/>
                </a:solidFill>
                <a:latin typeface="Consolas" panose="020B0609020204030204" pitchFamily="49" charset="0"/>
                <a:cs typeface="Consolas" panose="020B0609020204030204" pitchFamily="49" charset="0"/>
                <a:hlinkClick r:id="rId3"/>
              </a:rPr>
              <a:t>http://www.aw-bc.com/info/regesstepp/index.html</a:t>
            </a:r>
            <a:r>
              <a:rPr lang="en-US" sz="2200" dirty="0" smtClean="0">
                <a:solidFill>
                  <a:srgbClr val="224444"/>
                </a:solidFill>
                <a:latin typeface="Consolas" panose="020B0609020204030204" pitchFamily="49" charset="0"/>
                <a:cs typeface="Consolas" panose="020B0609020204030204" pitchFamily="49" charset="0"/>
              </a:rPr>
              <a:t> </a:t>
            </a:r>
          </a:p>
          <a:p>
            <a:pPr marL="0" lvl="0" indent="0" eaLnBrk="0" fontAlgn="base" hangingPunct="0">
              <a:lnSpc>
                <a:spcPct val="100000"/>
              </a:lnSpc>
              <a:spcBef>
                <a:spcPct val="0"/>
              </a:spcBef>
              <a:spcAft>
                <a:spcPct val="0"/>
              </a:spcAft>
              <a:buClrTx/>
              <a:buSzTx/>
              <a:buNone/>
            </a:pPr>
            <a:r>
              <a:rPr lang="en-US" sz="2200" dirty="0" smtClean="0">
                <a:solidFill>
                  <a:srgbClr val="224444"/>
                </a:solidFill>
                <a:latin typeface="Consolas" panose="020B0609020204030204" pitchFamily="49" charset="0"/>
                <a:cs typeface="Consolas" panose="020B0609020204030204" pitchFamily="49" charset="0"/>
              </a:rPr>
              <a:t>  	     ~~~~   ~~~~~~~~~~~~~ ~~~~~~~~~~~~~~~~~~~~~~~~~~ </a:t>
            </a:r>
          </a:p>
          <a:p>
            <a:pPr marL="0" lvl="0" indent="0" eaLnBrk="0" fontAlgn="base" hangingPunct="0">
              <a:lnSpc>
                <a:spcPct val="100000"/>
              </a:lnSpc>
              <a:spcBef>
                <a:spcPct val="0"/>
              </a:spcBef>
              <a:spcAft>
                <a:spcPct val="0"/>
              </a:spcAft>
              <a:buClrTx/>
              <a:buSzTx/>
              <a:buNone/>
            </a:pPr>
            <a:r>
              <a:rPr lang="en-US" sz="2200" dirty="0" smtClean="0">
                <a:solidFill>
                  <a:srgbClr val="224444"/>
                </a:solidFill>
                <a:latin typeface="Consolas" panose="020B0609020204030204" pitchFamily="49" charset="0"/>
                <a:cs typeface="Consolas" panose="020B0609020204030204" pitchFamily="49" charset="0"/>
              </a:rPr>
              <a:t>	     protocol    host                 path </a:t>
            </a:r>
            <a:endParaRPr lang="en-US" sz="2200" dirty="0"/>
          </a:p>
        </p:txBody>
      </p:sp>
    </p:spTree>
    <p:extLst>
      <p:ext uri="{BB962C8B-B14F-4D97-AF65-F5344CB8AC3E}">
        <p14:creationId xmlns:p14="http://schemas.microsoft.com/office/powerpoint/2010/main" val="1819234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Domain Name System (</a:t>
            </a:r>
            <a:r>
              <a:rPr lang="en-US" dirty="0">
                <a:hlinkClick r:id="rId2"/>
              </a:rPr>
              <a:t>DNS</a:t>
            </a:r>
            <a:r>
              <a:rPr lang="en-US" dirty="0"/>
              <a:t>)</a:t>
            </a:r>
          </a:p>
        </p:txBody>
      </p:sp>
      <p:sp>
        <p:nvSpPr>
          <p:cNvPr id="5" name="Rectangle 2"/>
          <p:cNvSpPr>
            <a:spLocks noGrp="1" noChangeArrowheads="1"/>
          </p:cNvSpPr>
          <p:nvPr>
            <p:ph idx="1"/>
          </p:nvPr>
        </p:nvSpPr>
        <p:spPr bwMode="auto">
          <a:xfrm>
            <a:off x="1097279" y="1904494"/>
            <a:ext cx="9865581" cy="390583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9350" tIns="0" rIns="0" bIns="119025"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ts val="1200"/>
              </a:spcAft>
              <a:buClrTx/>
              <a:buSzTx/>
              <a:buFontTx/>
              <a:buNone/>
              <a:tabLst/>
            </a:pPr>
            <a:endParaRPr kumimoji="0" lang="en-US" sz="22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ts val="1200"/>
              </a:spcAft>
              <a:buClrTx/>
              <a:buSzTx/>
              <a:buFontTx/>
              <a:buChar char="•"/>
              <a:tabLst/>
            </a:pPr>
            <a:r>
              <a:rPr kumimoji="0" lang="en-US" sz="2200" b="0" i="0" u="none" strike="noStrike" cap="none" normalizeH="0" baseline="0" dirty="0" smtClean="0">
                <a:ln>
                  <a:noFill/>
                </a:ln>
                <a:solidFill>
                  <a:srgbClr val="000000"/>
                </a:solidFill>
                <a:effectLst/>
                <a:latin typeface="Calibri" panose="020F0502020204030204" pitchFamily="34" charset="0"/>
              </a:rPr>
              <a:t>  a set of servers that map written names to IP addresses</a:t>
            </a:r>
          </a:p>
          <a:p>
            <a:pPr marL="457200" marR="0" lvl="1" indent="0" algn="l" defTabSz="914400" rtl="0" eaLnBrk="0" fontAlgn="base" latinLnBrk="0" hangingPunct="0">
              <a:lnSpc>
                <a:spcPct val="100000"/>
              </a:lnSpc>
              <a:spcBef>
                <a:spcPct val="0"/>
              </a:spcBef>
              <a:spcAft>
                <a:spcPts val="1200"/>
              </a:spcAft>
              <a:buClrTx/>
              <a:buSzTx/>
              <a:buFontTx/>
              <a:buChar char="•"/>
              <a:tabLst/>
            </a:pPr>
            <a:r>
              <a:rPr kumimoji="0" lang="en-US" sz="2200" b="0" i="0" u="none" strike="noStrike" cap="none" normalizeH="0" baseline="0" dirty="0" smtClean="0">
                <a:ln>
                  <a:noFill/>
                </a:ln>
                <a:solidFill>
                  <a:srgbClr val="000000"/>
                </a:solidFill>
                <a:effectLst/>
                <a:latin typeface="Calibri" panose="020F0502020204030204" pitchFamily="34" charset="0"/>
              </a:rPr>
              <a:t>  Example: </a:t>
            </a:r>
            <a:r>
              <a:rPr kumimoji="0" lang="en-US" sz="2200" b="0" i="0" u="none" strike="noStrike" cap="none" normalizeH="0" baseline="0" dirty="0" smtClean="0">
                <a:ln>
                  <a:noFill/>
                </a:ln>
                <a:solidFill>
                  <a:srgbClr val="224444"/>
                </a:solidFill>
                <a:effectLst/>
                <a:latin typeface="Consolas" panose="020B0609020204030204" pitchFamily="49" charset="0"/>
                <a:cs typeface="Consolas" panose="020B0609020204030204" pitchFamily="49" charset="0"/>
              </a:rPr>
              <a:t>www.cs.washington.edu</a:t>
            </a:r>
            <a:r>
              <a:rPr kumimoji="0" lang="en-US" sz="2200" b="0" i="0" u="none" strike="noStrike" cap="none" normalizeH="0" baseline="0" dirty="0" smtClean="0">
                <a:ln>
                  <a:noFill/>
                </a:ln>
                <a:solidFill>
                  <a:srgbClr val="000000"/>
                </a:solidFill>
                <a:effectLst/>
                <a:latin typeface="Calibri" panose="020F0502020204030204" pitchFamily="34" charset="0"/>
              </a:rPr>
              <a:t> → </a:t>
            </a:r>
            <a:r>
              <a:rPr kumimoji="0" lang="en-US" sz="2200" b="0" i="0" u="none" strike="noStrike" cap="none" normalizeH="0" baseline="0" dirty="0" smtClean="0">
                <a:ln>
                  <a:noFill/>
                </a:ln>
                <a:solidFill>
                  <a:srgbClr val="224444"/>
                </a:solidFill>
                <a:effectLst/>
                <a:latin typeface="Consolas" panose="020B0609020204030204" pitchFamily="49" charset="0"/>
                <a:cs typeface="Consolas" panose="020B0609020204030204" pitchFamily="49" charset="0"/>
              </a:rPr>
              <a:t>128.208.3.88</a:t>
            </a:r>
            <a:endParaRPr kumimoji="0" lang="en-US" sz="2200" b="0" i="0" u="none" strike="noStrike" cap="none" normalizeH="0" baseline="0" dirty="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ts val="1200"/>
              </a:spcAft>
              <a:buClrTx/>
              <a:buSzTx/>
              <a:buFontTx/>
              <a:buChar char="•"/>
              <a:tabLst/>
            </a:pPr>
            <a:r>
              <a:rPr kumimoji="0" lang="en-US" sz="2200" b="0" i="0" u="none" strike="noStrike" cap="none" normalizeH="0" baseline="0" dirty="0" smtClean="0">
                <a:ln>
                  <a:noFill/>
                </a:ln>
                <a:solidFill>
                  <a:srgbClr val="000000"/>
                </a:solidFill>
                <a:effectLst/>
                <a:latin typeface="Calibri" panose="020F0502020204030204" pitchFamily="34" charset="0"/>
              </a:rPr>
              <a:t>  many systems maintain a local cache called a </a:t>
            </a:r>
            <a:r>
              <a:rPr kumimoji="0" lang="en-US" sz="2200" b="0" i="0" u="none" strike="noStrike" cap="none" normalizeH="0" baseline="0" dirty="0" smtClean="0">
                <a:ln>
                  <a:noFill/>
                </a:ln>
                <a:solidFill>
                  <a:srgbClr val="335177"/>
                </a:solidFill>
                <a:effectLst/>
                <a:latin typeface="Calibri" panose="020F0502020204030204" pitchFamily="34" charset="0"/>
                <a:hlinkClick r:id="rId3"/>
              </a:rPr>
              <a:t>hosts file</a:t>
            </a:r>
            <a:endParaRPr kumimoji="0" lang="en-US" sz="2200" b="0" i="0" u="none" strike="noStrike" cap="none" normalizeH="0" baseline="0" dirty="0" smtClean="0">
              <a:ln>
                <a:noFill/>
              </a:ln>
              <a:solidFill>
                <a:srgbClr val="000000"/>
              </a:solidFill>
              <a:effectLst/>
              <a:latin typeface="Calibri" panose="020F0502020204030204" pitchFamily="34" charset="0"/>
            </a:endParaRPr>
          </a:p>
          <a:p>
            <a:pPr marL="457200" marR="0" lvl="1" indent="0" algn="l" defTabSz="914400" rtl="0" eaLnBrk="0" fontAlgn="base" latinLnBrk="0" hangingPunct="0">
              <a:lnSpc>
                <a:spcPct val="100000"/>
              </a:lnSpc>
              <a:spcBef>
                <a:spcPct val="0"/>
              </a:spcBef>
              <a:spcAft>
                <a:spcPts val="1200"/>
              </a:spcAft>
              <a:buClrTx/>
              <a:buSzTx/>
              <a:buFontTx/>
              <a:buChar char="•"/>
              <a:tabLst/>
            </a:pPr>
            <a:r>
              <a:rPr kumimoji="0" lang="en-US" sz="2200" b="0" i="0" u="none" strike="noStrike" cap="none" normalizeH="0" baseline="0" dirty="0" smtClean="0">
                <a:ln>
                  <a:noFill/>
                </a:ln>
                <a:solidFill>
                  <a:srgbClr val="000000"/>
                </a:solidFill>
                <a:effectLst/>
                <a:latin typeface="Calibri" panose="020F0502020204030204" pitchFamily="34" charset="0"/>
              </a:rPr>
              <a:t>  Windows: </a:t>
            </a:r>
            <a:r>
              <a:rPr kumimoji="0" lang="en-US" sz="2200" b="0" i="0" u="none" strike="noStrike" cap="none" normalizeH="0" baseline="0" dirty="0" smtClean="0">
                <a:ln>
                  <a:noFill/>
                </a:ln>
                <a:solidFill>
                  <a:srgbClr val="335177"/>
                </a:solidFill>
                <a:effectLst/>
                <a:latin typeface="Consolas" panose="020B0609020204030204" pitchFamily="49" charset="0"/>
                <a:cs typeface="Consolas" panose="020B0609020204030204" pitchFamily="49" charset="0"/>
                <a:hlinkClick r:id="rId4"/>
              </a:rPr>
              <a:t>C:\Windows\system32\drivers\etc\hosts</a:t>
            </a:r>
            <a:endParaRPr kumimoji="0" lang="en-US" sz="2200" b="0" i="0" u="none" strike="noStrike" cap="none" normalizeH="0" baseline="0" dirty="0" smtClean="0">
              <a:ln>
                <a:noFill/>
              </a:ln>
              <a:solidFill>
                <a:srgbClr val="000000"/>
              </a:solidFill>
              <a:effectLst/>
              <a:latin typeface="Calibri" panose="020F0502020204030204" pitchFamily="34" charset="0"/>
            </a:endParaRPr>
          </a:p>
          <a:p>
            <a:pPr marL="457200" marR="0" lvl="1" indent="0" algn="l" defTabSz="914400" rtl="0" eaLnBrk="0" fontAlgn="base" latinLnBrk="0" hangingPunct="0">
              <a:lnSpc>
                <a:spcPct val="100000"/>
              </a:lnSpc>
              <a:spcBef>
                <a:spcPct val="0"/>
              </a:spcBef>
              <a:spcAft>
                <a:spcPts val="1200"/>
              </a:spcAft>
              <a:buClrTx/>
              <a:buSzTx/>
              <a:buFontTx/>
              <a:buChar char="•"/>
              <a:tabLst/>
            </a:pPr>
            <a:r>
              <a:rPr kumimoji="0" lang="en-US" sz="2200" b="0" i="0" u="none" strike="noStrike" cap="none" normalizeH="0" baseline="0" dirty="0" smtClean="0">
                <a:ln>
                  <a:noFill/>
                </a:ln>
                <a:solidFill>
                  <a:srgbClr val="000000"/>
                </a:solidFill>
                <a:effectLst/>
                <a:latin typeface="Calibri" panose="020F0502020204030204" pitchFamily="34" charset="0"/>
              </a:rPr>
              <a:t>  Mac: </a:t>
            </a:r>
            <a:r>
              <a:rPr kumimoji="0" lang="en-US" sz="2200" b="0" i="0" u="none" strike="noStrike" cap="none" normalizeH="0" baseline="0" dirty="0" smtClean="0">
                <a:ln>
                  <a:noFill/>
                </a:ln>
                <a:solidFill>
                  <a:srgbClr val="335177"/>
                </a:solidFill>
                <a:effectLst/>
                <a:latin typeface="Consolas" panose="020B0609020204030204" pitchFamily="49" charset="0"/>
                <a:cs typeface="Consolas" panose="020B0609020204030204" pitchFamily="49" charset="0"/>
                <a:hlinkClick r:id="rId5"/>
              </a:rPr>
              <a:t>/private/</a:t>
            </a:r>
            <a:r>
              <a:rPr kumimoji="0" lang="en-US" sz="2200" b="0" i="0" u="none" strike="noStrike" cap="none" normalizeH="0" baseline="0" dirty="0" err="1" smtClean="0">
                <a:ln>
                  <a:noFill/>
                </a:ln>
                <a:solidFill>
                  <a:srgbClr val="335177"/>
                </a:solidFill>
                <a:effectLst/>
                <a:latin typeface="Consolas" panose="020B0609020204030204" pitchFamily="49" charset="0"/>
                <a:cs typeface="Consolas" panose="020B0609020204030204" pitchFamily="49" charset="0"/>
                <a:hlinkClick r:id="rId5"/>
              </a:rPr>
              <a:t>etc</a:t>
            </a:r>
            <a:r>
              <a:rPr kumimoji="0" lang="en-US" sz="2200" b="0" i="0" u="none" strike="noStrike" cap="none" normalizeH="0" baseline="0" dirty="0" smtClean="0">
                <a:ln>
                  <a:noFill/>
                </a:ln>
                <a:solidFill>
                  <a:srgbClr val="335177"/>
                </a:solidFill>
                <a:effectLst/>
                <a:latin typeface="Consolas" panose="020B0609020204030204" pitchFamily="49" charset="0"/>
                <a:cs typeface="Consolas" panose="020B0609020204030204" pitchFamily="49" charset="0"/>
                <a:hlinkClick r:id="rId5"/>
              </a:rPr>
              <a:t>/hosts</a:t>
            </a:r>
            <a:endParaRPr kumimoji="0" lang="en-US" sz="2200" b="0" i="0" u="none" strike="noStrike" cap="none" normalizeH="0" baseline="0" dirty="0" smtClean="0">
              <a:ln>
                <a:noFill/>
              </a:ln>
              <a:solidFill>
                <a:srgbClr val="000000"/>
              </a:solidFill>
              <a:effectLst/>
              <a:latin typeface="Calibri" panose="020F0502020204030204" pitchFamily="34" charset="0"/>
            </a:endParaRPr>
          </a:p>
          <a:p>
            <a:pPr marL="457200" marR="0" lvl="1" indent="0" algn="l" defTabSz="914400" rtl="0" eaLnBrk="0" fontAlgn="base" latinLnBrk="0" hangingPunct="0">
              <a:lnSpc>
                <a:spcPct val="100000"/>
              </a:lnSpc>
              <a:spcBef>
                <a:spcPct val="0"/>
              </a:spcBef>
              <a:spcAft>
                <a:spcPts val="1200"/>
              </a:spcAft>
              <a:buClrTx/>
              <a:buSzTx/>
              <a:buFontTx/>
              <a:buChar char="•"/>
              <a:tabLst/>
            </a:pPr>
            <a:r>
              <a:rPr kumimoji="0" lang="en-US" sz="2200" b="0" i="0" u="none" strike="noStrike" cap="none" normalizeH="0" baseline="0" dirty="0" smtClean="0">
                <a:ln>
                  <a:noFill/>
                </a:ln>
                <a:solidFill>
                  <a:srgbClr val="000000"/>
                </a:solidFill>
                <a:effectLst/>
                <a:latin typeface="Calibri" panose="020F0502020204030204" pitchFamily="34" charset="0"/>
              </a:rPr>
              <a:t>  Linux: </a:t>
            </a:r>
            <a:r>
              <a:rPr kumimoji="0" lang="en-US" sz="2200" b="0" i="0" u="none" strike="noStrike" cap="none" normalizeH="0" baseline="0" dirty="0" smtClean="0">
                <a:ln>
                  <a:noFill/>
                </a:ln>
                <a:solidFill>
                  <a:srgbClr val="335177"/>
                </a:solidFill>
                <a:effectLst/>
                <a:latin typeface="Consolas" panose="020B0609020204030204" pitchFamily="49" charset="0"/>
                <a:cs typeface="Consolas" panose="020B0609020204030204" pitchFamily="49" charset="0"/>
                <a:hlinkClick r:id="rId6"/>
              </a:rPr>
              <a:t>/</a:t>
            </a:r>
            <a:r>
              <a:rPr kumimoji="0" lang="en-US" sz="2200" b="0" i="0" u="none" strike="noStrike" cap="none" normalizeH="0" baseline="0" dirty="0" err="1" smtClean="0">
                <a:ln>
                  <a:noFill/>
                </a:ln>
                <a:solidFill>
                  <a:srgbClr val="335177"/>
                </a:solidFill>
                <a:effectLst/>
                <a:latin typeface="Consolas" panose="020B0609020204030204" pitchFamily="49" charset="0"/>
                <a:cs typeface="Consolas" panose="020B0609020204030204" pitchFamily="49" charset="0"/>
                <a:hlinkClick r:id="rId6"/>
              </a:rPr>
              <a:t>etc</a:t>
            </a:r>
            <a:r>
              <a:rPr kumimoji="0" lang="en-US" sz="2200" b="0" i="0" u="none" strike="noStrike" cap="none" normalizeH="0" baseline="0" dirty="0" smtClean="0">
                <a:ln>
                  <a:noFill/>
                </a:ln>
                <a:solidFill>
                  <a:srgbClr val="335177"/>
                </a:solidFill>
                <a:effectLst/>
                <a:latin typeface="Consolas" panose="020B0609020204030204" pitchFamily="49" charset="0"/>
                <a:cs typeface="Consolas" panose="020B0609020204030204" pitchFamily="49" charset="0"/>
                <a:hlinkClick r:id="rId6"/>
              </a:rPr>
              <a:t>/hosts</a:t>
            </a:r>
            <a:endParaRPr kumimoji="0" lang="en-US" sz="2200" b="0" i="0" u="none" strike="noStrike" cap="none" normalizeH="0" baseline="0" dirty="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ts val="1200"/>
              </a:spcAft>
              <a:buClrTx/>
              <a:buSzTx/>
              <a:buFontTx/>
              <a:buNone/>
              <a:tabLst/>
            </a:pPr>
            <a:endParaRPr kumimoji="0" lang="en-US" sz="22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7121064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Uniform Resource Locator (</a:t>
            </a:r>
            <a:r>
              <a:rPr lang="en-US" dirty="0">
                <a:hlinkClick r:id="rId2"/>
              </a:rPr>
              <a:t>URL</a:t>
            </a:r>
            <a:r>
              <a:rPr lang="en-US" dirty="0" smtClean="0"/>
              <a:t>)</a:t>
            </a:r>
            <a:endParaRPr lang="en-US" dirty="0"/>
          </a:p>
        </p:txBody>
      </p:sp>
      <p:sp>
        <p:nvSpPr>
          <p:cNvPr id="4" name="Rectangle 1"/>
          <p:cNvSpPr>
            <a:spLocks noGrp="1" noChangeArrowheads="1"/>
          </p:cNvSpPr>
          <p:nvPr>
            <p:ph idx="1"/>
          </p:nvPr>
        </p:nvSpPr>
        <p:spPr bwMode="auto">
          <a:xfrm>
            <a:off x="1097280" y="1777116"/>
            <a:ext cx="9244493" cy="442905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79350" tIns="0" rIns="0" bIns="119025"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ts val="1200"/>
              </a:spcAft>
              <a:buClrTx/>
              <a:buSzTx/>
              <a:buFontTx/>
              <a:buChar char="•"/>
              <a:tabLst/>
            </a:pPr>
            <a:r>
              <a:rPr kumimoji="0" lang="en-US" sz="2200" b="0" i="0" u="none" strike="noStrike" cap="none" normalizeH="0" baseline="0" dirty="0" smtClean="0">
                <a:ln>
                  <a:noFill/>
                </a:ln>
                <a:solidFill>
                  <a:srgbClr val="000000"/>
                </a:solidFill>
                <a:effectLst/>
                <a:latin typeface="Calibri" panose="020F0502020204030204" pitchFamily="34" charset="0"/>
              </a:rPr>
              <a:t>  an identifier for the location of a document on a web site</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200" b="0" i="0" u="none" strike="noStrike" cap="none" normalizeH="0" baseline="0" dirty="0" smtClean="0">
                <a:ln>
                  <a:noFill/>
                </a:ln>
                <a:solidFill>
                  <a:srgbClr val="000000"/>
                </a:solidFill>
                <a:effectLst/>
                <a:latin typeface="Calibri" panose="020F0502020204030204" pitchFamily="34" charset="0"/>
              </a:rPr>
              <a:t>  a basic URL:</a:t>
            </a:r>
            <a:r>
              <a:rPr kumimoji="0" lang="en-US" sz="2200" b="0" i="0" u="none" strike="noStrike" cap="none" normalizeH="0" baseline="0" dirty="0" smtClean="0">
                <a:ln>
                  <a:noFill/>
                </a:ln>
                <a:solidFill>
                  <a:srgbClr val="335177"/>
                </a:solidFill>
                <a:effectLst/>
                <a:latin typeface="Consolas" panose="020B0609020204030204" pitchFamily="49" charset="0"/>
                <a:cs typeface="Consolas" panose="020B0609020204030204" pitchFamily="49" charset="0"/>
                <a:hlinkClick r:id="rId3"/>
              </a:rPr>
              <a:t>http://www.aw-bc.com/info/regesstepp/index.html</a:t>
            </a:r>
            <a:r>
              <a:rPr kumimoji="0" lang="en-US" sz="2200" b="0" i="0" u="none" strike="noStrike" cap="none" normalizeH="0" baseline="0" dirty="0" smtClean="0">
                <a:ln>
                  <a:noFill/>
                </a:ln>
                <a:solidFill>
                  <a:srgbClr val="224444"/>
                </a:solidFill>
                <a:effectLst/>
                <a:latin typeface="Consolas" panose="020B0609020204030204" pitchFamily="49" charset="0"/>
                <a:cs typeface="Consolas" panose="020B0609020204030204" pitchFamily="49" charset="0"/>
              </a:rPr>
              <a:t> </a:t>
            </a:r>
          </a:p>
          <a:p>
            <a:pPr marL="0" marR="0" lvl="0" indent="0" algn="l" defTabSz="914400" rtl="0" eaLnBrk="0" fontAlgn="base" latinLnBrk="0" hangingPunct="0">
              <a:lnSpc>
                <a:spcPct val="100000"/>
              </a:lnSpc>
              <a:spcBef>
                <a:spcPct val="0"/>
              </a:spcBef>
              <a:spcAft>
                <a:spcPct val="0"/>
              </a:spcAft>
              <a:buClrTx/>
              <a:buSzTx/>
              <a:buNone/>
              <a:tabLst/>
            </a:pPr>
            <a:r>
              <a:rPr kumimoji="0" lang="en-US" sz="2200" b="0" i="0" u="none" strike="noStrike" cap="none" normalizeH="0" baseline="0" dirty="0" smtClean="0">
                <a:ln>
                  <a:noFill/>
                </a:ln>
                <a:solidFill>
                  <a:srgbClr val="224444"/>
                </a:solidFill>
                <a:effectLst/>
                <a:latin typeface="Consolas" panose="020B0609020204030204" pitchFamily="49" charset="0"/>
                <a:cs typeface="Consolas" panose="020B0609020204030204" pitchFamily="49" charset="0"/>
              </a:rPr>
              <a:t>  	</a:t>
            </a:r>
            <a:r>
              <a:rPr kumimoji="0" lang="en-US" sz="2200" b="0" i="0" u="none" strike="noStrike" cap="none" normalizeH="0" dirty="0" smtClean="0">
                <a:ln>
                  <a:noFill/>
                </a:ln>
                <a:solidFill>
                  <a:srgbClr val="224444"/>
                </a:solidFill>
                <a:effectLst/>
                <a:latin typeface="Consolas" panose="020B0609020204030204" pitchFamily="49" charset="0"/>
                <a:cs typeface="Consolas" panose="020B0609020204030204" pitchFamily="49" charset="0"/>
              </a:rPr>
              <a:t>     </a:t>
            </a:r>
            <a:r>
              <a:rPr kumimoji="0" lang="en-US" sz="2200" b="0" i="0" u="none" strike="noStrike" cap="none" normalizeH="0" baseline="0" dirty="0" smtClean="0">
                <a:ln>
                  <a:noFill/>
                </a:ln>
                <a:solidFill>
                  <a:srgbClr val="224444"/>
                </a:solidFill>
                <a:effectLst/>
                <a:latin typeface="Consolas" panose="020B0609020204030204" pitchFamily="49" charset="0"/>
                <a:cs typeface="Consolas" panose="020B0609020204030204" pitchFamily="49" charset="0"/>
              </a:rPr>
              <a:t>~~~~   ~~~~~~~~~~~~~ ~~~~~~~~~~~~~~~~~~~~~~~~~~ </a:t>
            </a:r>
          </a:p>
          <a:p>
            <a:pPr marL="0" marR="0" lvl="0" indent="0" algn="l" defTabSz="914400" rtl="0" eaLnBrk="0" fontAlgn="base" latinLnBrk="0" hangingPunct="0">
              <a:lnSpc>
                <a:spcPct val="100000"/>
              </a:lnSpc>
              <a:spcBef>
                <a:spcPct val="0"/>
              </a:spcBef>
              <a:spcAft>
                <a:spcPct val="0"/>
              </a:spcAft>
              <a:buClrTx/>
              <a:buSzTx/>
              <a:buNone/>
              <a:tabLst/>
            </a:pPr>
            <a:r>
              <a:rPr kumimoji="0" lang="en-US" sz="2200" b="0" i="0" u="none" strike="noStrike" cap="none" normalizeH="0" baseline="0" dirty="0" smtClean="0">
                <a:ln>
                  <a:noFill/>
                </a:ln>
                <a:solidFill>
                  <a:srgbClr val="224444"/>
                </a:solidFill>
                <a:effectLst/>
                <a:latin typeface="Consolas" panose="020B0609020204030204" pitchFamily="49" charset="0"/>
                <a:cs typeface="Consolas" panose="020B0609020204030204" pitchFamily="49" charset="0"/>
              </a:rPr>
              <a:t>	     protocol    host                 path </a:t>
            </a:r>
            <a:endParaRPr kumimoji="0" lang="en-US" sz="2200" b="0" i="0" u="none" strike="noStrike" cap="none" normalizeH="0" baseline="0" dirty="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Aft>
                <a:spcPct val="0"/>
              </a:spcAft>
              <a:buClrTx/>
              <a:buSzTx/>
              <a:buFontTx/>
              <a:buChar char="•"/>
              <a:tabLst/>
            </a:pPr>
            <a:r>
              <a:rPr kumimoji="0" lang="en-US" sz="2200" b="0" i="0" u="none" strike="noStrike" cap="none" normalizeH="0" baseline="0" dirty="0" smtClean="0">
                <a:ln>
                  <a:noFill/>
                </a:ln>
                <a:solidFill>
                  <a:srgbClr val="000000"/>
                </a:solidFill>
                <a:effectLst/>
                <a:latin typeface="Calibri" panose="020F0502020204030204" pitchFamily="34" charset="0"/>
              </a:rPr>
              <a:t>  upon entering this URL into the browser, it would:</a:t>
            </a:r>
          </a:p>
          <a:p>
            <a:pPr marL="457200" marR="0" lvl="1" indent="0" algn="l" defTabSz="914400" rtl="0" eaLnBrk="0" fontAlgn="base" latinLnBrk="0" hangingPunct="0">
              <a:lnSpc>
                <a:spcPct val="100000"/>
              </a:lnSpc>
              <a:spcBef>
                <a:spcPts val="1200"/>
              </a:spcBef>
              <a:spcAft>
                <a:spcPct val="0"/>
              </a:spcAft>
              <a:buClrTx/>
              <a:buSzTx/>
              <a:buFontTx/>
              <a:buChar char="•"/>
              <a:tabLst/>
            </a:pPr>
            <a:r>
              <a:rPr kumimoji="0" lang="en-US" sz="2200" b="0" i="0" u="none" strike="noStrike" cap="none" normalizeH="0" baseline="0" dirty="0" smtClean="0">
                <a:ln>
                  <a:noFill/>
                </a:ln>
                <a:solidFill>
                  <a:srgbClr val="000000"/>
                </a:solidFill>
                <a:effectLst/>
                <a:latin typeface="Calibri" panose="020F0502020204030204" pitchFamily="34" charset="0"/>
              </a:rPr>
              <a:t>  ask the DNS server for the IP address of </a:t>
            </a:r>
            <a:r>
              <a:rPr kumimoji="0" lang="en-US" sz="2200" b="0" i="0" u="none" strike="noStrike" cap="none" normalizeH="0" baseline="0" dirty="0" smtClean="0">
                <a:ln>
                  <a:noFill/>
                </a:ln>
                <a:solidFill>
                  <a:srgbClr val="224444"/>
                </a:solidFill>
                <a:effectLst/>
                <a:latin typeface="Consolas" panose="020B0609020204030204" pitchFamily="49" charset="0"/>
                <a:cs typeface="Consolas" panose="020B0609020204030204" pitchFamily="49" charset="0"/>
              </a:rPr>
              <a:t>www.aw-bc.com</a:t>
            </a:r>
            <a:endParaRPr kumimoji="0" lang="en-US" sz="2200" b="0" i="0" u="none" strike="noStrike" cap="none" normalizeH="0" baseline="0" dirty="0" smtClean="0">
              <a:ln>
                <a:noFill/>
              </a:ln>
              <a:solidFill>
                <a:srgbClr val="000000"/>
              </a:solidFill>
              <a:effectLst/>
              <a:latin typeface="Calibri" panose="020F0502020204030204" pitchFamily="34" charset="0"/>
            </a:endParaRPr>
          </a:p>
          <a:p>
            <a:pPr marL="457200" marR="0" lvl="1" indent="0" algn="l" defTabSz="914400" rtl="0" eaLnBrk="0" fontAlgn="base" latinLnBrk="0" hangingPunct="0">
              <a:lnSpc>
                <a:spcPct val="100000"/>
              </a:lnSpc>
              <a:spcBef>
                <a:spcPts val="1200"/>
              </a:spcBef>
              <a:spcAft>
                <a:spcPct val="0"/>
              </a:spcAft>
              <a:buClrTx/>
              <a:buSzTx/>
              <a:buFontTx/>
              <a:buChar char="•"/>
              <a:tabLst/>
            </a:pPr>
            <a:r>
              <a:rPr kumimoji="0" lang="en-US" sz="2200" b="0" i="0" u="none" strike="noStrike" cap="none" normalizeH="0" baseline="0" dirty="0" smtClean="0">
                <a:ln>
                  <a:noFill/>
                </a:ln>
                <a:solidFill>
                  <a:srgbClr val="000000"/>
                </a:solidFill>
                <a:effectLst/>
                <a:latin typeface="Calibri" panose="020F0502020204030204" pitchFamily="34" charset="0"/>
              </a:rPr>
              <a:t>  connect to that IP address at port 80</a:t>
            </a:r>
          </a:p>
          <a:p>
            <a:pPr marL="457200" marR="0" lvl="1" indent="0" algn="l" defTabSz="914400" rtl="0" eaLnBrk="0" fontAlgn="base" latinLnBrk="0" hangingPunct="0">
              <a:lnSpc>
                <a:spcPct val="100000"/>
              </a:lnSpc>
              <a:spcBef>
                <a:spcPts val="1200"/>
              </a:spcBef>
              <a:spcAft>
                <a:spcPct val="0"/>
              </a:spcAft>
              <a:buClrTx/>
              <a:buSzTx/>
              <a:buFontTx/>
              <a:buChar char="•"/>
              <a:tabLst/>
            </a:pPr>
            <a:r>
              <a:rPr kumimoji="0" lang="en-US" sz="2200" b="0" i="0" u="none" strike="noStrike" cap="none" normalizeH="0" baseline="0" dirty="0" smtClean="0">
                <a:ln>
                  <a:noFill/>
                </a:ln>
                <a:solidFill>
                  <a:srgbClr val="000000"/>
                </a:solidFill>
                <a:effectLst/>
                <a:latin typeface="Calibri" panose="020F0502020204030204" pitchFamily="34" charset="0"/>
              </a:rPr>
              <a:t>  ask the server to </a:t>
            </a:r>
            <a:r>
              <a:rPr kumimoji="0" lang="en-US" sz="2200" b="0" i="0" u="none" strike="noStrike" cap="none" normalizeH="0" baseline="0" dirty="0" smtClean="0">
                <a:ln>
                  <a:noFill/>
                </a:ln>
                <a:solidFill>
                  <a:srgbClr val="224444"/>
                </a:solidFill>
                <a:effectLst/>
                <a:latin typeface="Consolas" panose="020B0609020204030204" pitchFamily="49" charset="0"/>
                <a:cs typeface="Consolas" panose="020B0609020204030204" pitchFamily="49" charset="0"/>
              </a:rPr>
              <a:t>GET /info/</a:t>
            </a:r>
            <a:r>
              <a:rPr kumimoji="0" lang="en-US" sz="2200" b="0" i="0" u="none" strike="noStrike" cap="none" normalizeH="0" baseline="0" dirty="0" err="1" smtClean="0">
                <a:ln>
                  <a:noFill/>
                </a:ln>
                <a:solidFill>
                  <a:srgbClr val="224444"/>
                </a:solidFill>
                <a:effectLst/>
                <a:latin typeface="Consolas" panose="020B0609020204030204" pitchFamily="49" charset="0"/>
                <a:cs typeface="Consolas" panose="020B0609020204030204" pitchFamily="49" charset="0"/>
              </a:rPr>
              <a:t>regesstepp</a:t>
            </a:r>
            <a:r>
              <a:rPr kumimoji="0" lang="en-US" sz="2200" b="0" i="0" u="none" strike="noStrike" cap="none" normalizeH="0" baseline="0" dirty="0" smtClean="0">
                <a:ln>
                  <a:noFill/>
                </a:ln>
                <a:solidFill>
                  <a:srgbClr val="224444"/>
                </a:solidFill>
                <a:effectLst/>
                <a:latin typeface="Consolas" panose="020B0609020204030204" pitchFamily="49" charset="0"/>
                <a:cs typeface="Consolas" panose="020B0609020204030204" pitchFamily="49" charset="0"/>
              </a:rPr>
              <a:t>/index.html</a:t>
            </a:r>
            <a:endParaRPr kumimoji="0" lang="en-US" sz="2200" b="0" i="0" u="none" strike="noStrike" cap="none" normalizeH="0" baseline="0" dirty="0" smtClean="0">
              <a:ln>
                <a:noFill/>
              </a:ln>
              <a:solidFill>
                <a:srgbClr val="000000"/>
              </a:solidFill>
              <a:effectLst/>
              <a:latin typeface="Calibri" panose="020F0502020204030204" pitchFamily="34" charset="0"/>
            </a:endParaRPr>
          </a:p>
          <a:p>
            <a:pPr marL="457200" marR="0" lvl="1" indent="0" algn="l" defTabSz="914400" rtl="0" eaLnBrk="0" fontAlgn="base" latinLnBrk="0" hangingPunct="0">
              <a:lnSpc>
                <a:spcPct val="100000"/>
              </a:lnSpc>
              <a:spcBef>
                <a:spcPts val="1200"/>
              </a:spcBef>
              <a:spcAft>
                <a:spcPct val="0"/>
              </a:spcAft>
              <a:buClrTx/>
              <a:buSzTx/>
              <a:buFontTx/>
              <a:buChar char="•"/>
              <a:tabLst/>
            </a:pPr>
            <a:r>
              <a:rPr kumimoji="0" lang="en-US" sz="2200" b="0" i="0" u="none" strike="noStrike" cap="none" normalizeH="0" baseline="0" dirty="0" smtClean="0">
                <a:ln>
                  <a:noFill/>
                </a:ln>
                <a:solidFill>
                  <a:srgbClr val="000000"/>
                </a:solidFill>
                <a:effectLst/>
                <a:latin typeface="Calibri" panose="020F0502020204030204" pitchFamily="34" charset="0"/>
              </a:rPr>
              <a:t>  display the resulting page on the screen</a:t>
            </a:r>
          </a:p>
        </p:txBody>
      </p:sp>
    </p:spTree>
    <p:extLst>
      <p:ext uri="{BB962C8B-B14F-4D97-AF65-F5344CB8AC3E}">
        <p14:creationId xmlns:p14="http://schemas.microsoft.com/office/powerpoint/2010/main" val="29269489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3318</TotalTime>
  <Words>760</Words>
  <Application>Microsoft Office PowerPoint</Application>
  <PresentationFormat>Widescreen</PresentationFormat>
  <Paragraphs>153</Paragraphs>
  <Slides>18</Slides>
  <Notes>0</Notes>
  <HiddenSlides>6</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 Unicode MS</vt:lpstr>
      <vt:lpstr>Arial</vt:lpstr>
      <vt:lpstr>Arial</vt:lpstr>
      <vt:lpstr>Calibri</vt:lpstr>
      <vt:lpstr>Calibri Light</vt:lpstr>
      <vt:lpstr>Consolas</vt:lpstr>
      <vt:lpstr>Courier New</vt:lpstr>
      <vt:lpstr>Retrospect</vt:lpstr>
      <vt:lpstr>CSE 154</vt:lpstr>
      <vt:lpstr>The Internet</vt:lpstr>
      <vt:lpstr>Web servers and browsers</vt:lpstr>
      <vt:lpstr>Layers of protocol</vt:lpstr>
      <vt:lpstr>Internet Protocol (IP)</vt:lpstr>
      <vt:lpstr>Transmission Control Protocol (TCP)</vt:lpstr>
      <vt:lpstr>How do web addresses work?</vt:lpstr>
      <vt:lpstr>Domain Name System (DNS)</vt:lpstr>
      <vt:lpstr>Uniform Resource Locator (URL)</vt:lpstr>
      <vt:lpstr>Hypertext Transport Protocol (HTTP)</vt:lpstr>
      <vt:lpstr>Who "runs" the internet?</vt:lpstr>
      <vt:lpstr>Brief History</vt:lpstr>
      <vt:lpstr>Web languages / technologies</vt:lpstr>
      <vt:lpstr>Hypertext Markup Language (HTML)</vt:lpstr>
      <vt:lpstr>Structure of an HTML page</vt:lpstr>
      <vt:lpstr>Page title: &lt;title&gt;</vt:lpstr>
      <vt:lpstr> Paragraph: &lt;p&gt;</vt:lpstr>
      <vt:lpstr>Headings: &lt;h1&gt;, &lt;h2&gt;, ..., &lt;h6&gt;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 154</dc:title>
  <dc:creator>allison</dc:creator>
  <cp:lastModifiedBy>allison</cp:lastModifiedBy>
  <cp:revision>34</cp:revision>
  <dcterms:created xsi:type="dcterms:W3CDTF">2014-09-24T02:51:58Z</dcterms:created>
  <dcterms:modified xsi:type="dcterms:W3CDTF">2015-03-29T22:07:59Z</dcterms:modified>
</cp:coreProperties>
</file>