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0" r:id="rId3"/>
    <p:sldId id="259" r:id="rId4"/>
    <p:sldId id="274" r:id="rId5"/>
    <p:sldId id="283" r:id="rId6"/>
    <p:sldId id="260" r:id="rId7"/>
    <p:sldId id="261" r:id="rId8"/>
    <p:sldId id="262" r:id="rId9"/>
    <p:sldId id="279" r:id="rId10"/>
    <p:sldId id="263" r:id="rId11"/>
    <p:sldId id="265" r:id="rId12"/>
    <p:sldId id="266" r:id="rId13"/>
    <p:sldId id="284" r:id="rId14"/>
    <p:sldId id="267" r:id="rId15"/>
    <p:sldId id="268" r:id="rId16"/>
    <p:sldId id="269" r:id="rId17"/>
    <p:sldId id="270" r:id="rId18"/>
    <p:sldId id="271" r:id="rId19"/>
    <p:sldId id="281" r:id="rId20"/>
    <p:sldId id="285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9"/>
    <p:restoredTop sz="94704"/>
  </p:normalViewPr>
  <p:slideViewPr>
    <p:cSldViewPr snapToGrid="0" snapToObjects="1">
      <p:cViewPr varScale="1">
        <p:scale>
          <a:sx n="86" d="100"/>
          <a:sy n="86" d="100"/>
        </p:scale>
        <p:origin x="729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1FC350-AB7A-F846-ADCA-3DF18AE83D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EE08A-28A9-7E45-8DA9-E23AB4FDDA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DE6D8E7E-69AA-8B49-AD78-AEF8D35F7908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490B-02DE-DE4C-B5B7-F4E574457E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8533C-130E-E548-9FE6-263EF874A2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147ADA1C-5221-724F-9F11-E5906FAE9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25A2E5-4DAB-0043-A31E-7BFB1153BE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E86A9-7E27-FE40-AD9F-8B20B9D2DF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A0001A0-A476-E84D-9E8D-5A4593C2B0BC}" type="datetimeFigureOut">
              <a:rPr lang="en-US" altLang="en-US"/>
              <a:pPr>
                <a:defRPr/>
              </a:pPr>
              <a:t>10/5/2021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D5027B1-FF2B-D14B-8E49-990758D78D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F9BEB0C-117B-1B44-82D0-312294B67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4BFFA-3012-A74A-A964-6EF59D50AD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FF5CB-DAFC-3F49-B4F6-CD8DBD91F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07F4558F-044D-C34E-9159-A7105356A5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F4558F-044D-C34E-9159-A7105356A5A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51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F4558F-044D-C34E-9159-A7105356A5A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95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57AF51EC-A13F-A042-AC9C-8EBC0574D2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0ABDA3-ADB8-2F41-B471-8C519308056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290B9C60-3310-CE47-814B-7F6394F32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CCF3138-AD29-0D40-B9B7-FD507A867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analogy: trays of food at the sizzler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F68626D-6442-1046-8488-51CC604C61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38584E-2B3F-1F4D-B7C8-0A197463649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689276E-FFDA-3443-896D-F07C496AFC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D938DD9-D71C-B142-8669-05B5D4748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analogy: trays of food at the sizzler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4F35BDFD-7D75-CA49-A1E3-8985658B32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2FA136-5868-4847-8E26-444C983536F6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7C8416D-0C66-D443-B926-29E695F0E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05844B8-3143-6F43-A0DF-3DDD9FFD3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786EAE6D-DB85-E143-A6B8-E64BE608FDC2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2942C39-06B8-0F4C-B6B7-690629FE8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33DFE60-8614-8C4D-B348-0BAB3D14C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A8AA49B0-7A74-6944-8BEF-4E3F4F6C11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2870D702-CDAA-F043-B635-6DB2ACB873D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2B0B094-503E-3245-A6F2-F22E17B757A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23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96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4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00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04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4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47D2EA3D-349D-4D4B-BD61-0668DB2182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DDB7577C-BC14-8741-B605-E900C2C748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3C115ACF-A152-8B4C-A152-2F9F31852D10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B1EBB65-38EF-6944-8F80-C15884414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E917396-32F9-A143-8A5C-A27EE4AA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7938AC8C-BDE2-0849-8FE8-AA9E62B0B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5292099-C39C-F14A-8089-D4673A6A98E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6EE2292-04B9-7C46-A3C9-4234F54600C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766F-0A4F-E842-852A-8FB69D06F567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AA739632-BDAB-C244-BEB4-7131B5DCDF90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5DBFDE7A-A340-9448-9DC2-B7D452C17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</a:t>
            </a:r>
          </a:p>
        </p:txBody>
      </p:sp>
      <p:sp>
        <p:nvSpPr>
          <p:cNvPr id="5122" name="Subtitle 2">
            <a:extLst>
              <a:ext uri="{FF2B5EF4-FFF2-40B4-BE49-F238E27FC236}">
                <a16:creationId xmlns:a16="http://schemas.microsoft.com/office/drawing/2014/main" id="{336CFE99-59AD-3E42-94D5-73D7FED77E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Chapter 14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stacks and queues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reading: 14.1-14.4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E6ECE5E9-42B8-2241-BCE7-ED3918B70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 limitations/idioms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648379E8-0B7B-C64F-871C-5DD1504EE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You cannot loop over a stack in the usual way.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Stack&lt;Integer&gt; s = new Stack&lt;Integer&gt;();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b="1">
                <a:ea typeface="ＭＳ Ｐゴシック" panose="020B0600070205080204" pitchFamily="34" charset="-128"/>
              </a:rPr>
              <a:t>...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for (int i = 0; i &lt; s.size(); i++)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solidFill>
                  <a:srgbClr val="800000"/>
                </a:solidFill>
                <a:ea typeface="ＭＳ Ｐゴシック" panose="020B0600070205080204" pitchFamily="34" charset="-128"/>
              </a:rPr>
              <a:t>do something with </a:t>
            </a: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s.get(i);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solidFill>
                <a:srgbClr val="800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Instead, you pull elements out of the stack one at a time.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common idiom: Pop each element until the stack is empty.</a:t>
            </a:r>
          </a:p>
          <a:p>
            <a:pPr lvl="1" eaLnBrk="1" hangingPunct="1">
              <a:buFontTx/>
              <a:buNone/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process (and destroy) an entire stack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(!s.isEmpty())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ea typeface="ＭＳ Ｐゴシック" panose="020B0600070205080204" pitchFamily="34" charset="-128"/>
              </a:rPr>
              <a:t>do something with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s.pop();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</p:txBody>
      </p:sp>
      <p:grpSp>
        <p:nvGrpSpPr>
          <p:cNvPr id="217094" name="Group 6">
            <a:extLst>
              <a:ext uri="{FF2B5EF4-FFF2-40B4-BE49-F238E27FC236}">
                <a16:creationId xmlns:a16="http://schemas.microsoft.com/office/drawing/2014/main" id="{88F78B1D-27B7-BC41-B9F5-6C45255FCA2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438400"/>
            <a:ext cx="5410200" cy="990600"/>
            <a:chOff x="576" y="1488"/>
            <a:chExt cx="3744" cy="624"/>
          </a:xfrm>
        </p:grpSpPr>
        <p:sp>
          <p:nvSpPr>
            <p:cNvPr id="217092" name="Line 4">
              <a:extLst>
                <a:ext uri="{FF2B5EF4-FFF2-40B4-BE49-F238E27FC236}">
                  <a16:creationId xmlns:a16="http://schemas.microsoft.com/office/drawing/2014/main" id="{C61973CB-83DE-FF43-B25D-37D34AAAA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536"/>
              <a:ext cx="374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17093" name="Line 5">
              <a:extLst>
                <a:ext uri="{FF2B5EF4-FFF2-40B4-BE49-F238E27FC236}">
                  <a16:creationId xmlns:a16="http://schemas.microsoft.com/office/drawing/2014/main" id="{E26B7B2B-61CF-B340-97C1-FB3293036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6" y="1488"/>
              <a:ext cx="3744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7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7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70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7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70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70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F55D4063-3C42-DA4A-944B-53DBA3C2E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200">
                <a:ea typeface="ＭＳ Ｐゴシック" panose="020B0600070205080204" pitchFamily="34" charset="-128"/>
              </a:rPr>
              <a:t>What happened to my stack?</a:t>
            </a:r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5F5DE68B-561E-F446-81DD-0A73F3703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Suppose we're asked to write a method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max</a:t>
            </a:r>
            <a:r>
              <a:rPr lang="en-US" altLang="en-US">
                <a:ea typeface="ＭＳ Ｐゴシック" panose="020B0600070205080204" pitchFamily="34" charset="-128"/>
              </a:rPr>
              <a:t> that accepts a Stack of integers and returns the largest integer in the stack: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Precondition: !s.isEmpty()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static void </a:t>
            </a: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max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(Stack&lt;Integer&gt; s) {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int maxValue = s.pop();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while (!s.isEmpty()) {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int next = s.pop();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maxValue = Math.max(maxValue, next);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return maxValue;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The algorithm is correct, but what is wrong with the code?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317BBD6-147C-6244-BD91-DDB7D754C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200">
                <a:ea typeface="ＭＳ Ｐゴシック" panose="020B0600070205080204" pitchFamily="34" charset="-128"/>
              </a:rPr>
              <a:t>What happened to my stack?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32736E3-4E6F-EF46-8208-2D9D5329F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code destroys the stack in figuring out its answer.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To fix this, you must save and restore the stack's contents: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static void max(Stack&lt;Integer&gt; s) {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Stack&lt;Integer&gt; backup = new Stack&lt;Integer&gt;();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int maxValue = s.pop();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backup.push(maxValue);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while (!s.isEmpty()) {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int next = s.pop();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backup.push(next);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maxValue = Math.max(maxValue, next);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while (!backup.isEmpty()) {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restore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s.push(backup.pop());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return maxValue;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81E51AFB-1804-B64E-AC4A-E8D0F7B0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Queue Example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0F924-D769-AB44-9BF3-18336A65210D}"/>
              </a:ext>
            </a:extLst>
          </p:cNvPr>
          <p:cNvCxnSpPr/>
          <p:nvPr/>
        </p:nvCxnSpPr>
        <p:spPr>
          <a:xfrm flipH="1">
            <a:off x="666750" y="2527300"/>
            <a:ext cx="78105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E2B616-5076-6642-8933-3FDDCE90139C}"/>
              </a:ext>
            </a:extLst>
          </p:cNvPr>
          <p:cNvCxnSpPr/>
          <p:nvPr/>
        </p:nvCxnSpPr>
        <p:spPr>
          <a:xfrm>
            <a:off x="723900" y="5056188"/>
            <a:ext cx="781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ttp://images6.fanpop.com/image/photos/33900000/Puppy-dogs-33995803-1600-1200.jpg">
            <a:extLst>
              <a:ext uri="{FF2B5EF4-FFF2-40B4-BE49-F238E27FC236}">
                <a16:creationId xmlns:a16="http://schemas.microsoft.com/office/drawing/2014/main" id="{16091222-07D6-2946-9CAC-2EB80179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057525"/>
            <a:ext cx="217011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0A500A-CF54-CA4F-AA89-6DADD5FE1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3135313"/>
            <a:ext cx="224313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5E8698-C6D5-8847-AA5D-DAC5E46CA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111500"/>
            <a:ext cx="16684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2B8889-423B-C84E-A1E6-544EADBE68AF}"/>
              </a:ext>
            </a:extLst>
          </p:cNvPr>
          <p:cNvCxnSpPr/>
          <p:nvPr/>
        </p:nvCxnSpPr>
        <p:spPr>
          <a:xfrm flipH="1">
            <a:off x="2800350" y="5689600"/>
            <a:ext cx="3543300" cy="15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DA6833-575F-0F4D-846E-121C39FA5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587851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add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25130F-83A8-CF4B-B145-1EED460016DE}"/>
              </a:ext>
            </a:extLst>
          </p:cNvPr>
          <p:cNvCxnSpPr/>
          <p:nvPr/>
        </p:nvCxnSpPr>
        <p:spPr>
          <a:xfrm flipH="1">
            <a:off x="2800350" y="2147888"/>
            <a:ext cx="3543300" cy="95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F05E12-0AA6-BD46-9965-1399E5C1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1685925"/>
            <a:ext cx="1163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remove</a:t>
            </a:r>
          </a:p>
        </p:txBody>
      </p:sp>
      <p:sp>
        <p:nvSpPr>
          <p:cNvPr id="21515" name="TextBox 17">
            <a:extLst>
              <a:ext uri="{FF2B5EF4-FFF2-40B4-BE49-F238E27FC236}">
                <a16:creationId xmlns:a16="http://schemas.microsoft.com/office/drawing/2014/main" id="{1F7E323E-D6C1-594F-BB1D-F95D400FC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5056188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front</a:t>
            </a:r>
          </a:p>
        </p:txBody>
      </p:sp>
      <p:sp>
        <p:nvSpPr>
          <p:cNvPr id="21516" name="TextBox 24">
            <a:extLst>
              <a:ext uri="{FF2B5EF4-FFF2-40B4-BE49-F238E27FC236}">
                <a16:creationId xmlns:a16="http://schemas.microsoft.com/office/drawing/2014/main" id="{E3488AC7-75B7-AE4D-AD5C-9D1548689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3" y="5070475"/>
            <a:ext cx="7508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6618A7D-F660-0C4D-BFEF-9C9CE3E4D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Queues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2C708D1A-2DA9-DA49-A0D6-0EE87C3D9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queue</a:t>
            </a:r>
            <a:r>
              <a:rPr lang="en-US" altLang="en-US">
                <a:ea typeface="ＭＳ Ｐゴシック" panose="020B0600070205080204" pitchFamily="34" charset="-128"/>
              </a:rPr>
              <a:t>: Retrieves elements in the order they were added.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First-In, First-Out ("FIFO")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Elements are stored in order of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insertion but don't have indexes.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Client can only add to the end of the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queue, and can only examine/remove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 front of the queue.</a:t>
            </a: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basic queue operations: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add</a:t>
            </a:r>
            <a:r>
              <a:rPr lang="en-US" altLang="en-US">
                <a:ea typeface="ＭＳ Ｐゴシック" panose="020B0600070205080204" pitchFamily="34" charset="-128"/>
              </a:rPr>
              <a:t> (enqueue): Add an element to the back.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remove</a:t>
            </a:r>
            <a:r>
              <a:rPr lang="en-US" altLang="en-US">
                <a:ea typeface="ＭＳ Ｐゴシック" panose="020B0600070205080204" pitchFamily="34" charset="-128"/>
              </a:rPr>
              <a:t> (dequeue): Remove the front element.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peek</a:t>
            </a:r>
            <a:r>
              <a:rPr lang="en-US" altLang="en-US">
                <a:ea typeface="ＭＳ Ｐゴシック" panose="020B0600070205080204" pitchFamily="34" charset="-128"/>
              </a:rPr>
              <a:t>: Examine the front element.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47AB4394-EE73-7249-8DA7-DFC086FF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2138"/>
            <a:ext cx="281940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7" name="Text Box 9">
            <a:extLst>
              <a:ext uri="{FF2B5EF4-FFF2-40B4-BE49-F238E27FC236}">
                <a16:creationId xmlns:a16="http://schemas.microsoft.com/office/drawing/2014/main" id="{7E1E39FC-C60E-6C40-A691-9505F3DFD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48768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queue</a:t>
            </a:r>
          </a:p>
        </p:txBody>
      </p:sp>
      <p:graphicFrame>
        <p:nvGraphicFramePr>
          <p:cNvPr id="222218" name="Group 10">
            <a:extLst>
              <a:ext uri="{FF2B5EF4-FFF2-40B4-BE49-F238E27FC236}">
                <a16:creationId xmlns:a16="http://schemas.microsoft.com/office/drawing/2014/main" id="{5E32744C-06CD-244D-B8A7-82B26D27549F}"/>
              </a:ext>
            </a:extLst>
          </p:cNvPr>
          <p:cNvGraphicFramePr>
            <a:graphicFrameLocks noGrp="1"/>
          </p:cNvGraphicFramePr>
          <p:nvPr/>
        </p:nvGraphicFramePr>
        <p:xfrm>
          <a:off x="5499100" y="3810000"/>
          <a:ext cx="2559050" cy="965200"/>
        </p:xfrm>
        <a:graphic>
          <a:graphicData uri="http://schemas.openxmlformats.org/drawingml/2006/table">
            <a:tbl>
              <a:tblPr/>
              <a:tblGrid>
                <a:gridCol w="85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front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back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2236" name="Line 28">
            <a:extLst>
              <a:ext uri="{FF2B5EF4-FFF2-40B4-BE49-F238E27FC236}">
                <a16:creationId xmlns:a16="http://schemas.microsoft.com/office/drawing/2014/main" id="{C02878B2-0667-564D-8C9D-ABB0CCA7CC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6100" y="4495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22237" name="Text Box 29">
            <a:extLst>
              <a:ext uri="{FF2B5EF4-FFF2-40B4-BE49-F238E27FC236}">
                <a16:creationId xmlns:a16="http://schemas.microsoft.com/office/drawing/2014/main" id="{B23BF16D-1F6A-6042-8520-7E77388B1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900" y="4098925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add</a:t>
            </a:r>
          </a:p>
        </p:txBody>
      </p:sp>
      <p:sp>
        <p:nvSpPr>
          <p:cNvPr id="222238" name="Line 30">
            <a:extLst>
              <a:ext uri="{FF2B5EF4-FFF2-40B4-BE49-F238E27FC236}">
                <a16:creationId xmlns:a16="http://schemas.microsoft.com/office/drawing/2014/main" id="{A3E2566E-7537-6B4C-886F-73C846315B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37100" y="451008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22239" name="Text Box 31">
            <a:extLst>
              <a:ext uri="{FF2B5EF4-FFF2-40B4-BE49-F238E27FC236}">
                <a16:creationId xmlns:a16="http://schemas.microsoft.com/office/drawing/2014/main" id="{7261583C-A0CD-D74A-AD52-F2ECDAEE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4084638"/>
            <a:ext cx="170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remove, peek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8D43BB3-7E03-D24A-979D-3010FC3EF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Queues in computer science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1202BF3C-56EB-1A40-9339-69ABFFBD8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Operating systems: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queue of print jobs to send to the printer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queue of programs / processes to be run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queue of network data packets to send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Programming: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modeling a line of customers or clients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storing a queue of computations to be performed in order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Real world examples: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people on an escalator or waiting in a line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cars at a gas station (or on an assembly line)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6F4EF82-0EE5-6446-B73D-06403C674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Programming with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Queue</a:t>
            </a:r>
            <a:r>
              <a:rPr lang="en-US" altLang="en-US">
                <a:ea typeface="ＭＳ Ｐゴシック" panose="020B0600070205080204" pitchFamily="34" charset="-128"/>
              </a:rPr>
              <a:t>s</a:t>
            </a:r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14EF89D8-F4F2-3245-9FBA-9DAE81406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Queue&lt;Integer&gt; q = new </a:t>
            </a:r>
            <a:r>
              <a:rPr lang="en-US" altLang="en-US" b="1" dirty="0" err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(42);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(-3);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(17);       </a:t>
            </a:r>
            <a:r>
              <a:rPr lang="en-US" altLang="en-US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front [42, -3, 17] back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q.remove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());   </a:t>
            </a:r>
            <a:r>
              <a:rPr lang="en-US" altLang="en-US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42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IMPORTANT</a:t>
            </a:r>
            <a:r>
              <a:rPr lang="en-US" altLang="en-US" dirty="0">
                <a:ea typeface="ＭＳ Ｐゴシック" panose="020B0600070205080204" pitchFamily="34" charset="-128"/>
              </a:rPr>
              <a:t>: When constructing a queue you must use a new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 dirty="0">
                <a:ea typeface="ＭＳ Ｐゴシック" panose="020B0600070205080204" pitchFamily="34" charset="-128"/>
              </a:rPr>
              <a:t> object instead of a new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Queue</a:t>
            </a:r>
            <a:r>
              <a:rPr lang="en-US" altLang="en-US" dirty="0">
                <a:ea typeface="ＭＳ Ｐゴシック" panose="020B0600070205080204" pitchFamily="34" charset="-128"/>
              </a:rPr>
              <a:t> object.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is because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Queue</a:t>
            </a:r>
            <a:r>
              <a:rPr lang="en-US" altLang="en-US" dirty="0">
                <a:ea typeface="ＭＳ Ｐゴシック" panose="020B0600070205080204" pitchFamily="34" charset="-128"/>
              </a:rPr>
              <a:t> is an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interface</a:t>
            </a:r>
          </a:p>
        </p:txBody>
      </p:sp>
      <p:graphicFrame>
        <p:nvGraphicFramePr>
          <p:cNvPr id="225390" name="Group 110">
            <a:extLst>
              <a:ext uri="{FF2B5EF4-FFF2-40B4-BE49-F238E27FC236}">
                <a16:creationId xmlns:a16="http://schemas.microsoft.com/office/drawing/2014/main" id="{C5FF61DF-1FC9-CE4C-BA4D-4C46ABA4C83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295400"/>
          <a:ext cx="8321675" cy="2401242"/>
        </p:xfrm>
        <a:graphic>
          <a:graphicData uri="http://schemas.openxmlformats.org/drawingml/2006/table">
            <a:tbl>
              <a:tblPr/>
              <a:tblGrid>
                <a:gridCol w="171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places given value at back of queue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7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value from front of queue and returns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throws a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NoSuchElementException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queue is empty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7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peek()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front value from queue without removing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null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queue is empty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9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number of elements in queue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9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queue has no elements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25397" name="Group 117">
            <a:extLst>
              <a:ext uri="{FF2B5EF4-FFF2-40B4-BE49-F238E27FC236}">
                <a16:creationId xmlns:a16="http://schemas.microsoft.com/office/drawing/2014/main" id="{027388BB-58AC-7B40-A30E-C99F8179A5E5}"/>
              </a:ext>
            </a:extLst>
          </p:cNvPr>
          <p:cNvGrpSpPr>
            <a:grpSpLocks/>
          </p:cNvGrpSpPr>
          <p:nvPr/>
        </p:nvGrpSpPr>
        <p:grpSpPr bwMode="auto">
          <a:xfrm>
            <a:off x="4179888" y="3683000"/>
            <a:ext cx="1600200" cy="852488"/>
            <a:chOff x="2544" y="2391"/>
            <a:chExt cx="1008" cy="537"/>
          </a:xfrm>
        </p:grpSpPr>
        <p:grpSp>
          <p:nvGrpSpPr>
            <p:cNvPr id="23576" name="Group 114">
              <a:extLst>
                <a:ext uri="{FF2B5EF4-FFF2-40B4-BE49-F238E27FC236}">
                  <a16:creationId xmlns:a16="http://schemas.microsoft.com/office/drawing/2014/main" id="{C2FA4233-C800-EF44-A215-E2D40130DD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2688"/>
              <a:ext cx="576" cy="240"/>
              <a:chOff x="2736" y="2640"/>
              <a:chExt cx="576" cy="240"/>
            </a:xfrm>
          </p:grpSpPr>
          <p:sp>
            <p:nvSpPr>
              <p:cNvPr id="225391" name="Line 111">
                <a:extLst>
                  <a:ext uri="{FF2B5EF4-FFF2-40B4-BE49-F238E27FC236}">
                    <a16:creationId xmlns:a16="http://schemas.microsoft.com/office/drawing/2014/main" id="{8855FE54-752B-914F-8EA2-4B1E75AE4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640"/>
                <a:ext cx="14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5392" name="Line 112">
                <a:extLst>
                  <a:ext uri="{FF2B5EF4-FFF2-40B4-BE49-F238E27FC236}">
                    <a16:creationId xmlns:a16="http://schemas.microsoft.com/office/drawing/2014/main" id="{DE57F345-81A5-A14D-AB61-84FC00796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4" y="26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5393" name="Line 113">
                <a:extLst>
                  <a:ext uri="{FF2B5EF4-FFF2-40B4-BE49-F238E27FC236}">
                    <a16:creationId xmlns:a16="http://schemas.microsoft.com/office/drawing/2014/main" id="{4CAA0359-67D8-CD44-A7A4-E9E7835D1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68" y="2640"/>
                <a:ext cx="14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25395" name="Oval 115">
              <a:extLst>
                <a:ext uri="{FF2B5EF4-FFF2-40B4-BE49-F238E27FC236}">
                  <a16:creationId xmlns:a16="http://schemas.microsoft.com/office/drawing/2014/main" id="{338E2AB9-D429-184F-AAC2-BEDD092A5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391"/>
              <a:ext cx="1008" cy="288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2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2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9FAD2612-2257-854A-947E-AE61C7391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Queue idioms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2D63CB1F-21BF-F442-AFDC-C4F5D98F0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 with stacks, must pull contents out of queue to view them.</a:t>
            </a: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process (and destroy) an entire queue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(!q.isEmpty())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ea typeface="ＭＳ Ｐゴシック" panose="020B0600070205080204" pitchFamily="34" charset="-128"/>
              </a:rPr>
              <a:t>do something with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q.remove();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another idiom: Examining each element exactly once.</a:t>
            </a:r>
          </a:p>
          <a:p>
            <a:pPr lvl="1" eaLnBrk="1" hangingPunct="1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int size = q.size();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for (int i = 0; i &lt; size; i++)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ea typeface="ＭＳ Ｐゴシック" panose="020B0600070205080204" pitchFamily="34" charset="-128"/>
              </a:rPr>
              <a:t>do something with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q.remove();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>
                <a:ea typeface="ＭＳ Ｐゴシック" panose="020B0600070205080204" pitchFamily="34" charset="-128"/>
              </a:rPr>
              <a:t>(including possibly re-adding it to the queue)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Why do we need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size</a:t>
            </a:r>
            <a:r>
              <a:rPr lang="en-US" altLang="en-US">
                <a:ea typeface="ＭＳ Ｐゴシック" panose="020B0600070205080204" pitchFamily="34" charset="-128"/>
              </a:rPr>
              <a:t> variable?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3534CBF7-111F-284E-9536-F1F0564CB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Mixing stacks and queues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989D7BD2-7D65-0642-9D99-1F1B654AC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 often mix stacks and queues to achieve certain effects.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Example: Reverse the order of the elements of a queue.</a:t>
            </a:r>
          </a:p>
          <a:p>
            <a:pPr lvl="1" eaLnBrk="1" hangingPunct="1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	Queue&lt;Integer&gt; q = new LinkedList&lt;Integer&gt;();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q.add(1);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q.add(2);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q.add(3);             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[1, 2, 3]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	Stack&lt;Integer&gt; s = new Stack&lt;Integer&gt;();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 b="1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(!q.isEmpty()) {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Q -&gt; S</a:t>
            </a: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s.push(q.remove());</a:t>
            </a:r>
            <a:endParaRPr lang="en-US" altLang="en-US" b="1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(!s.isEmpty()) {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S -&gt; Q</a:t>
            </a: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q.add(s.pop());</a:t>
            </a:r>
            <a:endParaRPr lang="en-US" altLang="en-US" b="1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System.out.println(q);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[3, 2, 1]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B862198F-C589-A741-BA35-3C64CC361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Exercises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FF419B2-A05C-1B42-A7BF-A1DA2B08D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Write a method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repeat</a:t>
            </a:r>
            <a:r>
              <a:rPr lang="en-US" altLang="en-US" dirty="0">
                <a:ea typeface="ＭＳ Ｐゴシック" panose="020B0600070205080204" pitchFamily="34" charset="-128"/>
              </a:rPr>
              <a:t> that accepts a queue of integers as a parameter and replaces every element of the queue with two copies of that element.</a:t>
            </a:r>
          </a:p>
          <a:p>
            <a:pPr lvl="1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[1, 2, 3] back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becomes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[1, 1, 2, 2, 3, 3] back</a:t>
            </a:r>
          </a:p>
          <a:p>
            <a:pPr lvl="1" eaLnBrk="1" hangingPunct="1"/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Write a method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mirror</a:t>
            </a:r>
            <a:r>
              <a:rPr lang="en-US" altLang="en-US" dirty="0">
                <a:ea typeface="ＭＳ Ｐゴシック" panose="020B0600070205080204" pitchFamily="34" charset="-128"/>
              </a:rPr>
              <a:t> that accepts a queue of strings as a parameter and appends the queue's contents to itself in reverse order.</a:t>
            </a:r>
          </a:p>
          <a:p>
            <a:pPr lvl="1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[a, b, c] back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becomes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[a, b, c, c, b, a] back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4T58lv - Img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7364" y="1178765"/>
            <a:ext cx="5422900" cy="542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5845B-854F-4B96-9B80-99597523E856}"/>
              </a:ext>
            </a:extLst>
          </p:cNvPr>
          <p:cNvSpPr txBox="1"/>
          <p:nvPr/>
        </p:nvSpPr>
        <p:spPr>
          <a:xfrm>
            <a:off x="144087" y="509849"/>
            <a:ext cx="6149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Warm up! pollev.com/cse143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B862198F-C589-A741-BA35-3C64CC361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Note about Stacks &amp; Queues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FF419B2-A05C-1B42-A7BF-A1DA2B08D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You are </a:t>
            </a:r>
            <a:r>
              <a:rPr lang="en-US" altLang="en-US" b="1" dirty="0">
                <a:ea typeface="ＭＳ Ｐゴシック" panose="020B0600070205080204" pitchFamily="34" charset="-128"/>
              </a:rPr>
              <a:t>only</a:t>
            </a:r>
            <a:r>
              <a:rPr lang="en-US" altLang="en-US" dirty="0">
                <a:ea typeface="ＭＳ Ｐゴシック" panose="020B0600070205080204" pitchFamily="34" charset="-128"/>
              </a:rPr>
              <a:t> allowed to use the methods for Stacks and Queues we introduced here.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On the exams, we generally forbid the peek method since it makes the problems too easy (will be written on problem).</a:t>
            </a:r>
          </a:p>
        </p:txBody>
      </p:sp>
    </p:spTree>
    <p:extLst>
      <p:ext uri="{BB962C8B-B14F-4D97-AF65-F5344CB8AC3E}">
        <p14:creationId xmlns:p14="http://schemas.microsoft.com/office/powerpoint/2010/main" val="388673260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D82A808F-AC33-0D49-B0D9-65D054236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Abstract data types (ADTs)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CD840AC6-9DBB-4241-81B9-DE345B876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abstract data type (ADT)</a:t>
            </a:r>
            <a:r>
              <a:rPr lang="en-US" altLang="en-US" dirty="0">
                <a:ea typeface="ＭＳ Ｐゴシック" panose="020B0600070205080204" pitchFamily="34" charset="-128"/>
              </a:rPr>
              <a:t>: A specification of a collection of data and the operations that can be performed on it.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Describes </a:t>
            </a:r>
            <a:r>
              <a:rPr lang="en-US" altLang="en-US" i="1" dirty="0">
                <a:ea typeface="ＭＳ Ｐゴシック" panose="020B0600070205080204" pitchFamily="34" charset="-128"/>
              </a:rPr>
              <a:t>what</a:t>
            </a:r>
            <a:r>
              <a:rPr lang="en-US" altLang="en-US" dirty="0">
                <a:ea typeface="ＭＳ Ｐゴシック" panose="020B0600070205080204" pitchFamily="34" charset="-128"/>
              </a:rPr>
              <a:t> a collection does, not </a:t>
            </a:r>
            <a:r>
              <a:rPr lang="en-US" altLang="en-US" i="1" dirty="0">
                <a:ea typeface="ＭＳ Ｐゴシック" panose="020B0600070205080204" pitchFamily="34" charset="-128"/>
              </a:rPr>
              <a:t>how</a:t>
            </a:r>
            <a:r>
              <a:rPr lang="en-US" altLang="en-US" dirty="0">
                <a:ea typeface="ＭＳ Ｐゴシック" panose="020B0600070205080204" pitchFamily="34" charset="-128"/>
              </a:rPr>
              <a:t> it does it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don't know exactly how a the collections is implemented, and we don't need to.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We just need to understand the idea of the collection and what operations it </a:t>
            </a:r>
            <a:r>
              <a:rPr lang="en-US" altLang="en-US">
                <a:ea typeface="ＭＳ Ｐゴシック" panose="020B0600070205080204" pitchFamily="34" charset="-128"/>
              </a:rPr>
              <a:t>can perform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B3A070A-78DA-2A42-83BF-2B6779F20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Stacks and queues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0993B2AD-4055-2A48-A34D-7DDF57BE9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Some collections are constrained so clients can only use optimized operations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stack</a:t>
            </a:r>
            <a:r>
              <a:rPr lang="en-US" altLang="en-US" dirty="0">
                <a:ea typeface="ＭＳ Ｐゴシック" panose="020B0600070205080204" pitchFamily="34" charset="-128"/>
              </a:rPr>
              <a:t>: retrieves elements in reverse order as added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queue</a:t>
            </a:r>
            <a:r>
              <a:rPr lang="en-US" altLang="en-US" dirty="0">
                <a:ea typeface="ＭＳ Ｐゴシック" panose="020B0600070205080204" pitchFamily="34" charset="-128"/>
              </a:rPr>
              <a:t>: retrieves elements in same order as added</a:t>
            </a:r>
          </a:p>
          <a:p>
            <a:pPr lvl="1" eaLnBrk="1" hangingPunct="1"/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211974" name="Text Box 6">
            <a:extLst>
              <a:ext uri="{FF2B5EF4-FFF2-40B4-BE49-F238E27FC236}">
                <a16:creationId xmlns:a16="http://schemas.microsoft.com/office/drawing/2014/main" id="{2325AB85-91BE-5149-BE56-2FA86AF8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172200"/>
            <a:ext cx="701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stack</a:t>
            </a:r>
          </a:p>
        </p:txBody>
      </p:sp>
      <p:sp>
        <p:nvSpPr>
          <p:cNvPr id="211975" name="Text Box 7">
            <a:extLst>
              <a:ext uri="{FF2B5EF4-FFF2-40B4-BE49-F238E27FC236}">
                <a16:creationId xmlns:a16="http://schemas.microsoft.com/office/drawing/2014/main" id="{08C8C03B-F0B9-9A4A-BBA4-3D70A05F2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537845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queue</a:t>
            </a:r>
          </a:p>
        </p:txBody>
      </p:sp>
      <p:graphicFrame>
        <p:nvGraphicFramePr>
          <p:cNvPr id="212102" name="Group 134">
            <a:extLst>
              <a:ext uri="{FF2B5EF4-FFF2-40B4-BE49-F238E27FC236}">
                <a16:creationId xmlns:a16="http://schemas.microsoft.com/office/drawing/2014/main" id="{5E343EDB-98FB-B442-B639-F091411AAD9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4297363"/>
          <a:ext cx="2133600" cy="1584552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bottom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2041" name="Line 73">
            <a:extLst>
              <a:ext uri="{FF2B5EF4-FFF2-40B4-BE49-F238E27FC236}">
                <a16:creationId xmlns:a16="http://schemas.microsoft.com/office/drawing/2014/main" id="{D3097C9A-5FC3-6E40-88EC-872B94A68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763963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2042" name="Text Box 74">
            <a:extLst>
              <a:ext uri="{FF2B5EF4-FFF2-40B4-BE49-F238E27FC236}">
                <a16:creationId xmlns:a16="http://schemas.microsoft.com/office/drawing/2014/main" id="{236C552A-7DF9-2A44-A693-6C3720842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519488"/>
            <a:ext cx="1290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pop, peek</a:t>
            </a:r>
          </a:p>
        </p:txBody>
      </p:sp>
      <p:sp>
        <p:nvSpPr>
          <p:cNvPr id="212043" name="Text Box 75">
            <a:extLst>
              <a:ext uri="{FF2B5EF4-FFF2-40B4-BE49-F238E27FC236}">
                <a16:creationId xmlns:a16="http://schemas.microsoft.com/office/drawing/2014/main" id="{6C3EF043-F15F-AA42-8714-C2829BA01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05200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push</a:t>
            </a:r>
          </a:p>
        </p:txBody>
      </p:sp>
      <p:sp>
        <p:nvSpPr>
          <p:cNvPr id="212044" name="Line 76">
            <a:extLst>
              <a:ext uri="{FF2B5EF4-FFF2-40B4-BE49-F238E27FC236}">
                <a16:creationId xmlns:a16="http://schemas.microsoft.com/office/drawing/2014/main" id="{C1D6F248-7A3A-FD4A-A99C-21BBAFCF84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3763963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aphicFrame>
        <p:nvGraphicFramePr>
          <p:cNvPr id="212103" name="Group 135">
            <a:extLst>
              <a:ext uri="{FF2B5EF4-FFF2-40B4-BE49-F238E27FC236}">
                <a16:creationId xmlns:a16="http://schemas.microsoft.com/office/drawing/2014/main" id="{FB247340-B492-3B47-87D1-A16EC31E52CD}"/>
              </a:ext>
            </a:extLst>
          </p:cNvPr>
          <p:cNvGraphicFramePr>
            <a:graphicFrameLocks noGrp="1"/>
          </p:cNvGraphicFramePr>
          <p:nvPr/>
        </p:nvGraphicFramePr>
        <p:xfrm>
          <a:off x="5257800" y="4311650"/>
          <a:ext cx="2559050" cy="965200"/>
        </p:xfrm>
        <a:graphic>
          <a:graphicData uri="http://schemas.openxmlformats.org/drawingml/2006/table">
            <a:tbl>
              <a:tblPr/>
              <a:tblGrid>
                <a:gridCol w="85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front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back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2098" name="Line 130">
            <a:extLst>
              <a:ext uri="{FF2B5EF4-FFF2-40B4-BE49-F238E27FC236}">
                <a16:creationId xmlns:a16="http://schemas.microsoft.com/office/drawing/2014/main" id="{AC8D4CDD-EFE6-024C-AE2F-CEECA5C2A5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4800" y="49974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2099" name="Text Box 131">
            <a:extLst>
              <a:ext uri="{FF2B5EF4-FFF2-40B4-BE49-F238E27FC236}">
                <a16:creationId xmlns:a16="http://schemas.microsoft.com/office/drawing/2014/main" id="{64C53D18-D171-6949-9185-A7589B972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600575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add</a:t>
            </a:r>
          </a:p>
        </p:txBody>
      </p:sp>
      <p:sp>
        <p:nvSpPr>
          <p:cNvPr id="212100" name="Line 132">
            <a:extLst>
              <a:ext uri="{FF2B5EF4-FFF2-40B4-BE49-F238E27FC236}">
                <a16:creationId xmlns:a16="http://schemas.microsoft.com/office/drawing/2014/main" id="{7CFD005C-E5F9-8A47-9D20-EF1F05D82B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50117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2101" name="Text Box 133">
            <a:extLst>
              <a:ext uri="{FF2B5EF4-FFF2-40B4-BE49-F238E27FC236}">
                <a16:creationId xmlns:a16="http://schemas.microsoft.com/office/drawing/2014/main" id="{1359A465-519D-C44B-9DDA-B3517723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86288"/>
            <a:ext cx="170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remove, peek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4" grpId="0"/>
      <p:bldP spid="211975" grpId="0"/>
      <p:bldP spid="212041" grpId="0" animBg="1"/>
      <p:bldP spid="212042" grpId="0"/>
      <p:bldP spid="212043" grpId="0"/>
      <p:bldP spid="212044" grpId="0" animBg="1"/>
      <p:bldP spid="212098" grpId="0" animBg="1"/>
      <p:bldP spid="212099" grpId="0"/>
      <p:bldP spid="212100" grpId="0" animBg="1"/>
      <p:bldP spid="212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C34B5E96-7195-7444-9BDF-358A901E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Stack Example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EB3F77-BB56-FF4D-AED2-1B51C5A9084E}"/>
              </a:ext>
            </a:extLst>
          </p:cNvPr>
          <p:cNvCxnSpPr/>
          <p:nvPr/>
        </p:nvCxnSpPr>
        <p:spPr>
          <a:xfrm>
            <a:off x="2605088" y="1284288"/>
            <a:ext cx="0" cy="531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295ED4-D21A-6342-84CF-D575699A8542}"/>
              </a:ext>
            </a:extLst>
          </p:cNvPr>
          <p:cNvCxnSpPr/>
          <p:nvPr/>
        </p:nvCxnSpPr>
        <p:spPr>
          <a:xfrm>
            <a:off x="2605088" y="6600825"/>
            <a:ext cx="3908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5E9550-985D-6B45-B151-945DBE501889}"/>
              </a:ext>
            </a:extLst>
          </p:cNvPr>
          <p:cNvCxnSpPr/>
          <p:nvPr/>
        </p:nvCxnSpPr>
        <p:spPr>
          <a:xfrm flipV="1">
            <a:off x="6513513" y="1284288"/>
            <a:ext cx="0" cy="531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ttp://images6.fanpop.com/image/photos/33900000/Puppy-dogs-33995803-1600-1200.jpg">
            <a:extLst>
              <a:ext uri="{FF2B5EF4-FFF2-40B4-BE49-F238E27FC236}">
                <a16:creationId xmlns:a16="http://schemas.microsoft.com/office/drawing/2014/main" id="{1D3AF4D4-4ED1-F54A-9BAA-DB380998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795838"/>
            <a:ext cx="224313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252D2-4446-F44D-B894-D976A87D1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3084513"/>
            <a:ext cx="22447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5ECF93-BEA2-D241-AA61-814DCC91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284288"/>
            <a:ext cx="17938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D93AA2-D5A2-7141-8F16-2AF43E781FFA}"/>
              </a:ext>
            </a:extLst>
          </p:cNvPr>
          <p:cNvCxnSpPr/>
          <p:nvPr/>
        </p:nvCxnSpPr>
        <p:spPr>
          <a:xfrm flipH="1">
            <a:off x="2286000" y="2828925"/>
            <a:ext cx="0" cy="2227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0053184-9A49-AE43-82ED-0E603567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68776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push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1B6F56-EEBB-FD4E-8A57-667DFAA27EB4}"/>
              </a:ext>
            </a:extLst>
          </p:cNvPr>
          <p:cNvCxnSpPr/>
          <p:nvPr/>
        </p:nvCxnSpPr>
        <p:spPr>
          <a:xfrm flipV="1">
            <a:off x="6816725" y="2828925"/>
            <a:ext cx="0" cy="2227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08D317-EADC-5648-8F16-8FF02B935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368776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pop</a:t>
            </a:r>
          </a:p>
        </p:txBody>
      </p:sp>
      <p:sp>
        <p:nvSpPr>
          <p:cNvPr id="12300" name="TextBox 25">
            <a:extLst>
              <a:ext uri="{FF2B5EF4-FFF2-40B4-BE49-F238E27FC236}">
                <a16:creationId xmlns:a16="http://schemas.microsoft.com/office/drawing/2014/main" id="{13BD7439-845B-5B46-BB65-98707DF9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513" y="6248400"/>
            <a:ext cx="122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bottom</a:t>
            </a:r>
          </a:p>
        </p:txBody>
      </p:sp>
      <p:sp>
        <p:nvSpPr>
          <p:cNvPr id="12301" name="TextBox 27">
            <a:extLst>
              <a:ext uri="{FF2B5EF4-FFF2-40B4-BE49-F238E27FC236}">
                <a16:creationId xmlns:a16="http://schemas.microsoft.com/office/drawing/2014/main" id="{0E351C2A-A5B0-F444-BAE0-773FCA8D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1284288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6DF4646E-C065-BA43-9493-92C27F99E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Stacks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147E0F32-7B96-664B-81A8-ADDE6ECCB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stack</a:t>
            </a:r>
            <a:r>
              <a:rPr lang="en-US" altLang="en-US">
                <a:ea typeface="ＭＳ Ｐゴシック" panose="020B0600070205080204" pitchFamily="34" charset="-128"/>
              </a:rPr>
              <a:t>: A collection based on the principle of adding elements and retrieving them in the opposite order.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Last-In, First-Out ("LIFO")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Elements are stored in order of insertion.</a:t>
            </a: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We do not think of them as having indexes.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Client can only add/remove/examine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 last element added (the "top").</a:t>
            </a:r>
          </a:p>
          <a:p>
            <a:pPr lvl="1" eaLnBrk="1" hangingPunct="1"/>
            <a:endParaRPr lang="en-US" altLang="en-US" sz="140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basic stack operations: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push</a:t>
            </a:r>
            <a:r>
              <a:rPr lang="en-US" altLang="en-US">
                <a:ea typeface="ＭＳ Ｐゴシック" panose="020B0600070205080204" pitchFamily="34" charset="-128"/>
              </a:rPr>
              <a:t>: Add an element to the top.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pop</a:t>
            </a:r>
            <a:r>
              <a:rPr lang="en-US" altLang="en-US">
                <a:ea typeface="ＭＳ Ｐゴシック" panose="020B0600070205080204" pitchFamily="34" charset="-128"/>
              </a:rPr>
              <a:t>: Remove the top element.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peek</a:t>
            </a:r>
            <a:r>
              <a:rPr lang="en-US" altLang="en-US">
                <a:ea typeface="ＭＳ Ｐゴシック" panose="020B0600070205080204" pitchFamily="34" charset="-128"/>
              </a:rPr>
              <a:t>: Examine the top element.</a:t>
            </a:r>
          </a:p>
        </p:txBody>
      </p:sp>
      <p:pic>
        <p:nvPicPr>
          <p:cNvPr id="10243" name="Picture 5">
            <a:extLst>
              <a:ext uri="{FF2B5EF4-FFF2-40B4-BE49-F238E27FC236}">
                <a16:creationId xmlns:a16="http://schemas.microsoft.com/office/drawing/2014/main" id="{B03AF56B-7C41-AB45-BBEE-06CB0092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2057400"/>
            <a:ext cx="9509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4AD55BEE-BDB1-A34E-9311-FFA54C9F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6110288"/>
            <a:ext cx="701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stack</a:t>
            </a:r>
          </a:p>
        </p:txBody>
      </p:sp>
      <p:graphicFrame>
        <p:nvGraphicFramePr>
          <p:cNvPr id="209928" name="Group 8">
            <a:extLst>
              <a:ext uri="{FF2B5EF4-FFF2-40B4-BE49-F238E27FC236}">
                <a16:creationId xmlns:a16="http://schemas.microsoft.com/office/drawing/2014/main" id="{578C5B98-CFE6-1347-90D2-64DB487FFEFD}"/>
              </a:ext>
            </a:extLst>
          </p:cNvPr>
          <p:cNvGraphicFramePr>
            <a:graphicFrameLocks noGrp="1"/>
          </p:cNvGraphicFramePr>
          <p:nvPr/>
        </p:nvGraphicFramePr>
        <p:xfrm>
          <a:off x="5719763" y="4510088"/>
          <a:ext cx="2133600" cy="1584552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bottom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9950" name="Line 30">
            <a:extLst>
              <a:ext uri="{FF2B5EF4-FFF2-40B4-BE49-F238E27FC236}">
                <a16:creationId xmlns:a16="http://schemas.microsoft.com/office/drawing/2014/main" id="{E71C3908-B4D1-3C41-A34B-B52FD520A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7963" y="3976688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09951" name="Text Box 31">
            <a:extLst>
              <a:ext uri="{FF2B5EF4-FFF2-40B4-BE49-F238E27FC236}">
                <a16:creationId xmlns:a16="http://schemas.microsoft.com/office/drawing/2014/main" id="{E5EF6FA4-8FCC-6247-800F-371967189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763" y="3581400"/>
            <a:ext cx="1290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pop, peek</a:t>
            </a:r>
          </a:p>
        </p:txBody>
      </p:sp>
      <p:sp>
        <p:nvSpPr>
          <p:cNvPr id="209952" name="Text Box 32">
            <a:extLst>
              <a:ext uri="{FF2B5EF4-FFF2-40B4-BE49-F238E27FC236}">
                <a16:creationId xmlns:a16="http://schemas.microsoft.com/office/drawing/2014/main" id="{EDD76A41-CFE3-8644-9D98-FA2324502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81400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push</a:t>
            </a:r>
          </a:p>
        </p:txBody>
      </p:sp>
      <p:sp>
        <p:nvSpPr>
          <p:cNvPr id="209953" name="Line 33">
            <a:extLst>
              <a:ext uri="{FF2B5EF4-FFF2-40B4-BE49-F238E27FC236}">
                <a16:creationId xmlns:a16="http://schemas.microsoft.com/office/drawing/2014/main" id="{96F0C3C3-CED3-3642-8AA3-1FD36200D2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4763" y="3976688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4C7444FA-7903-C044-876C-A2163488A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Stacks in computer science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5605B559-510A-FC40-AB98-F20F54091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Programming languages and compilers: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method calls are placed onto a stack </a:t>
            </a:r>
            <a:r>
              <a:rPr lang="en-US" altLang="en-US" i="1">
                <a:ea typeface="ＭＳ Ｐゴシック" panose="020B0600070205080204" pitchFamily="34" charset="-128"/>
              </a:rPr>
              <a:t>(call=push, return=pop)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compilers use stacks to evaluate expressions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Matching up related pairs of things: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find out whether a string is a palindrome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examine a file to see if its braces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{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  <a:r>
              <a:rPr lang="en-US" altLang="en-US">
                <a:ea typeface="ＭＳ Ｐゴシック" panose="020B0600070205080204" pitchFamily="34" charset="-128"/>
              </a:rPr>
              <a:t> match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convert "infix" expressions to pre/postfix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Sophisticated algorithms: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searching through a maze with "backtracking"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many programs use an "undo stack" of previous operations</a:t>
            </a:r>
          </a:p>
        </p:txBody>
      </p:sp>
      <p:graphicFrame>
        <p:nvGraphicFramePr>
          <p:cNvPr id="215073" name="Group 33">
            <a:extLst>
              <a:ext uri="{FF2B5EF4-FFF2-40B4-BE49-F238E27FC236}">
                <a16:creationId xmlns:a16="http://schemas.microsoft.com/office/drawing/2014/main" id="{12D0533D-EAE5-AC43-B8A2-E619B25DEA06}"/>
              </a:ext>
            </a:extLst>
          </p:cNvPr>
          <p:cNvGraphicFramePr>
            <a:graphicFrameLocks noGrp="1"/>
          </p:cNvGraphicFramePr>
          <p:nvPr/>
        </p:nvGraphicFramePr>
        <p:xfrm>
          <a:off x="6823075" y="2651125"/>
          <a:ext cx="2092325" cy="1539876"/>
        </p:xfrm>
        <a:graphic>
          <a:graphicData uri="http://schemas.openxmlformats.org/drawingml/2006/table">
            <a:tbl>
              <a:tblPr/>
              <a:tblGrid>
                <a:gridCol w="107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method3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return var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local vars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parameters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method2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return var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local vars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parameters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method1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return var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local vars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parameters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565465A6-4C1C-3546-BE54-2019E25728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Class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A4B4D919-CF4F-D942-8A99-EC4E8A413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9140825" cy="51816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Stack&lt;String&gt; s = new Stack&lt;String&gt;();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s.push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("a");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s.push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("b");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s.push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("c");             </a:t>
            </a:r>
            <a:r>
              <a:rPr lang="en-US" altLang="en-US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bottom ["a", "b", "c"] top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s.pop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()); </a:t>
            </a:r>
            <a:r>
              <a:rPr lang="en-US" altLang="en-US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"c"</a:t>
            </a:r>
          </a:p>
          <a:p>
            <a:pPr eaLnBrk="1" hangingPunct="1">
              <a:buFontTx/>
              <a:buNone/>
            </a:pPr>
            <a:endParaRPr lang="en-US" altLang="en-US" sz="20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  <a:r>
              <a:rPr lang="en-US" altLang="en-US" dirty="0">
                <a:ea typeface="ＭＳ Ｐゴシック" panose="020B0600070205080204" pitchFamily="34" charset="-128"/>
              </a:rPr>
              <a:t> has other methods that are off-limits (not efficient)</a:t>
            </a:r>
          </a:p>
        </p:txBody>
      </p:sp>
      <p:graphicFrame>
        <p:nvGraphicFramePr>
          <p:cNvPr id="216165" name="Group 101">
            <a:extLst>
              <a:ext uri="{FF2B5EF4-FFF2-40B4-BE49-F238E27FC236}">
                <a16:creationId xmlns:a16="http://schemas.microsoft.com/office/drawing/2014/main" id="{B0C8C8FE-80EF-C64E-97F9-35761C16E75B}"/>
              </a:ext>
            </a:extLst>
          </p:cNvPr>
          <p:cNvGraphicFramePr>
            <a:graphicFrameLocks noGrp="1"/>
          </p:cNvGraphicFramePr>
          <p:nvPr/>
        </p:nvGraphicFramePr>
        <p:xfrm>
          <a:off x="690563" y="1371600"/>
          <a:ext cx="7691437" cy="2746384"/>
        </p:xfrm>
        <a:graphic>
          <a:graphicData uri="http://schemas.openxmlformats.org/drawingml/2006/table">
            <a:tbl>
              <a:tblPr/>
              <a:tblGrid>
                <a:gridCol w="187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5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Stack&lt;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&gt;()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constructs a new stack with elements of type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push(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places given value on top of stack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pop()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top value from stack and returns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throws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EmptyStackException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stack is empty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peek()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top value from stack without removing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throws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EmptyStackException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stack is empty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number of elements in stack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stack has no elements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F722000D-C51C-6D4C-A822-13A98FFF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Collections of primitives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99E45ECC-E463-0741-8D1C-99E0D0F1C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type parameter specified when creating a collection (e.g. 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Queue</a:t>
            </a:r>
            <a:r>
              <a:rPr lang="en-US" altLang="en-US">
                <a:ea typeface="ＭＳ Ｐゴシック" panose="020B0600070205080204" pitchFamily="34" charset="-128"/>
              </a:rPr>
              <a:t>) must be an object type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illegal -- int cannot be a type parameter</a:t>
            </a:r>
          </a:p>
          <a:p>
            <a:pPr lvl="1" eaLnBrk="1" hangingPunct="1">
              <a:buFont typeface="Wingdings 2" pitchFamily="2" charset="2"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Stack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 = new Stack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  <a:endParaRPr lang="en-US" altLang="en-US" b="1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list = new ArrayList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Primitive types need to be "wrapped" in objects</a:t>
            </a:r>
          </a:p>
          <a:p>
            <a:pPr eaLnBrk="1" hangingPunct="1">
              <a:lnSpc>
                <a:spcPct val="8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creates a stack of ints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s = new Stack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3912</TotalTime>
  <Words>1685</Words>
  <Application>Microsoft Office PowerPoint</Application>
  <PresentationFormat>On-screen Show (4:3)</PresentationFormat>
  <Paragraphs>299</Paragraphs>
  <Slides>20</Slides>
  <Notes>5</Notes>
  <HiddenSlides>8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Courier New</vt:lpstr>
      <vt:lpstr>Tahoma</vt:lpstr>
      <vt:lpstr>Times New Roman</vt:lpstr>
      <vt:lpstr>Verdana</vt:lpstr>
      <vt:lpstr>Wingdings</vt:lpstr>
      <vt:lpstr>Wingdings 2</vt:lpstr>
      <vt:lpstr>cse143-13wi</vt:lpstr>
      <vt:lpstr>Building Java Programs</vt:lpstr>
      <vt:lpstr>PowerPoint Presentation</vt:lpstr>
      <vt:lpstr>Abstract data types (ADTs)</vt:lpstr>
      <vt:lpstr>Stacks and queues</vt:lpstr>
      <vt:lpstr>Stack Example</vt:lpstr>
      <vt:lpstr>Stacks</vt:lpstr>
      <vt:lpstr>Stacks in computer science</vt:lpstr>
      <vt:lpstr>Class Stack</vt:lpstr>
      <vt:lpstr>Collections of primitives</vt:lpstr>
      <vt:lpstr>Stack limitations/idioms</vt:lpstr>
      <vt:lpstr>What happened to my stack?</vt:lpstr>
      <vt:lpstr>What happened to my stack?</vt:lpstr>
      <vt:lpstr>Queue Example</vt:lpstr>
      <vt:lpstr>Queues</vt:lpstr>
      <vt:lpstr>Queues in computer science</vt:lpstr>
      <vt:lpstr>Programming with Queues</vt:lpstr>
      <vt:lpstr>Queue idioms</vt:lpstr>
      <vt:lpstr>Mixing stacks and queues</vt:lpstr>
      <vt:lpstr>Exercises</vt:lpstr>
      <vt:lpstr>Note about Stacks &amp; Queues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Hunter Schafer</cp:lastModifiedBy>
  <cp:revision>47</cp:revision>
  <cp:lastPrinted>2019-01-16T21:02:17Z</cp:lastPrinted>
  <dcterms:created xsi:type="dcterms:W3CDTF">2013-01-16T05:22:13Z</dcterms:created>
  <dcterms:modified xsi:type="dcterms:W3CDTF">2021-10-05T23:29:30Z</dcterms:modified>
</cp:coreProperties>
</file>