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87" r:id="rId2"/>
    <p:sldId id="26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90" r:id="rId11"/>
    <p:sldId id="288" r:id="rId12"/>
    <p:sldId id="289" r:id="rId13"/>
    <p:sldId id="297" r:id="rId14"/>
    <p:sldId id="291" r:id="rId15"/>
    <p:sldId id="292" r:id="rId16"/>
    <p:sldId id="293" r:id="rId17"/>
    <p:sldId id="294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761"/>
  </p:normalViewPr>
  <p:slideViewPr>
    <p:cSldViewPr snapToGrid="0" snapToObjects="1">
      <p:cViewPr varScale="1">
        <p:scale>
          <a:sx n="111" d="100"/>
          <a:sy n="111" d="100"/>
        </p:scale>
        <p:origin x="344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E23935-8B2D-4E4A-8049-76EED58621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B6095-81FE-884B-8215-4193A7ED60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483D64C-587B-2B42-9FF2-63A163094B41}" type="datetimeFigureOut">
              <a:rPr lang="en-US"/>
              <a:pPr>
                <a:defRPr/>
              </a:pPr>
              <a:t>11/15/2019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796E4-6457-8844-AB22-DE802144AF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AF734-DBFC-4B47-9FB4-E4234DA39D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DE0539B-BF59-A142-A09D-856FCEFC5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6A6089E-4F96-BA45-9F08-C02BC1EF856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CE2243-2546-CC4F-A6FD-492C36110DA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22CC193-4FAA-9547-8184-97801D43A8D0}" type="datetimeFigureOut">
              <a:rPr lang="en-US"/>
              <a:pPr>
                <a:defRPr/>
              </a:pPr>
              <a:t>11/15/2019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5901DB9-C67D-1442-A8CB-1EB70068DF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6AB552D-D7BF-2B46-84D8-053E0A108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81E41-99DF-B04C-ACF8-EC856B40BF8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08E64-CACC-144F-89E4-16439FEBAB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8FB65C8-059E-EE44-B20B-9CF32AED1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A59751DD-5A9E-A244-BEAE-BA54F5E7334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1B066249-2198-5241-83A3-6CDC276AA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4372C50-30E5-8F45-BACB-B88D781CA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C36D35C1-1190-AD4E-B0EB-0C2F23CF2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240000D-1AA9-C54D-B7D0-1FE06DD1A27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B1CB7348-E026-F240-97AF-0D529B173B1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4071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976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39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901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00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01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E59B50C0-D4E2-7244-9C7D-52AF50E9348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462E268-66C6-4A40-B0D8-936DD0D8FF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BF55EF07-27E2-DD46-9285-05AD4BF7565E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668181E-FE04-A94A-966D-7339CD18A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E49B8D3-67F7-FE48-BBBA-7E7E3F5A7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8271C744-EFC0-8F42-9E21-6999796163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BBE184B6-5437-1C45-87E1-28C354C1C0F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0F4DACD4-2AD7-8B4C-A1E0-0BEF3C2F345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54D8B-05EA-D246-B575-CA73504EDFCB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9E31F48A-9190-E446-9D6F-CBFFC33816AE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>
            <a:extLst>
              <a:ext uri="{FF2B5EF4-FFF2-40B4-BE49-F238E27FC236}">
                <a16:creationId xmlns:a16="http://schemas.microsoft.com/office/drawing/2014/main" id="{FBBF14A0-F0AC-B142-A46B-47AD5C8781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Comparable Interface</a:t>
            </a:r>
          </a:p>
        </p:txBody>
      </p:sp>
      <p:sp>
        <p:nvSpPr>
          <p:cNvPr id="3074" name="Rectangle 3">
            <a:extLst>
              <a:ext uri="{FF2B5EF4-FFF2-40B4-BE49-F238E27FC236}">
                <a16:creationId xmlns:a16="http://schemas.microsoft.com/office/drawing/2014/main" id="{A7A94057-CF7D-6F4F-83AB-8947D6FCED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reading: 10.2</a:t>
            </a:r>
            <a:endParaRPr lang="en-US" altLang="en-US" sz="14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394A6DC7-4A6C-3844-86E0-543955E57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 dirty="0">
                <a:ea typeface="ＭＳ Ｐゴシック" panose="020B0600070205080204" pitchFamily="34" charset="-128"/>
              </a:rPr>
              <a:t> (10.2)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F89C6C82-29CC-5844-B502-36AA795E6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interface Comparable&lt;</a:t>
            </a:r>
            <a:r>
              <a:rPr lang="en-US" altLang="en-US" b="1">
                <a:ea typeface="ＭＳ Ｐゴシック" panose="020B0600070205080204" pitchFamily="34" charset="-128"/>
              </a:rPr>
              <a:t>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{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public int compareTo(</a:t>
            </a:r>
            <a:r>
              <a:rPr lang="en-US" altLang="en-US" b="1">
                <a:ea typeface="ＭＳ Ｐゴシック" panose="020B0600070205080204" pitchFamily="34" charset="-128"/>
              </a:rPr>
              <a:t>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other);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class can implement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interface to define a natural ordering function for its objects.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call to your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 should return: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&lt; 0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comes "before"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 one,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&gt; 0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comes "after"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 one,</a:t>
            </a:r>
          </a:p>
          <a:p>
            <a:pPr lvl="1">
              <a:buFontTx/>
              <a:buNone/>
              <a:tabLst>
                <a:tab pos="1600200" algn="l"/>
                <a:tab pos="19431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0			   if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object is considered "equal" to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other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>
              <a:lnSpc>
                <a:spcPct val="80000"/>
              </a:lnSpc>
              <a:buFontTx/>
              <a:buNone/>
              <a:tabLst>
                <a:tab pos="1600200" algn="l"/>
                <a:tab pos="19431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68" y="1132115"/>
            <a:ext cx="8479534" cy="478245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AECFA632-ACFD-2649-95CE-4536AC096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Interfaces (9.5)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E195DA04-36D0-4044-A663-74B074BAA6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interface</a:t>
            </a:r>
            <a:r>
              <a:rPr lang="en-US" altLang="en-US">
                <a:ea typeface="ＭＳ Ｐゴシック" panose="020B0600070205080204" pitchFamily="34" charset="-128"/>
              </a:rPr>
              <a:t>: A list of methods that a class can promise to implement.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Inheritance gives you an is-a relationship </a:t>
            </a:r>
            <a:r>
              <a:rPr lang="en-US" altLang="en-US" i="1">
                <a:ea typeface="ＭＳ Ｐゴシック" panose="020B0600070205080204" pitchFamily="34" charset="-128"/>
              </a:rPr>
              <a:t>and  </a:t>
            </a:r>
            <a:r>
              <a:rPr lang="en-US" altLang="en-US">
                <a:ea typeface="ＭＳ Ｐゴシック" panose="020B0600070205080204" pitchFamily="34" charset="-128"/>
              </a:rPr>
              <a:t>code sharing.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Lawyer</a:t>
            </a:r>
            <a:r>
              <a:rPr lang="en-US" altLang="en-US">
                <a:ea typeface="ＭＳ Ｐゴシック" panose="020B0600070205080204" pitchFamily="34" charset="-128"/>
              </a:rPr>
              <a:t> can be treated as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Employee</a:t>
            </a:r>
            <a:r>
              <a:rPr lang="en-US" altLang="en-US">
                <a:ea typeface="ＭＳ Ｐゴシック" panose="020B0600070205080204" pitchFamily="34" charset="-128"/>
              </a:rPr>
              <a:t> and inherits its code.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Interfaces give you an is-a relationship </a:t>
            </a:r>
            <a:r>
              <a:rPr lang="en-US" altLang="en-US" i="1">
                <a:ea typeface="ＭＳ Ｐゴシック" panose="020B0600070205080204" pitchFamily="34" charset="-128"/>
              </a:rPr>
              <a:t>without</a:t>
            </a:r>
            <a:r>
              <a:rPr lang="en-US" altLang="en-US">
                <a:ea typeface="ＭＳ Ｐゴシック" panose="020B0600070205080204" pitchFamily="34" charset="-128"/>
              </a:rPr>
              <a:t>  code sharing.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Rectangle</a:t>
            </a:r>
            <a:r>
              <a:rPr lang="en-US" altLang="en-US">
                <a:ea typeface="ＭＳ Ｐゴシック" panose="020B0600070205080204" pitchFamily="34" charset="-128"/>
              </a:rPr>
              <a:t> object can be treated as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Shape</a:t>
            </a:r>
            <a:r>
              <a:rPr lang="en-US" altLang="en-US">
                <a:ea typeface="ＭＳ Ｐゴシック" panose="020B0600070205080204" pitchFamily="34" charset="-128"/>
              </a:rPr>
              <a:t> but inherits no code.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Analogous to non-programming idea of roles or certifications: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"I'm certified as a CPA accountant.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assures you I know how to do taxes, audits, and consulting."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"I'm 'certified' as a Shape, because I implement the Shape interface.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assures you I know how to compute my area and perimeter."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537483"/>
          </a:xfrm>
        </p:spPr>
        <p:txBody>
          <a:bodyPr/>
          <a:lstStyle/>
          <a:p>
            <a:pPr algn="r"/>
            <a:r>
              <a:rPr lang="en-US" sz="2400" dirty="0"/>
              <a:t>    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source1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LocalPaper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22100, 7.9);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source2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(“Roommates", 6, 7.1);</a:t>
            </a:r>
            <a:b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source3 = new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OnlineBlogs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", 22100, 7.3);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(source1.compareTo(source2));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(source2.compareTo(source2));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(source1.compareTo(source3));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What is the output of this program?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(Let -1 be any negative number and 1 be any positive number)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-1 / 0 / 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 / 0 / 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-1 / 0 / -1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 / 0 / -1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0 / 0 / -1 </a:t>
            </a: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9" y="439738"/>
            <a:ext cx="4330203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97871" y="4521875"/>
            <a:ext cx="624612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first sort on subscribers in ascending order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// then sort on trust rating in descending order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compareTo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NewsSource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other)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!=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other.subscribers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 else {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other.trustRating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this.trustRating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79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DEA9321-B1CF-174C-97E6-91A5E9B134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template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6578E310-B85F-6349-8FF1-AD000D8D3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class 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implements Comparable&lt;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&gt; {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...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public int compareTo(</a:t>
            </a:r>
            <a:r>
              <a:rPr lang="en-US" altLang="en-US" sz="2000" b="1">
                <a:ea typeface="ＭＳ Ｐゴシック" panose="020B0600070205080204" pitchFamily="34" charset="-128"/>
              </a:rPr>
              <a:t>name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other)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E57F4BCB-13A9-BD48-8364-2F22C5F189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Comparable</a:t>
            </a:r>
            <a:r>
              <a:rPr lang="en-US" altLang="en-US">
                <a:ea typeface="ＭＳ Ｐゴシック" panose="020B0600070205080204" pitchFamily="34" charset="-128"/>
              </a:rPr>
              <a:t> example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BD5796D-D73C-4D4C-82C3-F7E45B4FC8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Point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implements Comparable&lt;Point&gt;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int x;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private int y;</a:t>
            </a:r>
          </a:p>
          <a:p>
            <a:pPr>
              <a:lnSpc>
                <a:spcPct val="5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>
              <a:lnSpc>
                <a:spcPct val="65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65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sort by x and break ties by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public int compareTo(Point other)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(x &lt; other.x)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-1;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(x &gt; other.x)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1;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(y &lt; other.y)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-1;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x, smaller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(y &gt; other.y)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1;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x, larger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0;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 and same y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5E0E6529-EC59-C34A-A388-9540407AD5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tricks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4C3E6CFA-1490-584E-9D51-B7785667A6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3200400" algn="l"/>
              </a:tabLst>
            </a:pPr>
            <a:r>
              <a:rPr lang="en-US" altLang="en-US" i="1">
                <a:ea typeface="ＭＳ Ｐゴシック" panose="020B0600070205080204" pitchFamily="34" charset="-128"/>
              </a:rPr>
              <a:t>subtraction trick </a:t>
            </a:r>
            <a:r>
              <a:rPr lang="en-US" altLang="en-US">
                <a:ea typeface="ＭＳ Ｐゴシック" panose="020B0600070205080204" pitchFamily="34" charset="-128"/>
              </a:rPr>
              <a:t>- Subtracting related numeric values produces the right result for what you want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to return: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  <a:tabLst>
                <a:tab pos="3200400" algn="l"/>
              </a:tabLst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x and break ties by y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compareTo(Point other)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(x != other.x)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x - other.x;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different x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y - other.y;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same x; compare y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70000"/>
              </a:lnSpc>
              <a:buFontTx/>
              <a:buNone/>
              <a:tabLst>
                <a:tab pos="3200400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idea:</a:t>
            </a: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&gt;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&gt; 0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&lt;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&lt; 0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>
              <a:tabLst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== other.x</a:t>
            </a:r>
            <a:r>
              <a:rPr lang="en-US" altLang="en-US">
                <a:ea typeface="ＭＳ Ｐゴシック" panose="020B0600070205080204" pitchFamily="34" charset="-128"/>
              </a:rPr>
              <a:t>,	then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x - other.x == 0</a:t>
            </a:r>
          </a:p>
          <a:p>
            <a:pPr lvl="3">
              <a:tabLst>
                <a:tab pos="3200400" algn="l"/>
              </a:tabLst>
            </a:pPr>
            <a:endParaRPr lang="en-US" altLang="en-US" sz="1000">
              <a:ea typeface="ＭＳ Ｐゴシック" panose="020B0600070205080204" pitchFamily="34" charset="-128"/>
            </a:endParaRPr>
          </a:p>
          <a:p>
            <a:pPr lvl="3">
              <a:tabLst>
                <a:tab pos="3200400" algn="l"/>
              </a:tabLst>
            </a:pP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NOTE: This trick doesn't work for </a:t>
            </a:r>
            <a:r>
              <a:rPr lang="en-US" altLang="en-US">
                <a:solidFill>
                  <a:schemeClr val="bg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double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s   (but see </a:t>
            </a:r>
            <a:r>
              <a:rPr lang="en-US" altLang="en-US">
                <a:solidFill>
                  <a:schemeClr val="bg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Math.signum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)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5E346DDB-8347-AB41-982E-2E177EE595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tricks 2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5163A8D-3C43-724C-A6EC-EA57173E59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i="1">
                <a:ea typeface="ＭＳ Ｐゴシック" panose="020B0600070205080204" pitchFamily="34" charset="-128"/>
              </a:rPr>
              <a:t>delegation trick</a:t>
            </a:r>
            <a:r>
              <a:rPr lang="en-US" altLang="en-US">
                <a:ea typeface="ＭＳ Ｐゴシック" panose="020B0600070205080204" pitchFamily="34" charset="-128"/>
              </a:rPr>
              <a:t> - If your object's fields are comparable (such as strings), use their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results to help you:</a:t>
            </a: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employee name, e.g. "Jim" &lt; "Susan"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compareTo(Employee other) {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name.compareTo(other.getName());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6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6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 i="1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 i="1">
                <a:ea typeface="ＭＳ Ｐゴシック" panose="020B0600070205080204" pitchFamily="34" charset="-128"/>
              </a:rPr>
              <a:t> trick</a:t>
            </a:r>
            <a:r>
              <a:rPr lang="en-US" altLang="en-US">
                <a:ea typeface="ＭＳ Ｐゴシック" panose="020B0600070205080204" pitchFamily="34" charset="-128"/>
              </a:rPr>
              <a:t> - If your object's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toString</a:t>
            </a:r>
            <a:r>
              <a:rPr lang="en-US" altLang="en-US">
                <a:ea typeface="ＭＳ Ｐゴシック" panose="020B0600070205080204" pitchFamily="34" charset="-128"/>
              </a:rPr>
              <a:t> representation is related to the ordering, use that to help you:</a:t>
            </a: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endParaRPr lang="en-US" altLang="en-US" sz="800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sort by date, e.g. "09/19" &gt; "04/01"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compareTo(Date other) {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toString().compareTo(other.toString());</a:t>
            </a:r>
          </a:p>
          <a:p>
            <a:pPr lvl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4F9EBE3D-ED6E-A247-BEB4-8B5F2A5B63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Exercises</a:t>
            </a:r>
          </a:p>
        </p:txBody>
      </p:sp>
      <p:sp>
        <p:nvSpPr>
          <p:cNvPr id="19458" name="Rectangle 3">
            <a:extLst>
              <a:ext uri="{FF2B5EF4-FFF2-40B4-BE49-F238E27FC236}">
                <a16:creationId xmlns:a16="http://schemas.microsoft.com/office/drawing/2014/main" id="{08F1116B-7C80-FC40-AD47-719801953D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Make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HtmlTag</a:t>
            </a:r>
            <a:r>
              <a:rPr lang="en-US" altLang="en-US">
                <a:ea typeface="ＭＳ Ｐゴシック" panose="020B0600070205080204" pitchFamily="34" charset="-128"/>
              </a:rPr>
              <a:t> class from HTML Validator comparable.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Compare tags by their elements, alphabetically by name.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For the same element, opening tags come before closing tags.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&lt;body&gt;&lt;b&gt;&lt;/b&gt;&lt;i&gt;&lt;b&gt;&lt;/b&gt;&lt;br/&gt;&lt;/i&gt;&lt;/body&gt;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Set&lt;HtmlTag&gt; tags = new TreeSet&lt;HtmlTag&gt;();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true));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HtmlTag("i",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&lt;i&gt;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true));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HtmlTag("br")); 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&lt;br /&gt;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HtmlTag("i", false));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&lt;/i&gt;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false));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&lt;/body&gt;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System.out.println(tags);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[&lt;b&gt;, &lt;/b&gt;, &lt;body&gt;, &lt;/body&gt;, &lt;br /&gt;, &lt;i&gt;, &lt;/i&gt;]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021A41E3-CBBC-5D49-9D18-75EB937997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Exercise solution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811B2A39-159F-884D-8AFB-61B3A13645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class HtmlTag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implements Comparable&lt;HtmlTag&gt;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Compares tags by their element ("body" before "head"),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breaking ties with opening tags before closing tags.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Returns &lt; 0 for less, 0 for equal, &gt; 0 for greater.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compareTo(HtmlTag other)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compare = element.compareTo(other.getElement());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(compare != 0)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// different tags; use String's compareTo result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compare;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// same tag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if ((isOpenTag == other.isOpenTag())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0; 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exactly the same kind of tag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 else if (other.isOpenTag())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1; 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he=open, I=close; I am after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return -1;  </a:t>
            </a: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I=open, he=close; I am before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" y="653142"/>
            <a:ext cx="7189409" cy="53920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7BC52D31-E36F-AE4C-8C06-F95F46386A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Binary search and objects</a:t>
            </a:r>
          </a:p>
        </p:txBody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1C5E4A6A-9864-B149-AC04-2FB4324B07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Can we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binarySearch</a:t>
            </a:r>
            <a:r>
              <a:rPr lang="en-US" altLang="en-US">
                <a:ea typeface="ＭＳ Ｐゴシック" panose="020B0600070205080204" pitchFamily="34" charset="-128"/>
              </a:rPr>
              <a:t> an array of Strings?</a:t>
            </a: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Operators like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</a:t>
            </a:r>
            <a:r>
              <a:rPr lang="en-US" altLang="en-US">
                <a:ea typeface="ＭＳ Ｐゴシック" panose="020B0600070205080204" pitchFamily="34" charset="-128"/>
              </a:rPr>
              <a:t> do not work with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>
                <a:ea typeface="ＭＳ Ｐゴシック" panose="020B0600070205080204" pitchFamily="34" charset="-128"/>
              </a:rPr>
              <a:t> objects.</a:t>
            </a: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But we do think of strings as having an alphabetical ordering.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828800" algn="l"/>
                <a:tab pos="3200400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natural ordering</a:t>
            </a:r>
            <a:r>
              <a:rPr lang="en-US" altLang="en-US">
                <a:ea typeface="ＭＳ Ｐゴシック" panose="020B0600070205080204" pitchFamily="34" charset="-128"/>
              </a:rPr>
              <a:t>: Rules governing the relative placement of all values of a given type.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828800" algn="l"/>
                <a:tab pos="3200400" algn="l"/>
              </a:tabLst>
            </a:pPr>
            <a:r>
              <a:rPr lang="en-US" altLang="en-US" b="1">
                <a:ea typeface="ＭＳ Ｐゴシック" panose="020B0600070205080204" pitchFamily="34" charset="-128"/>
              </a:rPr>
              <a:t>comparison function</a:t>
            </a:r>
            <a:r>
              <a:rPr lang="en-US" altLang="en-US">
                <a:ea typeface="ＭＳ Ｐゴシック" panose="020B0600070205080204" pitchFamily="34" charset="-128"/>
              </a:rPr>
              <a:t>: Code that, when given two values </a:t>
            </a:r>
            <a:r>
              <a:rPr lang="en-US" altLang="en-US" i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i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of a given type, decides their relative ordering:</a:t>
            </a:r>
          </a:p>
          <a:p>
            <a:pPr lvl="1">
              <a:tabLst>
                <a:tab pos="1828800" algn="l"/>
                <a:tab pos="32004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tabLst>
                <a:tab pos="1828800" algn="l"/>
                <a:tab pos="32004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&lt; B,	A == B,	A &gt; B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BC665A73-8440-3D43-B781-F2B81F3E97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Collections</a:t>
            </a:r>
            <a:r>
              <a:rPr lang="en-US" altLang="en-US">
                <a:latin typeface="Tahoma" panose="020B0604030504040204" pitchFamily="34" charset="0"/>
                <a:ea typeface="ＭＳ Ｐゴシック" panose="020B0600070205080204" pitchFamily="34" charset="-128"/>
              </a:rPr>
              <a:t> class</a:t>
            </a:r>
          </a:p>
        </p:txBody>
      </p:sp>
      <p:graphicFrame>
        <p:nvGraphicFramePr>
          <p:cNvPr id="323587" name="Group 3">
            <a:extLst>
              <a:ext uri="{FF2B5EF4-FFF2-40B4-BE49-F238E27FC236}">
                <a16:creationId xmlns:a16="http://schemas.microsoft.com/office/drawing/2014/main" id="{27B097DC-6EF7-344F-8C2C-3D55C333F3C2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1408113"/>
          <a:ext cx="8966200" cy="5219699"/>
        </p:xfrm>
        <a:graphic>
          <a:graphicData uri="http://schemas.openxmlformats.org/drawingml/2006/table">
            <a:tbl>
              <a:tblPr/>
              <a:tblGrid>
                <a:gridCol w="4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binarySearch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the index of the given value in a sorted list (&lt; 0 if not found)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copy(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copies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listFrom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's elements to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listTo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emptyList()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emptyMap()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emptySet()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a read-only collection of the given type that has no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fill(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sets every element in the list to have the given value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max(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min(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collection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returns largest/smallest element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replaceAll(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old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new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replaces an element value with another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reverse(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reverses the order of a list's elements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shuffle(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 random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sort(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list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imes New Roman" charset="0"/>
                          <a:cs typeface="Times New Roman" charset="0"/>
                        </a:rPr>
                        <a:t>arranges elements into ascending order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556A6516-B959-3345-B815-AE94E8559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 </a:t>
            </a:r>
            <a:r>
              <a:rPr lang="en-US" altLang="en-US" sz="2800">
                <a:ea typeface="ＭＳ Ｐゴシック" panose="020B0600070205080204" pitchFamily="34" charset="-128"/>
              </a:rPr>
              <a:t>(10.2)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8B336C88-685E-0A4B-AAEA-2713AE81F3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The standard way for a Java class to define a comparison function for its objects is to define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method.</a:t>
            </a: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Example: in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>
                <a:ea typeface="ＭＳ Ｐゴシック" panose="020B0600070205080204" pitchFamily="34" charset="-128"/>
              </a:rPr>
              <a:t> class, there is a method: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compareTo(String other)</a:t>
            </a: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tabLst>
                <a:tab pos="1657350" algn="l"/>
                <a:tab pos="2286000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call of 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</a:t>
            </a:r>
            <a:r>
              <a:rPr lang="en-US" altLang="en-US">
                <a:ea typeface="ＭＳ Ｐゴシック" panose="020B0600070205080204" pitchFamily="34" charset="-128"/>
              </a:rPr>
              <a:t>  will return: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&lt;	0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comes "before"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in the ordering,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a value &gt;	0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comes "after"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in the ordering,</a:t>
            </a:r>
          </a:p>
          <a:p>
            <a:pPr lvl="1">
              <a:buFontTx/>
              <a:buNone/>
              <a:tabLst>
                <a:tab pos="1657350" algn="l"/>
                <a:tab pos="22860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0			if </a:t>
            </a:r>
            <a:r>
              <a:rPr lang="en-US" altLang="en-US" b="1">
                <a:ea typeface="ＭＳ Ｐゴシック" panose="020B0600070205080204" pitchFamily="34" charset="-128"/>
              </a:rPr>
              <a:t>A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are considered "equal" in the ordering.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D57FC6E3-AB19-2A4A-8C3E-C4527512E0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Using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51818D30-1669-D64C-B1E6-347AE4D6C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can be used as a test in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</a:t>
            </a:r>
            <a:r>
              <a:rPr lang="en-US" altLang="en-US">
                <a:ea typeface="ＭＳ Ｐゴシック" panose="020B0600070205080204" pitchFamily="34" charset="-128"/>
              </a:rPr>
              <a:t> statement.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a = "alice";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 b = "bob";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a.compareTo(b) &lt; 0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true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  <p:graphicFrame>
        <p:nvGraphicFramePr>
          <p:cNvPr id="292929" name="Group 65">
            <a:extLst>
              <a:ext uri="{FF2B5EF4-FFF2-40B4-BE49-F238E27FC236}">
                <a16:creationId xmlns:a16="http://schemas.microsoft.com/office/drawing/2014/main" id="{09C2971A-275A-8F41-9D7F-03652EB92D6C}"/>
              </a:ext>
            </a:extLst>
          </p:cNvPr>
          <p:cNvGraphicFramePr>
            <a:graphicFrameLocks noGrp="1"/>
          </p:cNvGraphicFramePr>
          <p:nvPr/>
        </p:nvGraphicFramePr>
        <p:xfrm>
          <a:off x="533400" y="3709988"/>
          <a:ext cx="8153400" cy="2773484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Primitives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Objects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&lt;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&lt;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&lt;=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&lt;=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==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==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!=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!=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&gt;=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&gt;=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9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 &gt; b) { ...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1pPr>
                      <a:lvl2pPr marL="346075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charset="0"/>
                        </a:defRPr>
                      </a:lvl2pPr>
                      <a:lvl3pPr marL="739775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charset="0"/>
                        </a:defRPr>
                      </a:lvl3pPr>
                      <a:lvl4pPr marL="1030288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4pPr>
                      <a:lvl5pPr marL="1376363" algn="l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5pPr>
                      <a:lvl6pPr marL="18335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6pPr>
                      <a:lvl7pPr marL="22907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7pPr>
                      <a:lvl8pPr marL="27479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8pPr>
                      <a:lvl9pPr marL="320516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Tahoma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(a.compareTo(b) &gt; 0) { ...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537BD79A-45CE-364E-9692-1E493FB272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Binary search w/ strings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EE782D7B-6283-1D4D-AB51-81FE6951A2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the index of an occurrence of target in a,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or a negative number if the target is not found.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elements of a are in sorted order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binarySearch(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String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[] a, int target)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min = 0;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int max = a.length - 1;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(min &lt;= max)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mid = (min + max) / 2;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if (a[mid]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.compareTo(target) &lt; 0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min = mid + 1;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if (a[mid]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.compareTo(target) &gt; 0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max = mid - 1;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 else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return mid;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target found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-(min + 1);   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target not found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676A3F47-205D-D241-80F4-494D2309E6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and collections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FDBB9CA8-87E6-8847-BA94-1D52987977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You can use an array or list of strings with Java's included binary search method because it calls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internally.</a:t>
            </a:r>
          </a:p>
          <a:p>
            <a:pPr lvl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String[] a = {"al", "bob", "cari", "dan", "mike"};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index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Arrays.binarySearch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(a, "dan");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Java's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/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Map</a:t>
            </a:r>
            <a:r>
              <a:rPr lang="en-US" altLang="en-US">
                <a:ea typeface="ＭＳ Ｐゴシック" panose="020B0600070205080204" pitchFamily="34" charset="-128"/>
              </a:rPr>
              <a:t> use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compareTo</a:t>
            </a:r>
            <a:r>
              <a:rPr lang="en-US" altLang="en-US">
                <a:ea typeface="ＭＳ Ｐゴシック" panose="020B0600070205080204" pitchFamily="34" charset="-128"/>
              </a:rPr>
              <a:t> internally for ordering.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Set&lt;String&gt; set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new TreeSet&lt;String&gt;()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for (String s : a)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set.add(s);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System.out.println(s);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[al, bob, cari, dan, mike]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98243238-3ADF-834F-B43D-79BCAC9B13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Ordering our own types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434A3F0A-5A8B-854C-9587-B279BCB21F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cannot binary search or make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TreeSet</a:t>
            </a:r>
            <a:r>
              <a:rPr lang="en-US" altLang="en-US">
                <a:ea typeface="ＭＳ Ｐゴシック" panose="020B0600070205080204" pitchFamily="34" charset="-128"/>
              </a:rPr>
              <a:t>/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Map</a:t>
            </a:r>
            <a:r>
              <a:rPr lang="en-US" altLang="en-US">
                <a:ea typeface="ＭＳ Ｐゴシック" panose="020B0600070205080204" pitchFamily="34" charset="-128"/>
              </a:rPr>
              <a:t> of arbitrary types, because Java doesn't know how to order the elements.</a:t>
            </a:r>
          </a:p>
          <a:p>
            <a:pPr lvl="1"/>
            <a:endParaRPr lang="en-US" altLang="en-US" sz="800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program compiles but crashes when we run it.</a:t>
            </a: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Set&lt;HtmlTag&gt; tags = 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new TreeSet&lt;HtmlTag&gt;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HtmlTag("body", true));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tags.add(new HtmlTag("b", false));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...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Exception in thread "main" java.lang.ClassCastException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at java.util.TreeSet.add(TreeSet.java:238)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1612</TotalTime>
  <Words>1671</Words>
  <Application>Microsoft Office PowerPoint</Application>
  <PresentationFormat>On-screen Show (4:3)</PresentationFormat>
  <Paragraphs>266</Paragraphs>
  <Slides>19</Slides>
  <Notes>0</Notes>
  <HiddenSlides>13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ＭＳ Ｐゴシック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The Comparable Interface</vt:lpstr>
      <vt:lpstr>PowerPoint Presentation</vt:lpstr>
      <vt:lpstr>Binary search and objects</vt:lpstr>
      <vt:lpstr>Collections class</vt:lpstr>
      <vt:lpstr>The compareTo method (10.2)</vt:lpstr>
      <vt:lpstr>Using compareTo</vt:lpstr>
      <vt:lpstr>Binary search w/ strings</vt:lpstr>
      <vt:lpstr>compareTo and collections</vt:lpstr>
      <vt:lpstr>Ordering our own types</vt:lpstr>
      <vt:lpstr>Comparable (10.2)</vt:lpstr>
      <vt:lpstr>PowerPoint Presentation</vt:lpstr>
      <vt:lpstr>Interfaces (9.5)</vt:lpstr>
      <vt:lpstr>    pollev.com/cse143</vt:lpstr>
      <vt:lpstr>Comparable template</vt:lpstr>
      <vt:lpstr>Comparable example</vt:lpstr>
      <vt:lpstr>compareTo tricks</vt:lpstr>
      <vt:lpstr>compareTo tricks 2</vt:lpstr>
      <vt:lpstr>Exercises</vt:lpstr>
      <vt:lpstr>Exercise solution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cse-loaner</cp:lastModifiedBy>
  <cp:revision>38</cp:revision>
  <cp:lastPrinted>2019-03-01T23:43:55Z</cp:lastPrinted>
  <dcterms:created xsi:type="dcterms:W3CDTF">2013-02-06T18:35:17Z</dcterms:created>
  <dcterms:modified xsi:type="dcterms:W3CDTF">2019-11-15T17:11:35Z</dcterms:modified>
</cp:coreProperties>
</file>