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3"/>
  </p:notesMasterIdLst>
  <p:handoutMasterIdLst>
    <p:handoutMasterId r:id="rId24"/>
  </p:handoutMasterIdLst>
  <p:sldIdLst>
    <p:sldId id="256" r:id="rId2"/>
    <p:sldId id="275" r:id="rId3"/>
    <p:sldId id="289" r:id="rId4"/>
    <p:sldId id="276" r:id="rId5"/>
    <p:sldId id="257" r:id="rId6"/>
    <p:sldId id="277" r:id="rId7"/>
    <p:sldId id="259" r:id="rId8"/>
    <p:sldId id="260" r:id="rId9"/>
    <p:sldId id="261" r:id="rId10"/>
    <p:sldId id="262" r:id="rId11"/>
    <p:sldId id="263" r:id="rId12"/>
    <p:sldId id="286" r:id="rId13"/>
    <p:sldId id="287" r:id="rId14"/>
    <p:sldId id="288" r:id="rId15"/>
    <p:sldId id="274" r:id="rId16"/>
    <p:sldId id="273" r:id="rId17"/>
    <p:sldId id="278" r:id="rId18"/>
    <p:sldId id="279" r:id="rId19"/>
    <p:sldId id="284" r:id="rId20"/>
    <p:sldId id="280" r:id="rId21"/>
    <p:sldId id="281" r:id="rId22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89"/>
    <p:restoredTop sz="94761"/>
  </p:normalViewPr>
  <p:slideViewPr>
    <p:cSldViewPr snapToGrid="0" snapToObjects="1">
      <p:cViewPr>
        <p:scale>
          <a:sx n="98" d="100"/>
          <a:sy n="98" d="100"/>
        </p:scale>
        <p:origin x="582" y="-63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7C5798A-1AD5-9D47-AEE2-567651F461E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>
                <a:latin typeface="Verdana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6A95C0-5F32-1240-830D-2915185D278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latin typeface="Verdana" charset="0"/>
                <a:ea typeface="ＭＳ Ｐゴシック" charset="-128"/>
              </a:defRPr>
            </a:lvl1pPr>
          </a:lstStyle>
          <a:p>
            <a:pPr>
              <a:defRPr/>
            </a:pPr>
            <a:fld id="{A66FA087-ECF8-AE4B-BA55-435B4C401A9D}" type="datetimeFigureOut">
              <a:rPr lang="en-US"/>
              <a:pPr>
                <a:defRPr/>
              </a:pPr>
              <a:t>11/15/2021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4049E4-6B38-7C47-B0AD-D448F72B2FF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>
                <a:latin typeface="Verdana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795CBA-F65F-C244-A7F3-D85D7C66806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>
                <a:latin typeface="Verdana" charset="0"/>
                <a:ea typeface="ＭＳ Ｐゴシック" charset="-128"/>
              </a:defRPr>
            </a:lvl1pPr>
          </a:lstStyle>
          <a:p>
            <a:pPr>
              <a:defRPr/>
            </a:pPr>
            <a:fld id="{F9B3B52A-E88B-5849-9B82-65DA1B6C90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3917700-979C-9240-9246-7141D95D256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F80692-515B-C746-9EAD-1291FB3B74C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2CB90D43-FBAF-8649-B4A5-D178B8832C52}" type="datetimeFigureOut">
              <a:rPr lang="en-US" altLang="en-US"/>
              <a:pPr>
                <a:defRPr/>
              </a:pPr>
              <a:t>11/15/2021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B41654B5-A440-8143-BA70-52513921C35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F35735D-1970-9040-81BE-5DCF28D66C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029F9C-4F92-6641-838C-5FE35AD9140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B16751-D43B-674C-9308-F65909A637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5BD2B3B9-841A-4141-8A57-9C2D46EC6D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A4C2C38C-DF1F-C141-BD76-DB8F874A2C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847695D-6016-A245-B30E-B004AFE14534}" type="slidenum">
              <a:rPr lang="en-US" altLang="en-US" smtClean="0"/>
              <a:pPr>
                <a:spcBef>
                  <a:spcPct val="0"/>
                </a:spcBef>
              </a:pPr>
              <a:t>4</a:t>
            </a:fld>
            <a:endParaRPr lang="en-US" altLang="en-US"/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FB5D9D28-C391-8549-A1BE-A6EDF7C28B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Text Box 2">
            <a:extLst>
              <a:ext uri="{FF2B5EF4-FFF2-40B4-BE49-F238E27FC236}">
                <a16:creationId xmlns:a16="http://schemas.microsoft.com/office/drawing/2014/main" id="{56C06077-A139-4748-8387-016C36498D4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ln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F9CECCA7-9AD5-F845-81F5-6FB7D4B3CA4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B5ED851-BBE0-7D4A-A636-F6C740010178}" type="slidenum">
              <a:rPr lang="en-US" altLang="en-US" smtClean="0"/>
              <a:pPr>
                <a:spcBef>
                  <a:spcPct val="0"/>
                </a:spcBef>
              </a:pPr>
              <a:t>19</a:t>
            </a:fld>
            <a:endParaRPr lang="en-US" altLang="en-US"/>
          </a:p>
        </p:txBody>
      </p:sp>
      <p:sp>
        <p:nvSpPr>
          <p:cNvPr id="32771" name="Text Box 1">
            <a:extLst>
              <a:ext uri="{FF2B5EF4-FFF2-40B4-BE49-F238E27FC236}">
                <a16:creationId xmlns:a16="http://schemas.microsoft.com/office/drawing/2014/main" id="{59EB85FA-ADC4-2C4F-81C1-6DA32881DC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Text Box 2">
            <a:extLst>
              <a:ext uri="{FF2B5EF4-FFF2-40B4-BE49-F238E27FC236}">
                <a16:creationId xmlns:a16="http://schemas.microsoft.com/office/drawing/2014/main" id="{681774BC-117F-3044-893A-A05BBD25E5F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ln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5612B864-BA29-B54D-BF8C-9AD12473BE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40D4B70-3295-1944-8ED2-C4BCC89A372A}" type="slidenum">
              <a:rPr lang="en-US" altLang="en-US" smtClean="0"/>
              <a:pPr>
                <a:spcBef>
                  <a:spcPct val="0"/>
                </a:spcBef>
              </a:pPr>
              <a:t>20</a:t>
            </a:fld>
            <a:endParaRPr lang="en-US" altLang="en-US"/>
          </a:p>
        </p:txBody>
      </p:sp>
      <p:sp>
        <p:nvSpPr>
          <p:cNvPr id="34819" name="Text Box 1">
            <a:extLst>
              <a:ext uri="{FF2B5EF4-FFF2-40B4-BE49-F238E27FC236}">
                <a16:creationId xmlns:a16="http://schemas.microsoft.com/office/drawing/2014/main" id="{3C361413-3404-A549-ADC9-500A58F610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id="{59108FAF-4571-D54F-A9D2-5D5EBB3D3B2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ln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093C16CC-7A6C-324E-A558-5F4F351934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1BA3D5C-08A8-0847-B5F6-D8399B1D6D30}" type="slidenum">
              <a:rPr lang="en-US" altLang="en-US" smtClean="0"/>
              <a:pPr>
                <a:spcBef>
                  <a:spcPct val="0"/>
                </a:spcBef>
              </a:pPr>
              <a:t>21</a:t>
            </a:fld>
            <a:endParaRPr lang="en-US" altLang="en-US"/>
          </a:p>
        </p:txBody>
      </p:sp>
      <p:sp>
        <p:nvSpPr>
          <p:cNvPr id="36867" name="Text Box 1">
            <a:extLst>
              <a:ext uri="{FF2B5EF4-FFF2-40B4-BE49-F238E27FC236}">
                <a16:creationId xmlns:a16="http://schemas.microsoft.com/office/drawing/2014/main" id="{C134DE13-6055-E14A-9BF7-240E90FFC6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Text Box 2">
            <a:extLst>
              <a:ext uri="{FF2B5EF4-FFF2-40B4-BE49-F238E27FC236}">
                <a16:creationId xmlns:a16="http://schemas.microsoft.com/office/drawing/2014/main" id="{6470A65B-49AC-164D-B09F-9B2A52F1098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ln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431B137C-83B5-DA48-AD96-5116D736F3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BDE486E-73C2-9747-823C-D7B2225FC452}" type="slidenum">
              <a:rPr lang="en-US" altLang="en-US" smtClean="0"/>
              <a:pPr>
                <a:spcBef>
                  <a:spcPct val="0"/>
                </a:spcBef>
              </a:pPr>
              <a:t>5</a:t>
            </a:fld>
            <a:endParaRPr lang="en-US" altLang="en-US"/>
          </a:p>
        </p:txBody>
      </p:sp>
      <p:sp>
        <p:nvSpPr>
          <p:cNvPr id="10243" name="Text Box 1">
            <a:extLst>
              <a:ext uri="{FF2B5EF4-FFF2-40B4-BE49-F238E27FC236}">
                <a16:creationId xmlns:a16="http://schemas.microsoft.com/office/drawing/2014/main" id="{7FAC774C-4D23-6149-A756-342B7BE7B1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4" name="Text Box 2">
            <a:extLst>
              <a:ext uri="{FF2B5EF4-FFF2-40B4-BE49-F238E27FC236}">
                <a16:creationId xmlns:a16="http://schemas.microsoft.com/office/drawing/2014/main" id="{22C819FA-4BD2-B64D-B718-2F0FA62D67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DejaVu Sans" panose="020B0609030804020204" pitchFamily="49" charset="0"/>
                <a:cs typeface="DejaVu Sans" panose="020B0609030804020204" pitchFamily="49" charset="0"/>
              </a:rPr>
              <a:t>The definition of a tree shown here is recursive.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FA562835-2B70-A349-B808-12A48370C6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A0ACCC8-1955-464E-99AC-5D46E0AFD95B}" type="slidenum">
              <a:rPr lang="en-US" altLang="en-US" smtClean="0"/>
              <a:pPr>
                <a:spcBef>
                  <a:spcPct val="0"/>
                </a:spcBef>
              </a:pPr>
              <a:t>7</a:t>
            </a:fld>
            <a:endParaRPr lang="en-US" altLang="en-US"/>
          </a:p>
        </p:txBody>
      </p:sp>
      <p:sp>
        <p:nvSpPr>
          <p:cNvPr id="13315" name="Text Box 1">
            <a:extLst>
              <a:ext uri="{FF2B5EF4-FFF2-40B4-BE49-F238E27FC236}">
                <a16:creationId xmlns:a16="http://schemas.microsoft.com/office/drawing/2014/main" id="{DE2DA8A5-6EEF-DF48-B041-95E3A2E9AB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Text Box 2">
            <a:extLst>
              <a:ext uri="{FF2B5EF4-FFF2-40B4-BE49-F238E27FC236}">
                <a16:creationId xmlns:a16="http://schemas.microsoft.com/office/drawing/2014/main" id="{16B84D1C-D983-4642-9637-980106007B0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ln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56581F58-721C-A84B-8FC4-9541B4A08B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1FAD04A-5D6D-414B-973A-0F1E59605626}" type="slidenum">
              <a:rPr lang="en-US" altLang="en-US" smtClean="0"/>
              <a:pPr>
                <a:spcBef>
                  <a:spcPct val="0"/>
                </a:spcBef>
              </a:pPr>
              <a:t>8</a:t>
            </a:fld>
            <a:endParaRPr lang="en-US" altLang="en-US"/>
          </a:p>
        </p:txBody>
      </p:sp>
      <p:sp>
        <p:nvSpPr>
          <p:cNvPr id="15363" name="Text Box 1">
            <a:extLst>
              <a:ext uri="{FF2B5EF4-FFF2-40B4-BE49-F238E27FC236}">
                <a16:creationId xmlns:a16="http://schemas.microsoft.com/office/drawing/2014/main" id="{22F3F9B0-51B9-304D-B347-0AD2745551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4" name="Text Box 2">
            <a:extLst>
              <a:ext uri="{FF2B5EF4-FFF2-40B4-BE49-F238E27FC236}">
                <a16:creationId xmlns:a16="http://schemas.microsoft.com/office/drawing/2014/main" id="{5C0C06FC-154F-4248-9ED4-55B4AF27EB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DejaVu Sans" panose="020B0609030804020204" pitchFamily="49" charset="0"/>
                <a:cs typeface="DejaVu Sans" panose="020B0609030804020204" pitchFamily="49" charset="0"/>
              </a:rPr>
              <a:t>Would it be useful to have a trinary tree?  An N-ary tree?</a:t>
            </a:r>
          </a:p>
          <a:p>
            <a:pPr eaLnBrk="1" hangingPunct="1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DejaVu Sans" panose="020B0609030804020204" pitchFamily="49" charset="0"/>
                <a:cs typeface="DejaVu Sans" panose="020B0609030804020204" pitchFamily="49" charset="0"/>
              </a:rPr>
              <a:t>Yes, for some applications.  A T9 cell phone typing algorithm uses a 26-ary "prefix tree" or "Trie".  Databases often use N-ary trees for indexing for speed.  But we can do a lot with just two links.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id="{37C8687D-EF1D-7540-BE5F-C57F21E5DA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5CC7F65-470D-664C-9E0C-D8109B182B73}" type="slidenum">
              <a:rPr lang="en-US" altLang="en-US" smtClean="0"/>
              <a:pPr>
                <a:spcBef>
                  <a:spcPct val="0"/>
                </a:spcBef>
              </a:pPr>
              <a:t>9</a:t>
            </a:fld>
            <a:endParaRPr lang="en-US" altLang="en-US"/>
          </a:p>
        </p:txBody>
      </p:sp>
      <p:sp>
        <p:nvSpPr>
          <p:cNvPr id="17411" name="Text Box 1">
            <a:extLst>
              <a:ext uri="{FF2B5EF4-FFF2-40B4-BE49-F238E27FC236}">
                <a16:creationId xmlns:a16="http://schemas.microsoft.com/office/drawing/2014/main" id="{D339008E-2D33-A540-8684-D75F56876D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Text Box 2">
            <a:extLst>
              <a:ext uri="{FF2B5EF4-FFF2-40B4-BE49-F238E27FC236}">
                <a16:creationId xmlns:a16="http://schemas.microsoft.com/office/drawing/2014/main" id="{950E039C-8BEF-6C45-99E3-B15E6C11F0B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ln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7D699AD6-175A-7C4D-AA0C-15285506EAC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407770E-B5DD-4445-904B-A35B8252E0E6}" type="slidenum">
              <a:rPr lang="en-US" altLang="en-US" smtClean="0"/>
              <a:pPr>
                <a:spcBef>
                  <a:spcPct val="0"/>
                </a:spcBef>
              </a:pPr>
              <a:t>10</a:t>
            </a:fld>
            <a:endParaRPr lang="en-US" altLang="en-US"/>
          </a:p>
        </p:txBody>
      </p:sp>
      <p:sp>
        <p:nvSpPr>
          <p:cNvPr id="19459" name="Text Box 1">
            <a:extLst>
              <a:ext uri="{FF2B5EF4-FFF2-40B4-BE49-F238E27FC236}">
                <a16:creationId xmlns:a16="http://schemas.microsoft.com/office/drawing/2014/main" id="{CCE16B2F-0F46-2C43-9BCA-83AEB5F26E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Text Box 2">
            <a:extLst>
              <a:ext uri="{FF2B5EF4-FFF2-40B4-BE49-F238E27FC236}">
                <a16:creationId xmlns:a16="http://schemas.microsoft.com/office/drawing/2014/main" id="{1517F597-6563-4145-A980-F3C4E88EFEA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ln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D847A2ED-1014-2A46-BB61-1E3BF6161A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F3659F8-F17D-6F40-B8FA-69279C1EE7FF}" type="slidenum">
              <a:rPr lang="en-US" altLang="en-US" smtClean="0"/>
              <a:pPr>
                <a:spcBef>
                  <a:spcPct val="0"/>
                </a:spcBef>
              </a:pPr>
              <a:t>11</a:t>
            </a:fld>
            <a:endParaRPr lang="en-US" altLang="en-US"/>
          </a:p>
        </p:txBody>
      </p:sp>
      <p:sp>
        <p:nvSpPr>
          <p:cNvPr id="21507" name="Text Box 1">
            <a:extLst>
              <a:ext uri="{FF2B5EF4-FFF2-40B4-BE49-F238E27FC236}">
                <a16:creationId xmlns:a16="http://schemas.microsoft.com/office/drawing/2014/main" id="{245DD224-38AC-DD40-88FC-E1FCCB7C6B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Text Box 2">
            <a:extLst>
              <a:ext uri="{FF2B5EF4-FFF2-40B4-BE49-F238E27FC236}">
                <a16:creationId xmlns:a16="http://schemas.microsoft.com/office/drawing/2014/main" id="{14326DC7-A9C5-8848-9FCB-754CB765A1D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ln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CACBCDDA-54D7-2144-A842-C6589E5446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F058B44-60ED-3D41-85E6-DBC5B9819ADA}" type="slidenum">
              <a:rPr lang="en-US" altLang="en-US" smtClean="0"/>
              <a:pPr>
                <a:spcBef>
                  <a:spcPct val="0"/>
                </a:spcBef>
              </a:pPr>
              <a:t>15</a:t>
            </a:fld>
            <a:endParaRPr lang="en-US" altLang="en-US"/>
          </a:p>
        </p:txBody>
      </p:sp>
      <p:sp>
        <p:nvSpPr>
          <p:cNvPr id="26627" name="Text Box 1">
            <a:extLst>
              <a:ext uri="{FF2B5EF4-FFF2-40B4-BE49-F238E27FC236}">
                <a16:creationId xmlns:a16="http://schemas.microsoft.com/office/drawing/2014/main" id="{9D951780-CBFF-504F-BC00-9C1F87BC8B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Text Box 2">
            <a:extLst>
              <a:ext uri="{FF2B5EF4-FFF2-40B4-BE49-F238E27FC236}">
                <a16:creationId xmlns:a16="http://schemas.microsoft.com/office/drawing/2014/main" id="{62D05794-9546-4244-B391-D08E2C39C00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ln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D0AB0F5B-6A52-2B4E-AF7D-F32E5157F9C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9B7E21B-A7CC-6E4E-AA83-2686557D9795}" type="slidenum">
              <a:rPr lang="en-US" altLang="en-US" smtClean="0"/>
              <a:pPr>
                <a:spcBef>
                  <a:spcPct val="0"/>
                </a:spcBef>
              </a:pPr>
              <a:t>16</a:t>
            </a:fld>
            <a:endParaRPr lang="en-US" altLang="en-US"/>
          </a:p>
        </p:txBody>
      </p:sp>
      <p:sp>
        <p:nvSpPr>
          <p:cNvPr id="28675" name="Text Box 1">
            <a:extLst>
              <a:ext uri="{FF2B5EF4-FFF2-40B4-BE49-F238E27FC236}">
                <a16:creationId xmlns:a16="http://schemas.microsoft.com/office/drawing/2014/main" id="{BD3D4F93-CCCF-8143-8575-CD7C396ADD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id="{D74DE3AB-08DE-8F47-AD0B-60B7D31AA91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ln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3">
            <a:extLst>
              <a:ext uri="{FF2B5EF4-FFF2-40B4-BE49-F238E27FC236}">
                <a16:creationId xmlns:a16="http://schemas.microsoft.com/office/drawing/2014/main" id="{9F073444-AECF-2543-9D50-BC9EAF103F36}"/>
              </a:ext>
            </a:extLst>
          </p:cNvPr>
          <p:cNvGrpSpPr>
            <a:grpSpLocks/>
          </p:cNvGrpSpPr>
          <p:nvPr/>
        </p:nvGrpSpPr>
        <p:grpSpPr bwMode="auto">
          <a:xfrm>
            <a:off x="-9525" y="0"/>
            <a:ext cx="9169400" cy="533400"/>
            <a:chOff x="-6" y="-180"/>
            <a:chExt cx="5776" cy="516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1993ABB8-2BAE-764B-8BA1-1D074156A171}"/>
                </a:ext>
              </a:extLst>
            </p:cNvPr>
            <p:cNvSpPr>
              <a:spLocks/>
            </p:cNvSpPr>
            <p:nvPr/>
          </p:nvSpPr>
          <p:spPr bwMode="auto">
            <a:xfrm>
              <a:off x="-6" y="-180"/>
              <a:ext cx="5772" cy="5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6" y="2"/>
                </a:cxn>
                <a:cxn ang="0">
                  <a:pos x="2542" y="0"/>
                </a:cxn>
                <a:cxn ang="0">
                  <a:pos x="4374" y="367"/>
                </a:cxn>
                <a:cxn ang="0">
                  <a:pos x="5766" y="55"/>
                </a:cxn>
                <a:cxn ang="0">
                  <a:pos x="5772" y="213"/>
                </a:cxn>
                <a:cxn ang="0">
                  <a:pos x="4302" y="439"/>
                </a:cxn>
                <a:cxn ang="0">
                  <a:pos x="1488" y="201"/>
                </a:cxn>
                <a:cxn ang="0">
                  <a:pos x="0" y="656"/>
                </a:cxn>
                <a:cxn ang="0">
                  <a:pos x="6" y="2"/>
                </a:cxn>
              </a:cxnLst>
              <a:rect l="0" t="0" r="0" b="0"/>
              <a:pathLst>
                <a:path w="5772" h="656">
                  <a:moveTo>
                    <a:pt x="6" y="2"/>
                  </a:moveTo>
                  <a:lnTo>
                    <a:pt x="2542" y="0"/>
                  </a:lnTo>
                  <a:cubicBezTo>
                    <a:pt x="2746" y="101"/>
                    <a:pt x="3828" y="367"/>
                    <a:pt x="4374" y="367"/>
                  </a:cubicBezTo>
                  <a:cubicBezTo>
                    <a:pt x="4920" y="367"/>
                    <a:pt x="5526" y="152"/>
                    <a:pt x="5766" y="55"/>
                  </a:cubicBezTo>
                  <a:lnTo>
                    <a:pt x="5772" y="213"/>
                  </a:lnTo>
                  <a:cubicBezTo>
                    <a:pt x="5670" y="257"/>
                    <a:pt x="5016" y="441"/>
                    <a:pt x="4302" y="439"/>
                  </a:cubicBezTo>
                  <a:cubicBezTo>
                    <a:pt x="3588" y="437"/>
                    <a:pt x="2205" y="165"/>
                    <a:pt x="1488" y="201"/>
                  </a:cubicBezTo>
                  <a:cubicBezTo>
                    <a:pt x="750" y="209"/>
                    <a:pt x="270" y="482"/>
                    <a:pt x="0" y="656"/>
                  </a:cubicBezTo>
                  <a:lnTo>
                    <a:pt x="6" y="2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shade val="50000"/>
                    <a:alpha val="45000"/>
                    <a:satMod val="120000"/>
                  </a:schemeClr>
                </a:gs>
                <a:gs pos="100000">
                  <a:schemeClr val="accent3">
                    <a:shade val="80000"/>
                    <a:alpha val="55000"/>
                    <a:satMod val="155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  <a:cs typeface="Times New Roman" charset="0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274CC369-68B4-454D-9D28-E666EE09D5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8" y="-180"/>
              <a:ext cx="3072" cy="263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1668" y="564"/>
                </a:cxn>
                <a:cxn ang="0">
                  <a:pos x="3000" y="186"/>
                </a:cxn>
                <a:cxn ang="0">
                  <a:pos x="3000" y="6"/>
                </a:cxn>
                <a:cxn ang="0">
                  <a:pos x="0" y="0"/>
                </a:cxn>
              </a:cxnLst>
              <a:rect l="0" t="0" r="0" b="0"/>
              <a:pathLst>
                <a:path w="3000" h="595">
                  <a:moveTo>
                    <a:pt x="0" y="0"/>
                  </a:moveTo>
                  <a:cubicBezTo>
                    <a:pt x="174" y="102"/>
                    <a:pt x="1168" y="533"/>
                    <a:pt x="1668" y="564"/>
                  </a:cubicBezTo>
                  <a:cubicBezTo>
                    <a:pt x="2168" y="595"/>
                    <a:pt x="2778" y="279"/>
                    <a:pt x="3000" y="186"/>
                  </a:cubicBezTo>
                  <a:lnTo>
                    <a:pt x="3000" y="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3">
                    <a:shade val="50000"/>
                    <a:alpha val="30000"/>
                    <a:satMod val="130000"/>
                  </a:schemeClr>
                </a:gs>
                <a:gs pos="80000">
                  <a:schemeClr val="accent2">
                    <a:shade val="75000"/>
                    <a:alpha val="45000"/>
                    <a:satMod val="140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  <a:cs typeface="Times New Roman" charset="0"/>
              </a:endParaRPr>
            </a:p>
          </p:txBody>
        </p:sp>
        <p:grpSp>
          <p:nvGrpSpPr>
            <p:cNvPr id="7" name="Group 1">
              <a:extLst>
                <a:ext uri="{FF2B5EF4-FFF2-40B4-BE49-F238E27FC236}">
                  <a16:creationId xmlns:a16="http://schemas.microsoft.com/office/drawing/2014/main" id="{FDD59B99-D9C4-3541-AE59-94A7A0F7229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-42"/>
              <a:ext cx="5770" cy="246"/>
              <a:chOff x="-13880" y="438044"/>
              <a:chExt cx="9173112" cy="427357"/>
            </a:xfrm>
          </p:grpSpPr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A5BA932D-9E42-4F4C-A759-7F851AADB5F4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35692">
                <a:off x="-13880" y="438118"/>
                <a:ext cx="9173112" cy="427283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0" y="966"/>
                  </a:cxn>
                  <a:cxn ang="0">
                    <a:pos x="1608" y="282"/>
                  </a:cxn>
                  <a:cxn ang="0">
                    <a:pos x="4110" y="1008"/>
                  </a:cxn>
                  <a:cxn ang="0">
                    <a:pos x="5772" y="0"/>
                  </a:cxn>
                </a:cxnLst>
                <a:rect l="0" t="0" r="0" b="0"/>
                <a:pathLst>
                  <a:path w="5772" h="1055">
                    <a:moveTo>
                      <a:pt x="0" y="966"/>
                    </a:moveTo>
                    <a:cubicBezTo>
                      <a:pt x="282" y="738"/>
                      <a:pt x="923" y="275"/>
                      <a:pt x="1608" y="282"/>
                    </a:cubicBezTo>
                    <a:cubicBezTo>
                      <a:pt x="2293" y="289"/>
                      <a:pt x="3416" y="1055"/>
                      <a:pt x="4110" y="1008"/>
                    </a:cubicBezTo>
                    <a:cubicBezTo>
                      <a:pt x="4804" y="961"/>
                      <a:pt x="5426" y="210"/>
                      <a:pt x="5772" y="0"/>
                    </a:cubicBezTo>
                  </a:path>
                </a:pathLst>
              </a:custGeom>
              <a:noFill/>
              <a:ln w="10795" cap="flat" cmpd="sng" algn="ctr">
                <a:gradFill>
                  <a:gsLst>
                    <a:gs pos="74000">
                      <a:schemeClr val="accent3">
                        <a:shade val="75000"/>
                      </a:schemeClr>
                    </a:gs>
                    <a:gs pos="86000">
                      <a:schemeClr val="tx1">
                        <a:alpha val="29000"/>
                      </a:schemeClr>
                    </a:gs>
                    <a:gs pos="16000">
                      <a:schemeClr val="accent2">
                        <a:shade val="75000"/>
                        <a:alpha val="5600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2000"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828AEB71-0AEA-484B-A074-7B0984C951E5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35692">
                <a:off x="-10858" y="438044"/>
                <a:ext cx="9169042" cy="382392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0" y="732"/>
                  </a:cxn>
                  <a:cxn ang="0">
                    <a:pos x="1638" y="228"/>
                  </a:cxn>
                  <a:cxn ang="0">
                    <a:pos x="4122" y="816"/>
                  </a:cxn>
                  <a:cxn ang="0">
                    <a:pos x="5766" y="0"/>
                  </a:cxn>
                </a:cxnLst>
                <a:rect l="0" t="0" r="0" b="0"/>
                <a:pathLst>
                  <a:path w="5766" h="854">
                    <a:moveTo>
                      <a:pt x="0" y="732"/>
                    </a:moveTo>
                    <a:cubicBezTo>
                      <a:pt x="273" y="647"/>
                      <a:pt x="951" y="214"/>
                      <a:pt x="1638" y="228"/>
                    </a:cubicBezTo>
                    <a:cubicBezTo>
                      <a:pt x="2325" y="242"/>
                      <a:pt x="3434" y="854"/>
                      <a:pt x="4122" y="816"/>
                    </a:cubicBezTo>
                    <a:cubicBezTo>
                      <a:pt x="4810" y="778"/>
                      <a:pt x="5424" y="170"/>
                      <a:pt x="5766" y="0"/>
                    </a:cubicBezTo>
                  </a:path>
                </a:pathLst>
              </a:custGeom>
              <a:noFill/>
              <a:ln w="9525" cap="flat" cmpd="sng" algn="ctr">
                <a:gradFill>
                  <a:gsLst>
                    <a:gs pos="74000">
                      <a:schemeClr val="accent4"/>
                    </a:gs>
                    <a:gs pos="44000">
                      <a:schemeClr val="accent1"/>
                    </a:gs>
                    <a:gs pos="33000">
                      <a:schemeClr val="accent2">
                        <a:alpha val="5600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2000"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81924" name="Title Placeholder 8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1470025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1925" name="Text Placeholder 29"/>
          <p:cNvSpPr>
            <a:spLocks noGrp="1"/>
          </p:cNvSpPr>
          <p:nvPr>
            <p:ph type="subTitle" idx="1"/>
          </p:nvPr>
        </p:nvSpPr>
        <p:spPr>
          <a:xfrm>
            <a:off x="685800" y="3276600"/>
            <a:ext cx="7772400" cy="1752600"/>
          </a:xfrm>
          <a:ln w="9525"/>
        </p:spPr>
        <p:txBody>
          <a:bodyPr/>
          <a:lstStyle>
            <a:lvl1pPr marL="0" indent="0" algn="ctr">
              <a:buFont typeface="Wingdings 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8330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40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1560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408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028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53422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9738"/>
            <a:ext cx="8229600" cy="7032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915400" cy="518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75499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9889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8">
            <a:extLst>
              <a:ext uri="{FF2B5EF4-FFF2-40B4-BE49-F238E27FC236}">
                <a16:creationId xmlns:a16="http://schemas.microsoft.com/office/drawing/2014/main" id="{B5CB205C-5076-6640-9B38-D63AD1BE8BC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439738"/>
            <a:ext cx="82296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9">
            <a:extLst>
              <a:ext uri="{FF2B5EF4-FFF2-40B4-BE49-F238E27FC236}">
                <a16:creationId xmlns:a16="http://schemas.microsoft.com/office/drawing/2014/main" id="{A84E282E-6D29-5B47-BE6F-924EAB4E5F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228600" y="1371600"/>
            <a:ext cx="89154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grpSp>
        <p:nvGrpSpPr>
          <p:cNvPr id="1028" name="Group 24">
            <a:extLst>
              <a:ext uri="{FF2B5EF4-FFF2-40B4-BE49-F238E27FC236}">
                <a16:creationId xmlns:a16="http://schemas.microsoft.com/office/drawing/2014/main" id="{769180E7-962F-5047-9E51-37C4DA3B2E46}"/>
              </a:ext>
            </a:extLst>
          </p:cNvPr>
          <p:cNvGrpSpPr>
            <a:grpSpLocks/>
          </p:cNvGrpSpPr>
          <p:nvPr/>
        </p:nvGrpSpPr>
        <p:grpSpPr bwMode="auto">
          <a:xfrm>
            <a:off x="-9525" y="0"/>
            <a:ext cx="9169400" cy="533400"/>
            <a:chOff x="-6" y="-180"/>
            <a:chExt cx="5776" cy="516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46C1E99-6FC5-544B-AECB-96813C938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-6" y="-180"/>
              <a:ext cx="5772" cy="5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6" y="2"/>
                </a:cxn>
                <a:cxn ang="0">
                  <a:pos x="2542" y="0"/>
                </a:cxn>
                <a:cxn ang="0">
                  <a:pos x="4374" y="367"/>
                </a:cxn>
                <a:cxn ang="0">
                  <a:pos x="5766" y="55"/>
                </a:cxn>
                <a:cxn ang="0">
                  <a:pos x="5772" y="213"/>
                </a:cxn>
                <a:cxn ang="0">
                  <a:pos x="4302" y="439"/>
                </a:cxn>
                <a:cxn ang="0">
                  <a:pos x="1488" y="201"/>
                </a:cxn>
                <a:cxn ang="0">
                  <a:pos x="0" y="656"/>
                </a:cxn>
                <a:cxn ang="0">
                  <a:pos x="6" y="2"/>
                </a:cxn>
              </a:cxnLst>
              <a:rect l="0" t="0" r="0" b="0"/>
              <a:pathLst>
                <a:path w="5772" h="656">
                  <a:moveTo>
                    <a:pt x="6" y="2"/>
                  </a:moveTo>
                  <a:lnTo>
                    <a:pt x="2542" y="0"/>
                  </a:lnTo>
                  <a:cubicBezTo>
                    <a:pt x="2746" y="101"/>
                    <a:pt x="3828" y="367"/>
                    <a:pt x="4374" y="367"/>
                  </a:cubicBezTo>
                  <a:cubicBezTo>
                    <a:pt x="4920" y="367"/>
                    <a:pt x="5526" y="152"/>
                    <a:pt x="5766" y="55"/>
                  </a:cubicBezTo>
                  <a:lnTo>
                    <a:pt x="5772" y="213"/>
                  </a:lnTo>
                  <a:cubicBezTo>
                    <a:pt x="5670" y="257"/>
                    <a:pt x="5016" y="441"/>
                    <a:pt x="4302" y="439"/>
                  </a:cubicBezTo>
                  <a:cubicBezTo>
                    <a:pt x="3588" y="437"/>
                    <a:pt x="2205" y="165"/>
                    <a:pt x="1488" y="201"/>
                  </a:cubicBezTo>
                  <a:cubicBezTo>
                    <a:pt x="750" y="209"/>
                    <a:pt x="270" y="482"/>
                    <a:pt x="0" y="656"/>
                  </a:cubicBezTo>
                  <a:lnTo>
                    <a:pt x="6" y="2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shade val="50000"/>
                    <a:alpha val="45000"/>
                    <a:satMod val="120000"/>
                  </a:schemeClr>
                </a:gs>
                <a:gs pos="100000">
                  <a:schemeClr val="accent3">
                    <a:shade val="80000"/>
                    <a:alpha val="55000"/>
                    <a:satMod val="155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  <a:cs typeface="Times New Roman" charset="0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97E7423-DA28-5A47-AAF4-D2AC99498C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8" y="-180"/>
              <a:ext cx="3072" cy="263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1668" y="564"/>
                </a:cxn>
                <a:cxn ang="0">
                  <a:pos x="3000" y="186"/>
                </a:cxn>
                <a:cxn ang="0">
                  <a:pos x="3000" y="6"/>
                </a:cxn>
                <a:cxn ang="0">
                  <a:pos x="0" y="0"/>
                </a:cxn>
              </a:cxnLst>
              <a:rect l="0" t="0" r="0" b="0"/>
              <a:pathLst>
                <a:path w="3000" h="595">
                  <a:moveTo>
                    <a:pt x="0" y="0"/>
                  </a:moveTo>
                  <a:cubicBezTo>
                    <a:pt x="174" y="102"/>
                    <a:pt x="1168" y="533"/>
                    <a:pt x="1668" y="564"/>
                  </a:cubicBezTo>
                  <a:cubicBezTo>
                    <a:pt x="2168" y="595"/>
                    <a:pt x="2778" y="279"/>
                    <a:pt x="3000" y="186"/>
                  </a:cubicBezTo>
                  <a:lnTo>
                    <a:pt x="3000" y="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3">
                    <a:shade val="50000"/>
                    <a:alpha val="30000"/>
                    <a:satMod val="130000"/>
                  </a:schemeClr>
                </a:gs>
                <a:gs pos="80000">
                  <a:schemeClr val="accent2">
                    <a:shade val="75000"/>
                    <a:alpha val="45000"/>
                    <a:satMod val="140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  <a:cs typeface="Times New Roman" charset="0"/>
              </a:endParaRPr>
            </a:p>
          </p:txBody>
        </p:sp>
        <p:grpSp>
          <p:nvGrpSpPr>
            <p:cNvPr id="1032" name="Group 1">
              <a:extLst>
                <a:ext uri="{FF2B5EF4-FFF2-40B4-BE49-F238E27FC236}">
                  <a16:creationId xmlns:a16="http://schemas.microsoft.com/office/drawing/2014/main" id="{A816B498-8E49-AD4B-894A-0565DCA593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-42"/>
              <a:ext cx="5770" cy="246"/>
              <a:chOff x="-13880" y="438044"/>
              <a:chExt cx="9173112" cy="427357"/>
            </a:xfrm>
          </p:grpSpPr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496AB25E-BB49-964A-8E5F-62C8200DA5B5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35692">
                <a:off x="-13880" y="438118"/>
                <a:ext cx="9173112" cy="427283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0" y="966"/>
                  </a:cxn>
                  <a:cxn ang="0">
                    <a:pos x="1608" y="282"/>
                  </a:cxn>
                  <a:cxn ang="0">
                    <a:pos x="4110" y="1008"/>
                  </a:cxn>
                  <a:cxn ang="0">
                    <a:pos x="5772" y="0"/>
                  </a:cxn>
                </a:cxnLst>
                <a:rect l="0" t="0" r="0" b="0"/>
                <a:pathLst>
                  <a:path w="5772" h="1055">
                    <a:moveTo>
                      <a:pt x="0" y="966"/>
                    </a:moveTo>
                    <a:cubicBezTo>
                      <a:pt x="282" y="738"/>
                      <a:pt x="923" y="275"/>
                      <a:pt x="1608" y="282"/>
                    </a:cubicBezTo>
                    <a:cubicBezTo>
                      <a:pt x="2293" y="289"/>
                      <a:pt x="3416" y="1055"/>
                      <a:pt x="4110" y="1008"/>
                    </a:cubicBezTo>
                    <a:cubicBezTo>
                      <a:pt x="4804" y="961"/>
                      <a:pt x="5426" y="210"/>
                      <a:pt x="5772" y="0"/>
                    </a:cubicBezTo>
                  </a:path>
                </a:pathLst>
              </a:custGeom>
              <a:noFill/>
              <a:ln w="10795" cap="flat" cmpd="sng" algn="ctr">
                <a:gradFill>
                  <a:gsLst>
                    <a:gs pos="74000">
                      <a:schemeClr val="accent3">
                        <a:shade val="75000"/>
                      </a:schemeClr>
                    </a:gs>
                    <a:gs pos="86000">
                      <a:schemeClr val="tx1">
                        <a:alpha val="29000"/>
                      </a:schemeClr>
                    </a:gs>
                    <a:gs pos="16000">
                      <a:schemeClr val="accent2">
                        <a:shade val="75000"/>
                        <a:alpha val="5600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2000"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BBBFA4D8-0FB6-734D-8314-53F41E508BDB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35692">
                <a:off x="-10858" y="438044"/>
                <a:ext cx="9169042" cy="382392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0" y="732"/>
                  </a:cxn>
                  <a:cxn ang="0">
                    <a:pos x="1638" y="228"/>
                  </a:cxn>
                  <a:cxn ang="0">
                    <a:pos x="4122" y="816"/>
                  </a:cxn>
                  <a:cxn ang="0">
                    <a:pos x="5766" y="0"/>
                  </a:cxn>
                </a:cxnLst>
                <a:rect l="0" t="0" r="0" b="0"/>
                <a:pathLst>
                  <a:path w="5766" h="854">
                    <a:moveTo>
                      <a:pt x="0" y="732"/>
                    </a:moveTo>
                    <a:cubicBezTo>
                      <a:pt x="273" y="647"/>
                      <a:pt x="951" y="214"/>
                      <a:pt x="1638" y="228"/>
                    </a:cubicBezTo>
                    <a:cubicBezTo>
                      <a:pt x="2325" y="242"/>
                      <a:pt x="3434" y="854"/>
                      <a:pt x="4122" y="816"/>
                    </a:cubicBezTo>
                    <a:cubicBezTo>
                      <a:pt x="4810" y="778"/>
                      <a:pt x="5424" y="170"/>
                      <a:pt x="5766" y="0"/>
                    </a:cubicBezTo>
                  </a:path>
                </a:pathLst>
              </a:custGeom>
              <a:noFill/>
              <a:ln w="9525" cap="flat" cmpd="sng" algn="ctr">
                <a:gradFill>
                  <a:gsLst>
                    <a:gs pos="74000">
                      <a:schemeClr val="accent4"/>
                    </a:gs>
                    <a:gs pos="44000">
                      <a:schemeClr val="accent1"/>
                    </a:gs>
                    <a:gs pos="33000">
                      <a:schemeClr val="accent2">
                        <a:alpha val="5600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2000"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A9B6E7-E527-754A-8B92-4E23E41FF15C}"/>
              </a:ext>
            </a:extLst>
          </p:cNvPr>
          <p:cNvSpPr txBox="1">
            <a:spLocks noGrp="1"/>
          </p:cNvSpPr>
          <p:nvPr/>
        </p:nvSpPr>
        <p:spPr>
          <a:xfrm>
            <a:off x="8326438" y="6430963"/>
            <a:ext cx="762000" cy="365125"/>
          </a:xfrm>
          <a:prstGeom prst="rect">
            <a:avLst/>
          </a:prstGeom>
          <a:noFill/>
        </p:spPr>
        <p:txBody>
          <a:bodyPr lIns="0" tIns="0" rIns="0" bIns="0" anchor="b"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9pPr>
          </a:lstStyle>
          <a:p>
            <a:pPr algn="r" eaLnBrk="1" hangingPunct="1">
              <a:buFont typeface="Wingdings" charset="2"/>
              <a:buNone/>
              <a:defRPr/>
            </a:pPr>
            <a:fld id="{E658DC64-0FC9-3C4F-9263-944C597ED7BF}" type="slidenum">
              <a:rPr lang="en-US" altLang="en-US" sz="1200" smtClean="0">
                <a:solidFill>
                  <a:srgbClr val="424242"/>
                </a:solidFill>
              </a:rPr>
              <a:pPr algn="r" eaLnBrk="1" hangingPunct="1">
                <a:buFont typeface="Wingdings" charset="2"/>
                <a:buNone/>
                <a:defRPr/>
              </a:pPr>
              <a:t>‹#›</a:t>
            </a:fld>
            <a:endParaRPr lang="en-US" altLang="en-US" sz="1200">
              <a:solidFill>
                <a:srgbClr val="424242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696" r:id="rId2"/>
    <p:sldLayoutId id="2147483697" r:id="rId3"/>
    <p:sldLayoutId id="2147483698" r:id="rId4"/>
    <p:sldLayoutId id="2147483699" r:id="rId5"/>
    <p:sldLayoutId id="2147483700" r:id="rId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EB641B"/>
        </a:buClr>
        <a:buSzPct val="95000"/>
        <a:buFont typeface="Wingdings 2" pitchFamily="2" charset="2"/>
        <a:buChar char=""/>
        <a:defRPr sz="2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2" charset="2"/>
        <a:buChar char="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2" charset="2"/>
        <a:buChar char=""/>
        <a:defRPr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EB641B"/>
        </a:buClr>
        <a:buSzPct val="65000"/>
        <a:buFont typeface="Wingdings 2" pitchFamily="2" charset="2"/>
        <a:buChar char=""/>
        <a:defRPr sz="17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39639D"/>
        </a:buClr>
        <a:buSzPct val="65000"/>
        <a:buFont typeface="Wingdings 2" pitchFamily="2" charset="2"/>
        <a:buChar char=""/>
        <a:defRPr sz="17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itle 1">
            <a:extLst>
              <a:ext uri="{FF2B5EF4-FFF2-40B4-BE49-F238E27FC236}">
                <a16:creationId xmlns:a16="http://schemas.microsoft.com/office/drawing/2014/main" id="{2D35DA6E-CC33-B04F-852D-D472FB36E5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Building Java Programs</a:t>
            </a:r>
          </a:p>
        </p:txBody>
      </p:sp>
      <p:sp>
        <p:nvSpPr>
          <p:cNvPr id="4098" name="Subtitle 2">
            <a:extLst>
              <a:ext uri="{FF2B5EF4-FFF2-40B4-BE49-F238E27FC236}">
                <a16:creationId xmlns:a16="http://schemas.microsoft.com/office/drawing/2014/main" id="{806D741D-85CA-5647-8020-434B3701EF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buFont typeface="Wingdings 2" pitchFamily="2" charset="2"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Binary Trees</a:t>
            </a:r>
          </a:p>
          <a:p>
            <a:pPr eaLnBrk="1" hangingPunct="1">
              <a:buFont typeface="Wingdings 2" pitchFamily="2" charset="2"/>
              <a:buNone/>
            </a:pPr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>
              <a:buFont typeface="Wingdings 2" pitchFamily="2" charset="2"/>
              <a:buNone/>
            </a:pPr>
            <a:r>
              <a:rPr lang="en-US" altLang="en-US" b="1">
                <a:ea typeface="ＭＳ Ｐゴシック" panose="020B0600070205080204" pitchFamily="34" charset="-128"/>
              </a:rPr>
              <a:t>reading: 17.1 – 17.3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>
            <a:extLst>
              <a:ext uri="{FF2B5EF4-FFF2-40B4-BE49-F238E27FC236}">
                <a16:creationId xmlns:a16="http://schemas.microsoft.com/office/drawing/2014/main" id="{177BDE56-E747-F94C-978B-970CBA82435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IntTree</a:t>
            </a:r>
            <a:r>
              <a:rPr lang="en-US" altLang="en-US">
                <a:ea typeface="ＭＳ Ｐゴシック" panose="020B0600070205080204" pitchFamily="34" charset="-128"/>
              </a:rPr>
              <a:t> class</a:t>
            </a: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2A1DB3EA-ADAF-F04A-838F-9F45742B974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1295400"/>
            <a:ext cx="8991600" cy="5181600"/>
          </a:xfrm>
        </p:spPr>
        <p:txBody>
          <a:bodyPr/>
          <a:lstStyle/>
          <a:p>
            <a:pPr marL="231775" indent="-230188" eaLnBrk="1" hangingPunct="1">
              <a:lnSpc>
                <a:spcPct val="70000"/>
              </a:lnSpc>
              <a:spcBef>
                <a:spcPts val="5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1800">
                <a:solidFill>
                  <a:srgbClr val="008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// An IntTree object represents an entire binary tree of ints.</a:t>
            </a:r>
          </a:p>
          <a:p>
            <a:pPr marL="231775" indent="-230188" eaLnBrk="1" hangingPunct="1">
              <a:lnSpc>
                <a:spcPct val="70000"/>
              </a:lnSpc>
              <a:spcBef>
                <a:spcPts val="5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1800">
                <a:latin typeface="Courier New" panose="02070309020205020404" pitchFamily="49" charset="0"/>
                <a:ea typeface="ＭＳ Ｐゴシック" panose="020B0600070205080204" pitchFamily="34" charset="-128"/>
              </a:rPr>
              <a:t>public class IntTree {</a:t>
            </a:r>
          </a:p>
          <a:p>
            <a:pPr marL="231775" indent="-230188" eaLnBrk="1" hangingPunct="1">
              <a:lnSpc>
                <a:spcPct val="70000"/>
              </a:lnSpc>
              <a:spcBef>
                <a:spcPts val="5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1800">
                <a:latin typeface="Courier New" panose="02070309020205020404" pitchFamily="49" charset="0"/>
                <a:ea typeface="ＭＳ Ｐゴシック" panose="020B0600070205080204" pitchFamily="34" charset="-128"/>
              </a:rPr>
              <a:t>    private IntTreeNode overallRoot;   </a:t>
            </a:r>
            <a:r>
              <a:rPr lang="en-US" altLang="en-US" sz="1800">
                <a:solidFill>
                  <a:srgbClr val="008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// null for an empty tree</a:t>
            </a:r>
          </a:p>
          <a:p>
            <a:pPr marL="231775" indent="-230188" eaLnBrk="1" hangingPunct="1">
              <a:lnSpc>
                <a:spcPct val="70000"/>
              </a:lnSpc>
              <a:spcBef>
                <a:spcPts val="5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1800">
                <a:latin typeface="Courier New" panose="02070309020205020404" pitchFamily="49" charset="0"/>
                <a:ea typeface="ＭＳ Ｐゴシック" panose="020B0600070205080204" pitchFamily="34" charset="-128"/>
              </a:rPr>
              <a:t>    </a:t>
            </a:r>
          </a:p>
          <a:p>
            <a:pPr marL="231775" indent="-230188" eaLnBrk="1" hangingPunct="1">
              <a:lnSpc>
                <a:spcPct val="70000"/>
              </a:lnSpc>
              <a:spcBef>
                <a:spcPts val="5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1800">
                <a:latin typeface="Courier New" panose="02070309020205020404" pitchFamily="49" charset="0"/>
                <a:ea typeface="ＭＳ Ｐゴシック" panose="020B0600070205080204" pitchFamily="34" charset="-128"/>
              </a:rPr>
              <a:t>    </a:t>
            </a:r>
            <a:r>
              <a:rPr lang="en-US" altLang="en-US" sz="1800" b="1">
                <a:ea typeface="ＭＳ Ｐゴシック" panose="020B0600070205080204" pitchFamily="34" charset="-128"/>
              </a:rPr>
              <a:t>methods</a:t>
            </a:r>
          </a:p>
          <a:p>
            <a:pPr marL="231775" indent="-230188" eaLnBrk="1" hangingPunct="1">
              <a:lnSpc>
                <a:spcPct val="70000"/>
              </a:lnSpc>
              <a:spcBef>
                <a:spcPts val="5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1800">
                <a:latin typeface="Courier New" panose="02070309020205020404" pitchFamily="49" charset="0"/>
                <a:ea typeface="ＭＳ Ｐゴシック" panose="020B0600070205080204" pitchFamily="34" charset="-128"/>
              </a:rPr>
              <a:t>}</a:t>
            </a:r>
          </a:p>
          <a:p>
            <a:pPr marL="231775" indent="-230188" eaLnBrk="1" hangingPunct="1">
              <a:lnSpc>
                <a:spcPct val="70000"/>
              </a:lnSpc>
              <a:spcBef>
                <a:spcPts val="5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en-US" altLang="en-US">
              <a:ea typeface="ＭＳ Ｐゴシック" panose="020B0600070205080204" pitchFamily="34" charset="-128"/>
            </a:endParaRPr>
          </a:p>
          <a:p>
            <a:pPr marL="623888" lvl="1" indent="-277813" eaLnBrk="1" hangingPunct="1">
              <a:buFont typeface="Tahoma" panose="020B0604030504040204" pitchFamily="34" charset="0"/>
              <a:buChar char="–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>
                <a:ea typeface="ＭＳ Ｐゴシック" panose="020B0600070205080204" pitchFamily="34" charset="-128"/>
              </a:rPr>
              <a:t>Client code talks to the </a:t>
            </a: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IntTree</a:t>
            </a:r>
            <a:r>
              <a:rPr lang="en-US" altLang="en-US">
                <a:ea typeface="ＭＳ Ｐゴシック" panose="020B0600070205080204" pitchFamily="34" charset="-128"/>
              </a:rPr>
              <a:t>,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not to the node objects inside it.</a:t>
            </a:r>
          </a:p>
          <a:p>
            <a:pPr marL="912813" lvl="2" indent="-174625" eaLnBrk="1" hangingPunct="1">
              <a:buFont typeface="Tahoma" panose="020B0604030504040204" pitchFamily="34" charset="0"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en-US" altLang="en-US">
              <a:ea typeface="ＭＳ Ｐゴシック" panose="020B0600070205080204" pitchFamily="34" charset="-128"/>
            </a:endParaRPr>
          </a:p>
          <a:p>
            <a:pPr marL="623888" lvl="1" indent="-277813" eaLnBrk="1" hangingPunct="1">
              <a:buFont typeface="Tahoma" panose="020B0604030504040204" pitchFamily="34" charset="0"/>
              <a:buChar char="–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>
                <a:ea typeface="ＭＳ Ｐゴシック" panose="020B0600070205080204" pitchFamily="34" charset="-128"/>
              </a:rPr>
              <a:t>Methods of the </a:t>
            </a: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IntTree</a:t>
            </a:r>
            <a:r>
              <a:rPr lang="en-US" altLang="en-US">
                <a:ea typeface="ＭＳ Ｐゴシック" panose="020B0600070205080204" pitchFamily="34" charset="-128"/>
              </a:rPr>
              <a:t> create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and manipulate the nodes,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their data and links between them.</a:t>
            </a:r>
          </a:p>
        </p:txBody>
      </p:sp>
      <p:grpSp>
        <p:nvGrpSpPr>
          <p:cNvPr id="18435" name="Group 3">
            <a:extLst>
              <a:ext uri="{FF2B5EF4-FFF2-40B4-BE49-F238E27FC236}">
                <a16:creationId xmlns:a16="http://schemas.microsoft.com/office/drawing/2014/main" id="{F16AF832-7139-F046-8D18-2B753A2B5D37}"/>
              </a:ext>
            </a:extLst>
          </p:cNvPr>
          <p:cNvGrpSpPr>
            <a:grpSpLocks/>
          </p:cNvGrpSpPr>
          <p:nvPr/>
        </p:nvGrpSpPr>
        <p:grpSpPr bwMode="auto">
          <a:xfrm>
            <a:off x="5562600" y="2306638"/>
            <a:ext cx="3503613" cy="3103562"/>
            <a:chOff x="3504" y="2139"/>
            <a:chExt cx="2207" cy="1955"/>
          </a:xfrm>
        </p:grpSpPr>
        <p:grpSp>
          <p:nvGrpSpPr>
            <p:cNvPr id="18436" name="Group 4">
              <a:extLst>
                <a:ext uri="{FF2B5EF4-FFF2-40B4-BE49-F238E27FC236}">
                  <a16:creationId xmlns:a16="http://schemas.microsoft.com/office/drawing/2014/main" id="{4E0C21E4-932A-0D44-8678-924394DD52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00" y="2150"/>
              <a:ext cx="2015" cy="1881"/>
              <a:chOff x="3600" y="2150"/>
              <a:chExt cx="2015" cy="1881"/>
            </a:xfrm>
          </p:grpSpPr>
          <p:sp>
            <p:nvSpPr>
              <p:cNvPr id="11269" name="Oval 5">
                <a:extLst>
                  <a:ext uri="{FF2B5EF4-FFF2-40B4-BE49-F238E27FC236}">
                    <a16:creationId xmlns:a16="http://schemas.microsoft.com/office/drawing/2014/main" id="{3A5A3C6F-297D-7948-A4B7-EBC0D939C8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94" y="3699"/>
                <a:ext cx="322" cy="333"/>
              </a:xfrm>
              <a:prstGeom prst="ellipse">
                <a:avLst/>
              </a:prstGeom>
              <a:gradFill rotWithShape="0">
                <a:gsLst>
                  <a:gs pos="0">
                    <a:srgbClr val="A1ADAE"/>
                  </a:gs>
                  <a:gs pos="100000">
                    <a:srgbClr val="E1F2F3"/>
                  </a:gs>
                </a:gsLst>
                <a:lin ang="13500000" scaled="1"/>
              </a:gradFill>
              <a:ln w="381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/>
              </a:extLst>
            </p:spPr>
            <p:txBody>
              <a:bodyPr wrap="none" lIns="90000" tIns="46800" rIns="90000" bIns="4680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/>
                </a:pPr>
                <a:r>
                  <a:rPr lang="en-US" sz="2400">
                    <a:solidFill>
                      <a:srgbClr val="000000"/>
                    </a:solidFill>
                    <a:latin typeface="Tahoma" charset="0"/>
                    <a:ea typeface="+mn-ea"/>
                  </a:rPr>
                  <a:t>7</a:t>
                </a:r>
              </a:p>
            </p:txBody>
          </p:sp>
          <p:sp>
            <p:nvSpPr>
              <p:cNvPr id="11270" name="Oval 6">
                <a:extLst>
                  <a:ext uri="{FF2B5EF4-FFF2-40B4-BE49-F238E27FC236}">
                    <a16:creationId xmlns:a16="http://schemas.microsoft.com/office/drawing/2014/main" id="{21056C17-84E4-ED48-BF4B-F387F6507E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59" y="3699"/>
                <a:ext cx="323" cy="333"/>
              </a:xfrm>
              <a:prstGeom prst="ellipse">
                <a:avLst/>
              </a:prstGeom>
              <a:gradFill rotWithShape="0">
                <a:gsLst>
                  <a:gs pos="0">
                    <a:srgbClr val="A1ADAE"/>
                  </a:gs>
                  <a:gs pos="100000">
                    <a:srgbClr val="E1F2F3"/>
                  </a:gs>
                </a:gsLst>
                <a:lin ang="13500000" scaled="1"/>
              </a:gradFill>
              <a:ln w="381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/>
              </a:extLst>
            </p:spPr>
            <p:txBody>
              <a:bodyPr wrap="none" lIns="90000" tIns="46800" rIns="90000" bIns="4680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/>
                </a:pPr>
                <a:r>
                  <a:rPr lang="en-US" sz="2400">
                    <a:solidFill>
                      <a:srgbClr val="000000"/>
                    </a:solidFill>
                    <a:latin typeface="Tahoma" charset="0"/>
                    <a:ea typeface="+mn-ea"/>
                  </a:rPr>
                  <a:t>6</a:t>
                </a:r>
              </a:p>
            </p:txBody>
          </p:sp>
          <p:sp>
            <p:nvSpPr>
              <p:cNvPr id="11271" name="Oval 7">
                <a:extLst>
                  <a:ext uri="{FF2B5EF4-FFF2-40B4-BE49-F238E27FC236}">
                    <a16:creationId xmlns:a16="http://schemas.microsoft.com/office/drawing/2014/main" id="{58214345-2CD1-3C49-94FF-4CBB7628A9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21" y="3098"/>
                <a:ext cx="323" cy="333"/>
              </a:xfrm>
              <a:prstGeom prst="ellipse">
                <a:avLst/>
              </a:prstGeom>
              <a:gradFill rotWithShape="0">
                <a:gsLst>
                  <a:gs pos="0">
                    <a:srgbClr val="A1ADAE"/>
                  </a:gs>
                  <a:gs pos="100000">
                    <a:srgbClr val="E1F2F3"/>
                  </a:gs>
                </a:gsLst>
                <a:lin ang="13500000" scaled="1"/>
              </a:gradFill>
              <a:ln w="381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/>
              </a:extLst>
            </p:spPr>
            <p:txBody>
              <a:bodyPr wrap="none" lIns="90000" tIns="46800" rIns="90000" bIns="4680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/>
                </a:pPr>
                <a:r>
                  <a:rPr lang="en-US" sz="2400">
                    <a:solidFill>
                      <a:srgbClr val="000000"/>
                    </a:solidFill>
                    <a:latin typeface="Tahoma" charset="0"/>
                    <a:ea typeface="+mn-ea"/>
                  </a:rPr>
                  <a:t>3</a:t>
                </a:r>
              </a:p>
            </p:txBody>
          </p:sp>
          <p:sp>
            <p:nvSpPr>
              <p:cNvPr id="11272" name="Oval 8">
                <a:extLst>
                  <a:ext uri="{FF2B5EF4-FFF2-40B4-BE49-F238E27FC236}">
                    <a16:creationId xmlns:a16="http://schemas.microsoft.com/office/drawing/2014/main" id="{94F3941C-E597-D448-AEA8-8B69D0A610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8" y="3098"/>
                <a:ext cx="324" cy="333"/>
              </a:xfrm>
              <a:prstGeom prst="ellipse">
                <a:avLst/>
              </a:prstGeom>
              <a:gradFill rotWithShape="0">
                <a:gsLst>
                  <a:gs pos="0">
                    <a:srgbClr val="A1ADAE"/>
                  </a:gs>
                  <a:gs pos="100000">
                    <a:srgbClr val="E1F2F3"/>
                  </a:gs>
                </a:gsLst>
                <a:lin ang="13500000" scaled="1"/>
              </a:gradFill>
              <a:ln w="381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/>
              </a:extLst>
            </p:spPr>
            <p:txBody>
              <a:bodyPr wrap="none" lIns="90000" tIns="46800" rIns="90000" bIns="4680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/>
                </a:pPr>
                <a:r>
                  <a:rPr lang="en-US" sz="2400">
                    <a:solidFill>
                      <a:srgbClr val="000000"/>
                    </a:solidFill>
                    <a:latin typeface="Tahoma" charset="0"/>
                    <a:ea typeface="+mn-ea"/>
                  </a:rPr>
                  <a:t>2</a:t>
                </a:r>
              </a:p>
            </p:txBody>
          </p:sp>
          <p:sp>
            <p:nvSpPr>
              <p:cNvPr id="11273" name="Oval 9">
                <a:extLst>
                  <a:ext uri="{FF2B5EF4-FFF2-40B4-BE49-F238E27FC236}">
                    <a16:creationId xmlns:a16="http://schemas.microsoft.com/office/drawing/2014/main" id="{F9D63788-F041-2E48-99F6-19184227F2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0" y="2564"/>
                <a:ext cx="322" cy="333"/>
              </a:xfrm>
              <a:prstGeom prst="ellipse">
                <a:avLst/>
              </a:prstGeom>
              <a:gradFill rotWithShape="0">
                <a:gsLst>
                  <a:gs pos="0">
                    <a:srgbClr val="A1ADAE"/>
                  </a:gs>
                  <a:gs pos="100000">
                    <a:srgbClr val="E1F2F3"/>
                  </a:gs>
                </a:gsLst>
                <a:lin ang="13500000" scaled="1"/>
              </a:gradFill>
              <a:ln w="381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/>
              </a:extLst>
            </p:spPr>
            <p:txBody>
              <a:bodyPr wrap="none" lIns="90000" tIns="46800" rIns="90000" bIns="4680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/>
                </a:pPr>
                <a:r>
                  <a:rPr lang="en-US" sz="2400">
                    <a:solidFill>
                      <a:srgbClr val="000000"/>
                    </a:solidFill>
                    <a:latin typeface="Tahoma" charset="0"/>
                    <a:ea typeface="+mn-ea"/>
                  </a:rPr>
                  <a:t>1</a:t>
                </a:r>
              </a:p>
            </p:txBody>
          </p:sp>
          <p:cxnSp>
            <p:nvCxnSpPr>
              <p:cNvPr id="18443" name="AutoShape 10">
                <a:extLst>
                  <a:ext uri="{FF2B5EF4-FFF2-40B4-BE49-F238E27FC236}">
                    <a16:creationId xmlns:a16="http://schemas.microsoft.com/office/drawing/2014/main" id="{08ABDB56-C1AF-244F-813A-D36EA9A88E16}"/>
                  </a:ext>
                </a:extLst>
              </p:cNvPr>
              <p:cNvCxnSpPr>
                <a:cxnSpLocks noChangeShapeType="1"/>
                <a:stCxn id="11273" idx="3"/>
                <a:endCxn id="11272" idx="0"/>
              </p:cNvCxnSpPr>
              <p:nvPr/>
            </p:nvCxnSpPr>
            <p:spPr bwMode="auto">
              <a:xfrm flipH="1">
                <a:off x="4020" y="2866"/>
                <a:ext cx="467" cy="215"/>
              </a:xfrm>
              <a:prstGeom prst="straightConnector1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444" name="AutoShape 11">
                <a:extLst>
                  <a:ext uri="{FF2B5EF4-FFF2-40B4-BE49-F238E27FC236}">
                    <a16:creationId xmlns:a16="http://schemas.microsoft.com/office/drawing/2014/main" id="{3C1FF4B2-F24A-C04E-B7D8-5C127D3D0444}"/>
                  </a:ext>
                </a:extLst>
              </p:cNvPr>
              <p:cNvCxnSpPr>
                <a:cxnSpLocks noChangeShapeType="1"/>
                <a:stCxn id="11273" idx="5"/>
                <a:endCxn id="11271" idx="0"/>
              </p:cNvCxnSpPr>
              <p:nvPr/>
            </p:nvCxnSpPr>
            <p:spPr bwMode="auto">
              <a:xfrm>
                <a:off x="4715" y="2866"/>
                <a:ext cx="467" cy="215"/>
              </a:xfrm>
              <a:prstGeom prst="straightConnector1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445" name="AutoShape 12">
                <a:extLst>
                  <a:ext uri="{FF2B5EF4-FFF2-40B4-BE49-F238E27FC236}">
                    <a16:creationId xmlns:a16="http://schemas.microsoft.com/office/drawing/2014/main" id="{8DBC1AD7-B460-B34A-B263-A4B12640A1DE}"/>
                  </a:ext>
                </a:extLst>
              </p:cNvPr>
              <p:cNvCxnSpPr>
                <a:cxnSpLocks noChangeShapeType="1"/>
                <a:stCxn id="11271" idx="3"/>
                <a:endCxn id="11270" idx="0"/>
              </p:cNvCxnSpPr>
              <p:nvPr/>
            </p:nvCxnSpPr>
            <p:spPr bwMode="auto">
              <a:xfrm flipH="1">
                <a:off x="4921" y="3395"/>
                <a:ext cx="147" cy="291"/>
              </a:xfrm>
              <a:prstGeom prst="straightConnector1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446" name="AutoShape 13">
                <a:extLst>
                  <a:ext uri="{FF2B5EF4-FFF2-40B4-BE49-F238E27FC236}">
                    <a16:creationId xmlns:a16="http://schemas.microsoft.com/office/drawing/2014/main" id="{7DCE1D03-4808-B14C-815D-C3D0337F83C8}"/>
                  </a:ext>
                </a:extLst>
              </p:cNvPr>
              <p:cNvCxnSpPr>
                <a:cxnSpLocks noChangeShapeType="1"/>
                <a:stCxn id="11271" idx="5"/>
                <a:endCxn id="11269" idx="0"/>
              </p:cNvCxnSpPr>
              <p:nvPr/>
            </p:nvCxnSpPr>
            <p:spPr bwMode="auto">
              <a:xfrm>
                <a:off x="5297" y="3395"/>
                <a:ext cx="159" cy="291"/>
              </a:xfrm>
              <a:prstGeom prst="straightConnector1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1278" name="Oval 14">
                <a:extLst>
                  <a:ext uri="{FF2B5EF4-FFF2-40B4-BE49-F238E27FC236}">
                    <a16:creationId xmlns:a16="http://schemas.microsoft.com/office/drawing/2014/main" id="{CA6DBF4F-0E02-6047-9774-85B9E35CB6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33" y="3699"/>
                <a:ext cx="324" cy="333"/>
              </a:xfrm>
              <a:prstGeom prst="ellipse">
                <a:avLst/>
              </a:prstGeom>
              <a:gradFill rotWithShape="0">
                <a:gsLst>
                  <a:gs pos="0">
                    <a:srgbClr val="A1ADAE"/>
                  </a:gs>
                  <a:gs pos="100000">
                    <a:srgbClr val="E1F2F3"/>
                  </a:gs>
                </a:gsLst>
                <a:lin ang="13500000" scaled="1"/>
              </a:gradFill>
              <a:ln w="381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/>
              </a:extLst>
            </p:spPr>
            <p:txBody>
              <a:bodyPr wrap="none" lIns="90000" tIns="46800" rIns="90000" bIns="4680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/>
                </a:pPr>
                <a:r>
                  <a:rPr lang="en-US" sz="2400">
                    <a:solidFill>
                      <a:srgbClr val="000000"/>
                    </a:solidFill>
                    <a:latin typeface="Tahoma" charset="0"/>
                    <a:ea typeface="+mn-ea"/>
                  </a:rPr>
                  <a:t>5</a:t>
                </a:r>
              </a:p>
            </p:txBody>
          </p:sp>
          <p:sp>
            <p:nvSpPr>
              <p:cNvPr id="11279" name="Oval 15">
                <a:extLst>
                  <a:ext uri="{FF2B5EF4-FFF2-40B4-BE49-F238E27FC236}">
                    <a16:creationId xmlns:a16="http://schemas.microsoft.com/office/drawing/2014/main" id="{8253497A-D531-5C48-8CAD-875EA4225C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0" y="3699"/>
                <a:ext cx="323" cy="333"/>
              </a:xfrm>
              <a:prstGeom prst="ellipse">
                <a:avLst/>
              </a:prstGeom>
              <a:gradFill rotWithShape="0">
                <a:gsLst>
                  <a:gs pos="0">
                    <a:srgbClr val="A1ADAE"/>
                  </a:gs>
                  <a:gs pos="100000">
                    <a:srgbClr val="E1F2F3"/>
                  </a:gs>
                </a:gsLst>
                <a:lin ang="13500000" scaled="1"/>
              </a:gradFill>
              <a:ln w="381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/>
              </a:extLst>
            </p:spPr>
            <p:txBody>
              <a:bodyPr wrap="none" lIns="90000" tIns="46800" rIns="90000" bIns="4680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/>
                </a:pPr>
                <a:r>
                  <a:rPr lang="en-US" sz="2400">
                    <a:solidFill>
                      <a:srgbClr val="000000"/>
                    </a:solidFill>
                    <a:latin typeface="Tahoma" charset="0"/>
                    <a:ea typeface="+mn-ea"/>
                  </a:rPr>
                  <a:t>4</a:t>
                </a:r>
              </a:p>
            </p:txBody>
          </p:sp>
          <p:cxnSp>
            <p:nvCxnSpPr>
              <p:cNvPr id="18449" name="AutoShape 16">
                <a:extLst>
                  <a:ext uri="{FF2B5EF4-FFF2-40B4-BE49-F238E27FC236}">
                    <a16:creationId xmlns:a16="http://schemas.microsoft.com/office/drawing/2014/main" id="{7ADC6548-897D-D043-A73D-E3DF7632B881}"/>
                  </a:ext>
                </a:extLst>
              </p:cNvPr>
              <p:cNvCxnSpPr>
                <a:cxnSpLocks noChangeShapeType="1"/>
                <a:stCxn id="11272" idx="3"/>
                <a:endCxn id="11279" idx="0"/>
              </p:cNvCxnSpPr>
              <p:nvPr/>
            </p:nvCxnSpPr>
            <p:spPr bwMode="auto">
              <a:xfrm flipH="1">
                <a:off x="3762" y="3399"/>
                <a:ext cx="144" cy="283"/>
              </a:xfrm>
              <a:prstGeom prst="straightConnector1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450" name="AutoShape 17">
                <a:extLst>
                  <a:ext uri="{FF2B5EF4-FFF2-40B4-BE49-F238E27FC236}">
                    <a16:creationId xmlns:a16="http://schemas.microsoft.com/office/drawing/2014/main" id="{C6B3EC83-6930-FB43-824A-E3985D863EF5}"/>
                  </a:ext>
                </a:extLst>
              </p:cNvPr>
              <p:cNvCxnSpPr>
                <a:cxnSpLocks noChangeShapeType="1"/>
                <a:stCxn id="11272" idx="5"/>
                <a:endCxn id="11278" idx="0"/>
              </p:cNvCxnSpPr>
              <p:nvPr/>
            </p:nvCxnSpPr>
            <p:spPr bwMode="auto">
              <a:xfrm>
                <a:off x="4134" y="3395"/>
                <a:ext cx="161" cy="291"/>
              </a:xfrm>
              <a:prstGeom prst="straightConnector1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8451" name="Text Box 18">
                <a:extLst>
                  <a:ext uri="{FF2B5EF4-FFF2-40B4-BE49-F238E27FC236}">
                    <a16:creationId xmlns:a16="http://schemas.microsoft.com/office/drawing/2014/main" id="{2BD97D5E-EB4C-E34A-A848-C344DDAB161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47" y="2150"/>
                <a:ext cx="909" cy="2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/>
                <a:r>
                  <a:rPr lang="en-US" altLang="en-US" sz="2000">
                    <a:solidFill>
                      <a:srgbClr val="000000"/>
                    </a:solidFill>
                    <a:latin typeface="Tahoma" panose="020B0604030504040204" pitchFamily="34" charset="0"/>
                    <a:ea typeface="DejaVu Sans" panose="020B0609030804020204" pitchFamily="49" charset="0"/>
                    <a:cs typeface="DejaVu Sans" panose="020B0609030804020204" pitchFamily="49" charset="0"/>
                  </a:rPr>
                  <a:t>overallRoot</a:t>
                </a:r>
              </a:p>
            </p:txBody>
          </p:sp>
          <p:cxnSp>
            <p:nvCxnSpPr>
              <p:cNvPr id="18452" name="AutoShape 19">
                <a:extLst>
                  <a:ext uri="{FF2B5EF4-FFF2-40B4-BE49-F238E27FC236}">
                    <a16:creationId xmlns:a16="http://schemas.microsoft.com/office/drawing/2014/main" id="{E352147E-F35E-D34E-9515-5C5388154AE8}"/>
                  </a:ext>
                </a:extLst>
              </p:cNvPr>
              <p:cNvCxnSpPr>
                <a:cxnSpLocks noChangeShapeType="1"/>
                <a:stCxn id="18451" idx="2"/>
                <a:endCxn id="11273" idx="0"/>
              </p:cNvCxnSpPr>
              <p:nvPr/>
            </p:nvCxnSpPr>
            <p:spPr bwMode="auto">
              <a:xfrm>
                <a:off x="4600" y="2400"/>
                <a:ext cx="1" cy="152"/>
              </a:xfrm>
              <a:prstGeom prst="straightConnector1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11284" name="Rectangle 20">
              <a:extLst>
                <a:ext uri="{FF2B5EF4-FFF2-40B4-BE49-F238E27FC236}">
                  <a16:creationId xmlns:a16="http://schemas.microsoft.com/office/drawing/2014/main" id="{4E459E6E-4E55-9E47-95DD-9DF544556B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4" y="2139"/>
              <a:ext cx="2208" cy="1956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>
            <a:extLst>
              <a:ext uri="{FF2B5EF4-FFF2-40B4-BE49-F238E27FC236}">
                <a16:creationId xmlns:a16="http://schemas.microsoft.com/office/drawing/2014/main" id="{7D4AE829-438B-9943-96DF-78757092E6E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>
                <a:ea typeface="ＭＳ Ｐゴシック" panose="020B0600070205080204" pitchFamily="34" charset="-128"/>
              </a:rPr>
              <a:t>Print</a:t>
            </a: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 IntTree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5AAF01F8-24BA-5442-9B62-DB858043C0C3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33350" y="1143000"/>
            <a:ext cx="8991600" cy="5181600"/>
          </a:xfrm>
        </p:spPr>
        <p:txBody>
          <a:bodyPr/>
          <a:lstStyle/>
          <a:p>
            <a:pPr marL="230188" indent="-230188" eaLnBrk="1" hangingPunct="1">
              <a:buFont typeface="Tahoma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altLang="en-US" dirty="0">
                <a:latin typeface="+mj-lt"/>
              </a:rPr>
              <a:t>We want to write a method that prints out the contents of an </a:t>
            </a:r>
            <a:r>
              <a:rPr lang="en-US" altLang="en-US" dirty="0" err="1">
                <a:latin typeface="Courier New" charset="0"/>
                <a:ea typeface="Courier New" charset="0"/>
                <a:cs typeface="Courier New" charset="0"/>
              </a:rPr>
              <a:t>IntTree</a:t>
            </a:r>
            <a:r>
              <a:rPr lang="en-US" altLang="en-US" dirty="0">
                <a:latin typeface="+mj-lt"/>
              </a:rPr>
              <a:t>. </a:t>
            </a:r>
          </a:p>
          <a:p>
            <a:pPr marL="230188" indent="-230188" eaLnBrk="1" hangingPunct="1">
              <a:buFont typeface="Tahoma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altLang="en-US" dirty="0">
                <a:latin typeface="+mj-lt"/>
              </a:rPr>
              <a:t>Here is the output we want</a:t>
            </a:r>
          </a:p>
          <a:p>
            <a:pPr marL="230188" indent="-230188" eaLnBrk="1" hangingPunct="1">
              <a:buFont typeface="Tahoma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US" altLang="en-US" dirty="0">
              <a:latin typeface="+mj-lt"/>
            </a:endParaRPr>
          </a:p>
          <a:p>
            <a:pPr marL="0" indent="0" eaLnBrk="1" hangingPunct="1">
              <a:buFont typeface="Wingdings 2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altLang="en-US" dirty="0">
                <a:latin typeface="+mj-lt"/>
              </a:rPr>
              <a:t>    </a:t>
            </a:r>
            <a:r>
              <a:rPr lang="en-US" altLang="en-US" dirty="0">
                <a:latin typeface="Courier New" charset="0"/>
                <a:ea typeface="Courier New" charset="0"/>
                <a:cs typeface="Courier New" charset="0"/>
              </a:rPr>
              <a:t>17 41 29 9 81 40</a:t>
            </a:r>
          </a:p>
        </p:txBody>
      </p:sp>
      <p:grpSp>
        <p:nvGrpSpPr>
          <p:cNvPr id="20483" name="Group 3">
            <a:extLst>
              <a:ext uri="{FF2B5EF4-FFF2-40B4-BE49-F238E27FC236}">
                <a16:creationId xmlns:a16="http://schemas.microsoft.com/office/drawing/2014/main" id="{F17E2856-E1DF-4844-BB03-86A9A2831F66}"/>
              </a:ext>
            </a:extLst>
          </p:cNvPr>
          <p:cNvGrpSpPr>
            <a:grpSpLocks/>
          </p:cNvGrpSpPr>
          <p:nvPr/>
        </p:nvGrpSpPr>
        <p:grpSpPr bwMode="auto">
          <a:xfrm>
            <a:off x="4932363" y="1966913"/>
            <a:ext cx="4116842" cy="3845380"/>
            <a:chOff x="3648" y="2208"/>
            <a:chExt cx="2016" cy="1882"/>
          </a:xfrm>
        </p:grpSpPr>
        <p:sp>
          <p:nvSpPr>
            <p:cNvPr id="12292" name="Oval 4">
              <a:extLst>
                <a:ext uri="{FF2B5EF4-FFF2-40B4-BE49-F238E27FC236}">
                  <a16:creationId xmlns:a16="http://schemas.microsoft.com/office/drawing/2014/main" id="{6E3778F5-B954-EB47-8D11-426D0CF86D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2" y="3757"/>
              <a:ext cx="322" cy="333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40</a:t>
              </a:r>
            </a:p>
          </p:txBody>
        </p:sp>
        <p:sp>
          <p:nvSpPr>
            <p:cNvPr id="12293" name="Oval 5">
              <a:extLst>
                <a:ext uri="{FF2B5EF4-FFF2-40B4-BE49-F238E27FC236}">
                  <a16:creationId xmlns:a16="http://schemas.microsoft.com/office/drawing/2014/main" id="{880ECE00-D20E-9C42-882B-FDFC135F42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7" y="3757"/>
              <a:ext cx="323" cy="333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81</a:t>
              </a:r>
            </a:p>
          </p:txBody>
        </p:sp>
        <p:sp>
          <p:nvSpPr>
            <p:cNvPr id="12294" name="Oval 6">
              <a:extLst>
                <a:ext uri="{FF2B5EF4-FFF2-40B4-BE49-F238E27FC236}">
                  <a16:creationId xmlns:a16="http://schemas.microsoft.com/office/drawing/2014/main" id="{85228977-A512-8D49-BF49-14CE06A0ED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9" y="3156"/>
              <a:ext cx="323" cy="333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9</a:t>
              </a:r>
            </a:p>
          </p:txBody>
        </p:sp>
        <p:sp>
          <p:nvSpPr>
            <p:cNvPr id="12295" name="Oval 7">
              <a:extLst>
                <a:ext uri="{FF2B5EF4-FFF2-40B4-BE49-F238E27FC236}">
                  <a16:creationId xmlns:a16="http://schemas.microsoft.com/office/drawing/2014/main" id="{F82CE8EF-44AE-2345-B785-A8A945D631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6" y="3156"/>
              <a:ext cx="324" cy="333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41</a:t>
              </a:r>
            </a:p>
          </p:txBody>
        </p:sp>
        <p:sp>
          <p:nvSpPr>
            <p:cNvPr id="12296" name="Oval 8">
              <a:extLst>
                <a:ext uri="{FF2B5EF4-FFF2-40B4-BE49-F238E27FC236}">
                  <a16:creationId xmlns:a16="http://schemas.microsoft.com/office/drawing/2014/main" id="{5ED32292-379C-4F4C-A402-C76B69BB3A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8" y="2622"/>
              <a:ext cx="322" cy="333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 dirty="0">
                  <a:solidFill>
                    <a:srgbClr val="000000"/>
                  </a:solidFill>
                  <a:latin typeface="Tahoma" charset="0"/>
                  <a:ea typeface="+mn-ea"/>
                </a:rPr>
                <a:t>17</a:t>
              </a:r>
            </a:p>
          </p:txBody>
        </p:sp>
        <p:cxnSp>
          <p:nvCxnSpPr>
            <p:cNvPr id="20490" name="AutoShape 9">
              <a:extLst>
                <a:ext uri="{FF2B5EF4-FFF2-40B4-BE49-F238E27FC236}">
                  <a16:creationId xmlns:a16="http://schemas.microsoft.com/office/drawing/2014/main" id="{A8455924-D08D-AF48-B5D0-390B7753E005}"/>
                </a:ext>
              </a:extLst>
            </p:cNvPr>
            <p:cNvCxnSpPr>
              <a:cxnSpLocks noChangeShapeType="1"/>
              <a:stCxn id="12296" idx="3"/>
              <a:endCxn id="12295" idx="0"/>
            </p:cNvCxnSpPr>
            <p:nvPr/>
          </p:nvCxnSpPr>
          <p:spPr bwMode="auto">
            <a:xfrm flipH="1">
              <a:off x="4068" y="2924"/>
              <a:ext cx="467" cy="215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491" name="AutoShape 10">
              <a:extLst>
                <a:ext uri="{FF2B5EF4-FFF2-40B4-BE49-F238E27FC236}">
                  <a16:creationId xmlns:a16="http://schemas.microsoft.com/office/drawing/2014/main" id="{0AB4953C-F051-8B43-BD7A-88623FAF1A62}"/>
                </a:ext>
              </a:extLst>
            </p:cNvPr>
            <p:cNvCxnSpPr>
              <a:cxnSpLocks noChangeShapeType="1"/>
              <a:stCxn id="12296" idx="5"/>
              <a:endCxn id="12294" idx="0"/>
            </p:cNvCxnSpPr>
            <p:nvPr/>
          </p:nvCxnSpPr>
          <p:spPr bwMode="auto">
            <a:xfrm>
              <a:off x="4763" y="2906"/>
              <a:ext cx="468" cy="250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492" name="AutoShape 11">
              <a:extLst>
                <a:ext uri="{FF2B5EF4-FFF2-40B4-BE49-F238E27FC236}">
                  <a16:creationId xmlns:a16="http://schemas.microsoft.com/office/drawing/2014/main" id="{8E2CA592-97E3-8D45-AFA5-997185437959}"/>
                </a:ext>
              </a:extLst>
            </p:cNvPr>
            <p:cNvCxnSpPr>
              <a:cxnSpLocks noChangeShapeType="1"/>
              <a:stCxn id="12294" idx="3"/>
              <a:endCxn id="12293" idx="0"/>
            </p:cNvCxnSpPr>
            <p:nvPr/>
          </p:nvCxnSpPr>
          <p:spPr bwMode="auto">
            <a:xfrm flipH="1">
              <a:off x="4969" y="3440"/>
              <a:ext cx="147" cy="317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493" name="AutoShape 12">
              <a:extLst>
                <a:ext uri="{FF2B5EF4-FFF2-40B4-BE49-F238E27FC236}">
                  <a16:creationId xmlns:a16="http://schemas.microsoft.com/office/drawing/2014/main" id="{A988083B-447F-3C4F-8A77-F2A670C87C82}"/>
                </a:ext>
              </a:extLst>
            </p:cNvPr>
            <p:cNvCxnSpPr>
              <a:cxnSpLocks noChangeShapeType="1"/>
              <a:stCxn id="12294" idx="5"/>
              <a:endCxn id="12292" idx="0"/>
            </p:cNvCxnSpPr>
            <p:nvPr/>
          </p:nvCxnSpPr>
          <p:spPr bwMode="auto">
            <a:xfrm>
              <a:off x="5345" y="3440"/>
              <a:ext cx="158" cy="317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302" name="Oval 14">
              <a:extLst>
                <a:ext uri="{FF2B5EF4-FFF2-40B4-BE49-F238E27FC236}">
                  <a16:creationId xmlns:a16="http://schemas.microsoft.com/office/drawing/2014/main" id="{0A844486-B4AB-F040-930E-6B3E0FF8E4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3757"/>
              <a:ext cx="323" cy="333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29</a:t>
              </a:r>
            </a:p>
          </p:txBody>
        </p:sp>
        <p:cxnSp>
          <p:nvCxnSpPr>
            <p:cNvPr id="20496" name="AutoShape 15">
              <a:extLst>
                <a:ext uri="{FF2B5EF4-FFF2-40B4-BE49-F238E27FC236}">
                  <a16:creationId xmlns:a16="http://schemas.microsoft.com/office/drawing/2014/main" id="{CF3E798C-C06A-E946-B6B1-5A1AABA5D7FB}"/>
                </a:ext>
              </a:extLst>
            </p:cNvPr>
            <p:cNvCxnSpPr>
              <a:cxnSpLocks noChangeShapeType="1"/>
              <a:stCxn id="12295" idx="3"/>
              <a:endCxn id="12302" idx="0"/>
            </p:cNvCxnSpPr>
            <p:nvPr/>
          </p:nvCxnSpPr>
          <p:spPr bwMode="auto">
            <a:xfrm flipH="1">
              <a:off x="3810" y="3440"/>
              <a:ext cx="144" cy="317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0498" name="Text Box 17">
              <a:extLst>
                <a:ext uri="{FF2B5EF4-FFF2-40B4-BE49-F238E27FC236}">
                  <a16:creationId xmlns:a16="http://schemas.microsoft.com/office/drawing/2014/main" id="{11C76A88-8465-FA48-9495-B8E26CF71F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95" y="2208"/>
              <a:ext cx="909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2000">
                  <a:solidFill>
                    <a:srgbClr val="000000"/>
                  </a:solidFill>
                  <a:latin typeface="Tahoma" panose="020B0604030504040204" pitchFamily="34" charset="0"/>
                  <a:ea typeface="DejaVu Sans" panose="020B0609030804020204" pitchFamily="49" charset="0"/>
                  <a:cs typeface="DejaVu Sans" panose="020B0609030804020204" pitchFamily="49" charset="0"/>
                </a:rPr>
                <a:t>overallRoot</a:t>
              </a:r>
            </a:p>
          </p:txBody>
        </p:sp>
        <p:cxnSp>
          <p:nvCxnSpPr>
            <p:cNvPr id="20499" name="AutoShape 18">
              <a:extLst>
                <a:ext uri="{FF2B5EF4-FFF2-40B4-BE49-F238E27FC236}">
                  <a16:creationId xmlns:a16="http://schemas.microsoft.com/office/drawing/2014/main" id="{A570F998-076B-9948-A8A6-4B1E51A71C70}"/>
                </a:ext>
              </a:extLst>
            </p:cNvPr>
            <p:cNvCxnSpPr>
              <a:cxnSpLocks noChangeShapeType="1"/>
              <a:stCxn id="20498" idx="2"/>
              <a:endCxn id="12296" idx="0"/>
            </p:cNvCxnSpPr>
            <p:nvPr/>
          </p:nvCxnSpPr>
          <p:spPr bwMode="auto">
            <a:xfrm>
              <a:off x="4649" y="2459"/>
              <a:ext cx="1" cy="16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DFC6087E-8AE8-7A44-8D70-2BDE3A262C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038" y="3294063"/>
            <a:ext cx="5929312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31775" indent="-230188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ts val="500"/>
              </a:spcBef>
            </a:pPr>
            <a:r>
              <a:rPr lang="en-US" altLang="en-US" sz="1600" dirty="0">
                <a:latin typeface="Courier New" panose="02070309020205020404" pitchFamily="49" charset="0"/>
              </a:rPr>
              <a:t>private void print(</a:t>
            </a:r>
            <a:r>
              <a:rPr lang="en-US" altLang="en-US" sz="1600" dirty="0" err="1">
                <a:latin typeface="Courier New" panose="02070309020205020404" pitchFamily="49" charset="0"/>
              </a:rPr>
              <a:t>IntTreeNode</a:t>
            </a:r>
            <a:r>
              <a:rPr lang="en-US" altLang="en-US" sz="1600" dirty="0">
                <a:latin typeface="Courier New" panose="02070309020205020404" pitchFamily="49" charset="0"/>
              </a:rPr>
              <a:t> root) {</a:t>
            </a:r>
          </a:p>
          <a:p>
            <a:pPr eaLnBrk="1" hangingPunct="1">
              <a:lnSpc>
                <a:spcPct val="70000"/>
              </a:lnSpc>
              <a:spcBef>
                <a:spcPts val="500"/>
              </a:spcBef>
            </a:pPr>
            <a:r>
              <a:rPr lang="en-US" altLang="en-US" sz="1600" dirty="0">
                <a:latin typeface="Courier New" panose="02070309020205020404" pitchFamily="49" charset="0"/>
              </a:rPr>
              <a:t>    if (root != null) {</a:t>
            </a:r>
          </a:p>
          <a:p>
            <a:pPr eaLnBrk="1" hangingPunct="1">
              <a:lnSpc>
                <a:spcPct val="70000"/>
              </a:lnSpc>
              <a:spcBef>
                <a:spcPts val="500"/>
              </a:spcBef>
            </a:pPr>
            <a:r>
              <a:rPr lang="en-US" altLang="en-US" sz="1600" dirty="0">
                <a:latin typeface="Courier New" panose="02070309020205020404" pitchFamily="49" charset="0"/>
              </a:rPr>
              <a:t>        </a:t>
            </a:r>
            <a:r>
              <a:rPr lang="en-US" altLang="en-US" sz="1600" dirty="0" err="1">
                <a:latin typeface="Courier New" panose="02070309020205020404" pitchFamily="49" charset="0"/>
              </a:rPr>
              <a:t>System.out.print</a:t>
            </a:r>
            <a:r>
              <a:rPr lang="en-US" altLang="en-US" sz="1600" dirty="0">
                <a:latin typeface="Courier New" panose="02070309020205020404" pitchFamily="49" charset="0"/>
              </a:rPr>
              <a:t>(</a:t>
            </a:r>
            <a:r>
              <a:rPr lang="en-US" altLang="en-US" sz="1600" dirty="0" err="1">
                <a:latin typeface="Courier New" panose="02070309020205020404" pitchFamily="49" charset="0"/>
              </a:rPr>
              <a:t>root.data</a:t>
            </a:r>
            <a:r>
              <a:rPr lang="en-US" altLang="en-US" sz="1600" dirty="0">
                <a:latin typeface="Courier New" panose="02070309020205020404" pitchFamily="49" charset="0"/>
              </a:rPr>
              <a:t> + " ");</a:t>
            </a:r>
          </a:p>
          <a:p>
            <a:pPr eaLnBrk="1" hangingPunct="1">
              <a:lnSpc>
                <a:spcPct val="70000"/>
              </a:lnSpc>
              <a:spcBef>
                <a:spcPts val="500"/>
              </a:spcBef>
            </a:pPr>
            <a:r>
              <a:rPr lang="en-US" altLang="en-US" sz="1600" b="1" dirty="0">
                <a:latin typeface="Courier New" panose="02070309020205020404" pitchFamily="49" charset="0"/>
              </a:rPr>
              <a:t>        print(</a:t>
            </a:r>
            <a:r>
              <a:rPr lang="en-US" altLang="en-US" sz="1600" b="1" dirty="0" err="1">
                <a:latin typeface="Courier New" panose="02070309020205020404" pitchFamily="49" charset="0"/>
              </a:rPr>
              <a:t>root.left</a:t>
            </a:r>
            <a:r>
              <a:rPr lang="en-US" altLang="en-US" sz="1600" b="1" dirty="0">
                <a:latin typeface="Courier New" panose="02070309020205020404" pitchFamily="49" charset="0"/>
              </a:rPr>
              <a:t>);</a:t>
            </a:r>
          </a:p>
          <a:p>
            <a:pPr eaLnBrk="1" hangingPunct="1">
              <a:lnSpc>
                <a:spcPct val="70000"/>
              </a:lnSpc>
              <a:spcBef>
                <a:spcPts val="500"/>
              </a:spcBef>
            </a:pPr>
            <a:r>
              <a:rPr lang="en-US" altLang="en-US" sz="1600" b="1" dirty="0">
                <a:latin typeface="Courier New" panose="02070309020205020404" pitchFamily="49" charset="0"/>
              </a:rPr>
              <a:t>        print(</a:t>
            </a:r>
            <a:r>
              <a:rPr lang="en-US" altLang="en-US" sz="1600" b="1" dirty="0" err="1">
                <a:latin typeface="Courier New" panose="02070309020205020404" pitchFamily="49" charset="0"/>
              </a:rPr>
              <a:t>root.right</a:t>
            </a:r>
            <a:r>
              <a:rPr lang="en-US" altLang="en-US" sz="1600" b="1" dirty="0">
                <a:latin typeface="Courier New" panose="02070309020205020404" pitchFamily="49" charset="0"/>
              </a:rPr>
              <a:t>);</a:t>
            </a:r>
          </a:p>
          <a:p>
            <a:pPr eaLnBrk="1" hangingPunct="1">
              <a:lnSpc>
                <a:spcPct val="70000"/>
              </a:lnSpc>
              <a:spcBef>
                <a:spcPts val="500"/>
              </a:spcBef>
            </a:pPr>
            <a:r>
              <a:rPr lang="en-US" altLang="en-US" sz="1600" dirty="0">
                <a:latin typeface="Courier New" panose="02070309020205020404" pitchFamily="49" charset="0"/>
              </a:rPr>
              <a:t>    }</a:t>
            </a:r>
          </a:p>
          <a:p>
            <a:pPr eaLnBrk="1" hangingPunct="1">
              <a:lnSpc>
                <a:spcPct val="70000"/>
              </a:lnSpc>
              <a:spcBef>
                <a:spcPts val="500"/>
              </a:spcBef>
            </a:pPr>
            <a:r>
              <a:rPr lang="en-US" altLang="en-US" sz="1600" dirty="0">
                <a:latin typeface="Courier New" panose="02070309020205020404" pitchFamily="49" charset="0"/>
              </a:rPr>
              <a:t>}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E51BE86D-A8FA-394D-B80D-F58248B31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Traversals</a:t>
            </a:r>
          </a:p>
        </p:txBody>
      </p:sp>
      <p:sp>
        <p:nvSpPr>
          <p:cNvPr id="22530" name="Content Placeholder 2">
            <a:extLst>
              <a:ext uri="{FF2B5EF4-FFF2-40B4-BE49-F238E27FC236}">
                <a16:creationId xmlns:a16="http://schemas.microsoft.com/office/drawing/2014/main" id="{90F0FA14-9ED5-2E4B-883D-7D22A2F7B3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075" y="1392238"/>
            <a:ext cx="9051925" cy="51816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Orderings for traversals</a:t>
            </a:r>
          </a:p>
          <a:p>
            <a:pPr lvl="1"/>
            <a:r>
              <a:rPr lang="en-US" altLang="en-US" b="1" dirty="0">
                <a:ea typeface="ＭＳ Ｐゴシック" panose="020B0600070205080204" pitchFamily="34" charset="-128"/>
              </a:rPr>
              <a:t>pre-order:	</a:t>
            </a:r>
            <a:r>
              <a:rPr lang="en-US" altLang="en-US" dirty="0">
                <a:ea typeface="ＭＳ Ｐゴシック" panose="020B0600070205080204" pitchFamily="34" charset="-128"/>
              </a:rPr>
              <a:t>process root node, then its left/right subtrees</a:t>
            </a:r>
          </a:p>
          <a:p>
            <a:pPr lvl="1"/>
            <a:r>
              <a:rPr lang="en-US" altLang="en-US" b="1" dirty="0">
                <a:ea typeface="ＭＳ Ｐゴシック" panose="020B0600070205080204" pitchFamily="34" charset="-128"/>
              </a:rPr>
              <a:t>in-order:	</a:t>
            </a:r>
            <a:r>
              <a:rPr lang="en-US" altLang="en-US" dirty="0">
                <a:ea typeface="ＭＳ Ｐゴシック" panose="020B0600070205080204" pitchFamily="34" charset="-128"/>
              </a:rPr>
              <a:t>process left subtree, then root node, then right</a:t>
            </a:r>
          </a:p>
          <a:p>
            <a:pPr lvl="1"/>
            <a:r>
              <a:rPr lang="en-US" altLang="en-US" b="1" dirty="0">
                <a:ea typeface="ＭＳ Ｐゴシック" panose="020B0600070205080204" pitchFamily="34" charset="-128"/>
              </a:rPr>
              <a:t>post-order: 	</a:t>
            </a:r>
            <a:r>
              <a:rPr lang="en-US" altLang="en-US" dirty="0">
                <a:ea typeface="ＭＳ Ｐゴシック" panose="020B0600070205080204" pitchFamily="34" charset="-128"/>
              </a:rPr>
              <a:t>process left/right subtrees, then root node</a:t>
            </a:r>
          </a:p>
          <a:p>
            <a:pPr lvl="1"/>
            <a:endParaRPr lang="en-US" altLang="en-US" b="1" dirty="0">
              <a:ea typeface="ＭＳ Ｐゴシック" panose="020B0600070205080204" pitchFamily="34" charset="-128"/>
            </a:endParaRPr>
          </a:p>
          <a:p>
            <a:pPr lvl="1"/>
            <a:endParaRPr lang="en-US" altLang="en-US" b="1" dirty="0">
              <a:ea typeface="ＭＳ Ｐゴシック" panose="020B0600070205080204" pitchFamily="34" charset="-128"/>
            </a:endParaRPr>
          </a:p>
          <a:p>
            <a:pPr lvl="1"/>
            <a:endParaRPr lang="en-US" altLang="en-US" b="1" dirty="0">
              <a:ea typeface="ＭＳ Ｐゴシック" panose="020B0600070205080204" pitchFamily="34" charset="-128"/>
            </a:endParaRPr>
          </a:p>
          <a:p>
            <a:pPr lvl="1"/>
            <a:endParaRPr lang="en-US" altLang="en-US" b="1" dirty="0">
              <a:ea typeface="ＭＳ Ｐゴシック" panose="020B0600070205080204" pitchFamily="34" charset="-128"/>
            </a:endParaRPr>
          </a:p>
          <a:p>
            <a:pPr lvl="1"/>
            <a:endParaRPr lang="en-US" altLang="en-US" b="1" dirty="0">
              <a:ea typeface="ＭＳ Ｐゴシック" panose="020B0600070205080204" pitchFamily="34" charset="-128"/>
            </a:endParaRPr>
          </a:p>
          <a:p>
            <a:pPr lvl="1"/>
            <a:endParaRPr lang="en-US" altLang="en-US" dirty="0">
              <a:ea typeface="ＭＳ Ｐゴシック" panose="020B0600070205080204" pitchFamily="34" charset="-128"/>
            </a:endParaRPr>
          </a:p>
          <a:p>
            <a:pPr lvl="1"/>
            <a:endParaRPr lang="en-US" altLang="en-US" b="1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pre-order: </a:t>
            </a: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17 41 29 9 81 40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364428F8-90B3-2542-8499-ACDEEF8C18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613" y="3309938"/>
            <a:ext cx="5929312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31775" indent="-230188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ts val="500"/>
              </a:spcBef>
            </a:pPr>
            <a:r>
              <a:rPr lang="en-US" altLang="en-US" sz="1600">
                <a:latin typeface="Courier New" panose="02070309020205020404" pitchFamily="49" charset="0"/>
              </a:rPr>
              <a:t>private void print(IntTreeNode root) {</a:t>
            </a:r>
          </a:p>
          <a:p>
            <a:pPr eaLnBrk="1" hangingPunct="1">
              <a:lnSpc>
                <a:spcPct val="70000"/>
              </a:lnSpc>
              <a:spcBef>
                <a:spcPts val="500"/>
              </a:spcBef>
            </a:pPr>
            <a:r>
              <a:rPr lang="en-US" altLang="en-US" sz="1600">
                <a:latin typeface="Courier New" panose="02070309020205020404" pitchFamily="49" charset="0"/>
              </a:rPr>
              <a:t>    if (root != null) {</a:t>
            </a:r>
          </a:p>
          <a:p>
            <a:pPr eaLnBrk="1" hangingPunct="1">
              <a:lnSpc>
                <a:spcPct val="70000"/>
              </a:lnSpc>
              <a:spcBef>
                <a:spcPts val="500"/>
              </a:spcBef>
            </a:pPr>
            <a:r>
              <a:rPr lang="en-US" altLang="en-US" sz="1600" b="1">
                <a:latin typeface="Courier New" panose="02070309020205020404" pitchFamily="49" charset="0"/>
              </a:rPr>
              <a:t>        System.out.print(root.data + " ");</a:t>
            </a:r>
          </a:p>
          <a:p>
            <a:pPr eaLnBrk="1" hangingPunct="1">
              <a:lnSpc>
                <a:spcPct val="70000"/>
              </a:lnSpc>
              <a:spcBef>
                <a:spcPts val="500"/>
              </a:spcBef>
            </a:pPr>
            <a:r>
              <a:rPr lang="en-US" altLang="en-US" sz="1600">
                <a:latin typeface="Courier New" panose="02070309020205020404" pitchFamily="49" charset="0"/>
              </a:rPr>
              <a:t>        print(root.left);</a:t>
            </a:r>
          </a:p>
          <a:p>
            <a:pPr eaLnBrk="1" hangingPunct="1">
              <a:lnSpc>
                <a:spcPct val="70000"/>
              </a:lnSpc>
              <a:spcBef>
                <a:spcPts val="500"/>
              </a:spcBef>
            </a:pPr>
            <a:r>
              <a:rPr lang="en-US" altLang="en-US" sz="1600">
                <a:latin typeface="Courier New" panose="02070309020205020404" pitchFamily="49" charset="0"/>
              </a:rPr>
              <a:t>        print(root.right);</a:t>
            </a:r>
          </a:p>
          <a:p>
            <a:pPr eaLnBrk="1" hangingPunct="1">
              <a:lnSpc>
                <a:spcPct val="70000"/>
              </a:lnSpc>
              <a:spcBef>
                <a:spcPts val="500"/>
              </a:spcBef>
            </a:pPr>
            <a:r>
              <a:rPr lang="en-US" altLang="en-US" sz="1600">
                <a:latin typeface="Courier New" panose="02070309020205020404" pitchFamily="49" charset="0"/>
              </a:rPr>
              <a:t>    }</a:t>
            </a:r>
          </a:p>
          <a:p>
            <a:pPr eaLnBrk="1" hangingPunct="1">
              <a:lnSpc>
                <a:spcPct val="70000"/>
              </a:lnSpc>
              <a:spcBef>
                <a:spcPts val="500"/>
              </a:spcBef>
            </a:pPr>
            <a:r>
              <a:rPr lang="en-US" altLang="en-US" sz="1600">
                <a:latin typeface="Courier New" panose="02070309020205020404" pitchFamily="49" charset="0"/>
              </a:rPr>
              <a:t>}</a:t>
            </a:r>
          </a:p>
        </p:txBody>
      </p:sp>
      <p:grpSp>
        <p:nvGrpSpPr>
          <p:cNvPr id="22532" name="Group 3">
            <a:extLst>
              <a:ext uri="{FF2B5EF4-FFF2-40B4-BE49-F238E27FC236}">
                <a16:creationId xmlns:a16="http://schemas.microsoft.com/office/drawing/2014/main" id="{1A7A46AB-0C38-4744-882A-9F86E12561F1}"/>
              </a:ext>
            </a:extLst>
          </p:cNvPr>
          <p:cNvGrpSpPr>
            <a:grpSpLocks/>
          </p:cNvGrpSpPr>
          <p:nvPr/>
        </p:nvGrpSpPr>
        <p:grpSpPr bwMode="auto">
          <a:xfrm>
            <a:off x="5732462" y="3236913"/>
            <a:ext cx="3059042" cy="2965438"/>
            <a:chOff x="3648" y="2208"/>
            <a:chExt cx="2016" cy="1882"/>
          </a:xfrm>
        </p:grpSpPr>
        <p:sp>
          <p:nvSpPr>
            <p:cNvPr id="6" name="Oval 4">
              <a:extLst>
                <a:ext uri="{FF2B5EF4-FFF2-40B4-BE49-F238E27FC236}">
                  <a16:creationId xmlns:a16="http://schemas.microsoft.com/office/drawing/2014/main" id="{8350BAE5-618F-3A43-8DDA-88A91D1253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2" y="3757"/>
              <a:ext cx="322" cy="333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40</a:t>
              </a:r>
            </a:p>
          </p:txBody>
        </p:sp>
        <p:sp>
          <p:nvSpPr>
            <p:cNvPr id="7" name="Oval 5">
              <a:extLst>
                <a:ext uri="{FF2B5EF4-FFF2-40B4-BE49-F238E27FC236}">
                  <a16:creationId xmlns:a16="http://schemas.microsoft.com/office/drawing/2014/main" id="{3DBAAF1B-BAB3-D044-925B-94DF61A4FE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7" y="3757"/>
              <a:ext cx="323" cy="333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81</a:t>
              </a:r>
            </a:p>
          </p:txBody>
        </p:sp>
        <p:sp>
          <p:nvSpPr>
            <p:cNvPr id="8" name="Oval 6">
              <a:extLst>
                <a:ext uri="{FF2B5EF4-FFF2-40B4-BE49-F238E27FC236}">
                  <a16:creationId xmlns:a16="http://schemas.microsoft.com/office/drawing/2014/main" id="{8B7D301B-6D7D-344D-B6C8-2DC27CBC24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9" y="3156"/>
              <a:ext cx="323" cy="332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9</a:t>
              </a:r>
            </a:p>
          </p:txBody>
        </p:sp>
        <p:sp>
          <p:nvSpPr>
            <p:cNvPr id="9" name="Oval 7">
              <a:extLst>
                <a:ext uri="{FF2B5EF4-FFF2-40B4-BE49-F238E27FC236}">
                  <a16:creationId xmlns:a16="http://schemas.microsoft.com/office/drawing/2014/main" id="{105AED77-30E6-0B41-89B5-A717CC7A46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6" y="3156"/>
              <a:ext cx="323" cy="332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41</a:t>
              </a:r>
            </a:p>
          </p:txBody>
        </p:sp>
        <p:sp>
          <p:nvSpPr>
            <p:cNvPr id="10" name="Oval 8">
              <a:extLst>
                <a:ext uri="{FF2B5EF4-FFF2-40B4-BE49-F238E27FC236}">
                  <a16:creationId xmlns:a16="http://schemas.microsoft.com/office/drawing/2014/main" id="{8B467F88-458C-D84C-BED3-B5A6F34BB3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8" y="2622"/>
              <a:ext cx="322" cy="332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 dirty="0">
                  <a:solidFill>
                    <a:srgbClr val="000000"/>
                  </a:solidFill>
                  <a:latin typeface="Tahoma" charset="0"/>
                  <a:ea typeface="+mn-ea"/>
                </a:rPr>
                <a:t>17</a:t>
              </a:r>
            </a:p>
          </p:txBody>
        </p:sp>
        <p:cxnSp>
          <p:nvCxnSpPr>
            <p:cNvPr id="22538" name="AutoShape 9">
              <a:extLst>
                <a:ext uri="{FF2B5EF4-FFF2-40B4-BE49-F238E27FC236}">
                  <a16:creationId xmlns:a16="http://schemas.microsoft.com/office/drawing/2014/main" id="{357E5E75-3EB4-264E-9F5C-3BFB169E5D2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4068" y="2924"/>
              <a:ext cx="467" cy="215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539" name="AutoShape 10">
              <a:extLst>
                <a:ext uri="{FF2B5EF4-FFF2-40B4-BE49-F238E27FC236}">
                  <a16:creationId xmlns:a16="http://schemas.microsoft.com/office/drawing/2014/main" id="{7806F2F7-580E-C441-B0A7-6213AB7A9B8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763" y="2906"/>
              <a:ext cx="468" cy="250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540" name="AutoShape 11">
              <a:extLst>
                <a:ext uri="{FF2B5EF4-FFF2-40B4-BE49-F238E27FC236}">
                  <a16:creationId xmlns:a16="http://schemas.microsoft.com/office/drawing/2014/main" id="{C5BEFDF6-2C7F-B240-BD8F-8E32C1C3E00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4969" y="3440"/>
              <a:ext cx="147" cy="317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541" name="AutoShape 12">
              <a:extLst>
                <a:ext uri="{FF2B5EF4-FFF2-40B4-BE49-F238E27FC236}">
                  <a16:creationId xmlns:a16="http://schemas.microsoft.com/office/drawing/2014/main" id="{6FA2215A-69FA-A740-B93D-AA5DDBC2340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345" y="3440"/>
              <a:ext cx="158" cy="317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" name="Oval 14">
              <a:extLst>
                <a:ext uri="{FF2B5EF4-FFF2-40B4-BE49-F238E27FC236}">
                  <a16:creationId xmlns:a16="http://schemas.microsoft.com/office/drawing/2014/main" id="{03DB3507-279D-BC4A-8F8B-51F9D55FD1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3757"/>
              <a:ext cx="323" cy="333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29</a:t>
              </a:r>
            </a:p>
          </p:txBody>
        </p:sp>
        <p:cxnSp>
          <p:nvCxnSpPr>
            <p:cNvPr id="22544" name="AutoShape 15">
              <a:extLst>
                <a:ext uri="{FF2B5EF4-FFF2-40B4-BE49-F238E27FC236}">
                  <a16:creationId xmlns:a16="http://schemas.microsoft.com/office/drawing/2014/main" id="{CC5199C4-4DF6-A345-A04F-39CCD7ECDA6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3810" y="3440"/>
              <a:ext cx="144" cy="317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2546" name="Text Box 17">
              <a:extLst>
                <a:ext uri="{FF2B5EF4-FFF2-40B4-BE49-F238E27FC236}">
                  <a16:creationId xmlns:a16="http://schemas.microsoft.com/office/drawing/2014/main" id="{4AB4A6A4-FB56-FD4A-9926-BCD5683825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95" y="2208"/>
              <a:ext cx="909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2000">
                  <a:solidFill>
                    <a:srgbClr val="000000"/>
                  </a:solidFill>
                  <a:latin typeface="Tahoma" panose="020B0604030504040204" pitchFamily="34" charset="0"/>
                  <a:ea typeface="DejaVu Sans" panose="020B0609030804020204" pitchFamily="49" charset="0"/>
                  <a:cs typeface="DejaVu Sans" panose="020B0609030804020204" pitchFamily="49" charset="0"/>
                </a:rPr>
                <a:t>overallRoot</a:t>
              </a:r>
            </a:p>
          </p:txBody>
        </p:sp>
        <p:cxnSp>
          <p:nvCxnSpPr>
            <p:cNvPr id="22547" name="AutoShape 18">
              <a:extLst>
                <a:ext uri="{FF2B5EF4-FFF2-40B4-BE49-F238E27FC236}">
                  <a16:creationId xmlns:a16="http://schemas.microsoft.com/office/drawing/2014/main" id="{2EA3A339-5D00-FA4D-8E6A-7483412FA2B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649" y="2459"/>
              <a:ext cx="1" cy="16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337ED6C6-2FFB-0E49-811D-6A2393E3F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Traversals</a:t>
            </a:r>
          </a:p>
        </p:txBody>
      </p:sp>
      <p:sp>
        <p:nvSpPr>
          <p:cNvPr id="23554" name="Content Placeholder 2">
            <a:extLst>
              <a:ext uri="{FF2B5EF4-FFF2-40B4-BE49-F238E27FC236}">
                <a16:creationId xmlns:a16="http://schemas.microsoft.com/office/drawing/2014/main" id="{CF5402B3-D6FD-AB44-9BA7-DF924DB0DA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075" y="1392238"/>
            <a:ext cx="9051925" cy="51816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Orderings for traversals</a:t>
            </a:r>
          </a:p>
          <a:p>
            <a:pPr lvl="1"/>
            <a:r>
              <a:rPr lang="en-US" altLang="en-US" b="1" dirty="0">
                <a:ea typeface="ＭＳ Ｐゴシック" panose="020B0600070205080204" pitchFamily="34" charset="-128"/>
              </a:rPr>
              <a:t>pre-order:	</a:t>
            </a:r>
            <a:r>
              <a:rPr lang="en-US" altLang="en-US" dirty="0">
                <a:ea typeface="ＭＳ Ｐゴシック" panose="020B0600070205080204" pitchFamily="34" charset="-128"/>
              </a:rPr>
              <a:t>process root node, then its left/right subtrees</a:t>
            </a:r>
          </a:p>
          <a:p>
            <a:pPr lvl="1"/>
            <a:r>
              <a:rPr lang="en-US" altLang="en-US" b="1" dirty="0">
                <a:ea typeface="ＭＳ Ｐゴシック" panose="020B0600070205080204" pitchFamily="34" charset="-128"/>
              </a:rPr>
              <a:t>in-order:	</a:t>
            </a:r>
            <a:r>
              <a:rPr lang="en-US" altLang="en-US" dirty="0">
                <a:ea typeface="ＭＳ Ｐゴシック" panose="020B0600070205080204" pitchFamily="34" charset="-128"/>
              </a:rPr>
              <a:t>process left subtree, then root node, then right</a:t>
            </a:r>
          </a:p>
          <a:p>
            <a:pPr lvl="1"/>
            <a:r>
              <a:rPr lang="en-US" altLang="en-US" b="1" dirty="0">
                <a:ea typeface="ＭＳ Ｐゴシック" panose="020B0600070205080204" pitchFamily="34" charset="-128"/>
              </a:rPr>
              <a:t>post-order: 	</a:t>
            </a:r>
            <a:r>
              <a:rPr lang="en-US" altLang="en-US" dirty="0">
                <a:ea typeface="ＭＳ Ｐゴシック" panose="020B0600070205080204" pitchFamily="34" charset="-128"/>
              </a:rPr>
              <a:t>process left/right subtrees, then root node</a:t>
            </a:r>
          </a:p>
          <a:p>
            <a:pPr lvl="1"/>
            <a:endParaRPr lang="en-US" altLang="en-US" b="1" dirty="0">
              <a:ea typeface="ＭＳ Ｐゴシック" panose="020B0600070205080204" pitchFamily="34" charset="-128"/>
            </a:endParaRPr>
          </a:p>
          <a:p>
            <a:pPr lvl="1"/>
            <a:endParaRPr lang="en-US" altLang="en-US" b="1" dirty="0">
              <a:ea typeface="ＭＳ Ｐゴシック" panose="020B0600070205080204" pitchFamily="34" charset="-128"/>
            </a:endParaRPr>
          </a:p>
          <a:p>
            <a:pPr lvl="1"/>
            <a:endParaRPr lang="en-US" altLang="en-US" b="1" dirty="0">
              <a:ea typeface="ＭＳ Ｐゴシック" panose="020B0600070205080204" pitchFamily="34" charset="-128"/>
            </a:endParaRPr>
          </a:p>
          <a:p>
            <a:pPr lvl="1"/>
            <a:endParaRPr lang="en-US" altLang="en-US" b="1" dirty="0">
              <a:ea typeface="ＭＳ Ｐゴシック" panose="020B0600070205080204" pitchFamily="34" charset="-128"/>
            </a:endParaRPr>
          </a:p>
          <a:p>
            <a:pPr lvl="1"/>
            <a:endParaRPr lang="en-US" altLang="en-US" b="1" dirty="0">
              <a:ea typeface="ＭＳ Ｐゴシック" panose="020B0600070205080204" pitchFamily="34" charset="-128"/>
            </a:endParaRPr>
          </a:p>
          <a:p>
            <a:pPr lvl="1"/>
            <a:endParaRPr lang="en-US" altLang="en-US" dirty="0">
              <a:ea typeface="ＭＳ Ｐゴシック" panose="020B0600070205080204" pitchFamily="34" charset="-128"/>
            </a:endParaRPr>
          </a:p>
          <a:p>
            <a:pPr lvl="1"/>
            <a:endParaRPr lang="en-US" altLang="en-US" b="1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in-order: </a:t>
            </a: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29 41 17 81 9 40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259A0F57-2E50-714B-9791-083D8CB5F3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613" y="3309938"/>
            <a:ext cx="5929312" cy="168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31775" indent="-230188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ts val="500"/>
              </a:spcBef>
            </a:pPr>
            <a:r>
              <a:rPr lang="en-US" altLang="en-US" sz="1600" dirty="0">
                <a:latin typeface="Courier New" panose="02070309020205020404" pitchFamily="49" charset="0"/>
              </a:rPr>
              <a:t>private void print(</a:t>
            </a:r>
            <a:r>
              <a:rPr lang="en-US" altLang="en-US" sz="1600" dirty="0" err="1">
                <a:latin typeface="Courier New" panose="02070309020205020404" pitchFamily="49" charset="0"/>
              </a:rPr>
              <a:t>IntTreeNode</a:t>
            </a:r>
            <a:r>
              <a:rPr lang="en-US" altLang="en-US" sz="1600" dirty="0">
                <a:latin typeface="Courier New" panose="02070309020205020404" pitchFamily="49" charset="0"/>
              </a:rPr>
              <a:t> root) {</a:t>
            </a:r>
          </a:p>
          <a:p>
            <a:pPr eaLnBrk="1" hangingPunct="1">
              <a:lnSpc>
                <a:spcPct val="70000"/>
              </a:lnSpc>
              <a:spcBef>
                <a:spcPts val="500"/>
              </a:spcBef>
            </a:pPr>
            <a:r>
              <a:rPr lang="en-US" altLang="en-US" sz="1600" dirty="0">
                <a:latin typeface="Courier New" panose="02070309020205020404" pitchFamily="49" charset="0"/>
              </a:rPr>
              <a:t>    if (root != null) {</a:t>
            </a:r>
          </a:p>
          <a:p>
            <a:pPr eaLnBrk="1" hangingPunct="1">
              <a:lnSpc>
                <a:spcPct val="70000"/>
              </a:lnSpc>
              <a:spcBef>
                <a:spcPts val="500"/>
              </a:spcBef>
            </a:pPr>
            <a:r>
              <a:rPr lang="en-US" altLang="en-US" sz="1600" dirty="0">
                <a:latin typeface="Courier New" panose="02070309020205020404" pitchFamily="49" charset="0"/>
              </a:rPr>
              <a:t>        print(</a:t>
            </a:r>
            <a:r>
              <a:rPr lang="en-US" altLang="en-US" sz="1600" dirty="0" err="1">
                <a:latin typeface="Courier New" panose="02070309020205020404" pitchFamily="49" charset="0"/>
              </a:rPr>
              <a:t>root.left</a:t>
            </a:r>
            <a:r>
              <a:rPr lang="en-US" altLang="en-US" sz="1600" dirty="0">
                <a:latin typeface="Courier New" panose="02070309020205020404" pitchFamily="49" charset="0"/>
              </a:rPr>
              <a:t>);</a:t>
            </a:r>
          </a:p>
          <a:p>
            <a:pPr eaLnBrk="1" hangingPunct="1">
              <a:lnSpc>
                <a:spcPct val="70000"/>
              </a:lnSpc>
              <a:spcBef>
                <a:spcPts val="500"/>
              </a:spcBef>
            </a:pPr>
            <a:r>
              <a:rPr lang="en-US" altLang="en-US" sz="1600" b="1" dirty="0">
                <a:latin typeface="Courier New" panose="02070309020205020404" pitchFamily="49" charset="0"/>
              </a:rPr>
              <a:t>        </a:t>
            </a:r>
            <a:r>
              <a:rPr lang="en-US" altLang="en-US" sz="1600" b="1" dirty="0" err="1">
                <a:latin typeface="Courier New" panose="02070309020205020404" pitchFamily="49" charset="0"/>
              </a:rPr>
              <a:t>System.out.print</a:t>
            </a:r>
            <a:r>
              <a:rPr lang="en-US" altLang="en-US" sz="1600" b="1" dirty="0">
                <a:latin typeface="Courier New" panose="02070309020205020404" pitchFamily="49" charset="0"/>
              </a:rPr>
              <a:t>(</a:t>
            </a:r>
            <a:r>
              <a:rPr lang="en-US" altLang="en-US" sz="1600" b="1" dirty="0" err="1">
                <a:latin typeface="Courier New" panose="02070309020205020404" pitchFamily="49" charset="0"/>
              </a:rPr>
              <a:t>root.data</a:t>
            </a:r>
            <a:r>
              <a:rPr lang="en-US" altLang="en-US" sz="1600" b="1" dirty="0">
                <a:latin typeface="Courier New" panose="02070309020205020404" pitchFamily="49" charset="0"/>
              </a:rPr>
              <a:t> + " ");</a:t>
            </a:r>
            <a:endParaRPr lang="en-US" altLang="en-US" sz="1600" dirty="0">
              <a:latin typeface="Courier New" panose="02070309020205020404" pitchFamily="49" charset="0"/>
            </a:endParaRPr>
          </a:p>
          <a:p>
            <a:pPr eaLnBrk="1" hangingPunct="1">
              <a:lnSpc>
                <a:spcPct val="70000"/>
              </a:lnSpc>
              <a:spcBef>
                <a:spcPts val="500"/>
              </a:spcBef>
            </a:pPr>
            <a:r>
              <a:rPr lang="en-US" altLang="en-US" sz="1600" dirty="0">
                <a:latin typeface="Courier New" panose="02070309020205020404" pitchFamily="49" charset="0"/>
              </a:rPr>
              <a:t>        print(</a:t>
            </a:r>
            <a:r>
              <a:rPr lang="en-US" altLang="en-US" sz="1600" dirty="0" err="1">
                <a:latin typeface="Courier New" panose="02070309020205020404" pitchFamily="49" charset="0"/>
              </a:rPr>
              <a:t>root.right</a:t>
            </a:r>
            <a:r>
              <a:rPr lang="en-US" altLang="en-US" sz="1600" dirty="0">
                <a:latin typeface="Courier New" panose="02070309020205020404" pitchFamily="49" charset="0"/>
              </a:rPr>
              <a:t>);</a:t>
            </a:r>
          </a:p>
          <a:p>
            <a:pPr eaLnBrk="1" hangingPunct="1">
              <a:lnSpc>
                <a:spcPct val="70000"/>
              </a:lnSpc>
              <a:spcBef>
                <a:spcPts val="500"/>
              </a:spcBef>
            </a:pPr>
            <a:r>
              <a:rPr lang="en-US" altLang="en-US" sz="1600" dirty="0">
                <a:latin typeface="Courier New" panose="02070309020205020404" pitchFamily="49" charset="0"/>
              </a:rPr>
              <a:t>    }</a:t>
            </a:r>
          </a:p>
          <a:p>
            <a:pPr eaLnBrk="1" hangingPunct="1">
              <a:lnSpc>
                <a:spcPct val="70000"/>
              </a:lnSpc>
              <a:spcBef>
                <a:spcPts val="500"/>
              </a:spcBef>
            </a:pPr>
            <a:r>
              <a:rPr lang="en-US" altLang="en-US" sz="1600" dirty="0">
                <a:latin typeface="Courier New" panose="02070309020205020404" pitchFamily="49" charset="0"/>
              </a:rPr>
              <a:t>}</a:t>
            </a:r>
          </a:p>
        </p:txBody>
      </p:sp>
      <p:grpSp>
        <p:nvGrpSpPr>
          <p:cNvPr id="23556" name="Group 3">
            <a:extLst>
              <a:ext uri="{FF2B5EF4-FFF2-40B4-BE49-F238E27FC236}">
                <a16:creationId xmlns:a16="http://schemas.microsoft.com/office/drawing/2014/main" id="{43511D65-A3FA-054E-9C18-B694ED780EF1}"/>
              </a:ext>
            </a:extLst>
          </p:cNvPr>
          <p:cNvGrpSpPr>
            <a:grpSpLocks/>
          </p:cNvGrpSpPr>
          <p:nvPr/>
        </p:nvGrpSpPr>
        <p:grpSpPr bwMode="auto">
          <a:xfrm>
            <a:off x="5732462" y="3236913"/>
            <a:ext cx="3059042" cy="2965438"/>
            <a:chOff x="3648" y="2208"/>
            <a:chExt cx="2016" cy="1882"/>
          </a:xfrm>
        </p:grpSpPr>
        <p:sp>
          <p:nvSpPr>
            <p:cNvPr id="6" name="Oval 4">
              <a:extLst>
                <a:ext uri="{FF2B5EF4-FFF2-40B4-BE49-F238E27FC236}">
                  <a16:creationId xmlns:a16="http://schemas.microsoft.com/office/drawing/2014/main" id="{FBCBAD94-CAD8-2A40-A14E-A7E42EE1D9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2" y="3757"/>
              <a:ext cx="322" cy="333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40</a:t>
              </a:r>
            </a:p>
          </p:txBody>
        </p:sp>
        <p:sp>
          <p:nvSpPr>
            <p:cNvPr id="7" name="Oval 5">
              <a:extLst>
                <a:ext uri="{FF2B5EF4-FFF2-40B4-BE49-F238E27FC236}">
                  <a16:creationId xmlns:a16="http://schemas.microsoft.com/office/drawing/2014/main" id="{F7965A82-8996-5F4D-BBBD-065AB843BC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7" y="3757"/>
              <a:ext cx="323" cy="333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81</a:t>
              </a:r>
            </a:p>
          </p:txBody>
        </p:sp>
        <p:sp>
          <p:nvSpPr>
            <p:cNvPr id="8" name="Oval 6">
              <a:extLst>
                <a:ext uri="{FF2B5EF4-FFF2-40B4-BE49-F238E27FC236}">
                  <a16:creationId xmlns:a16="http://schemas.microsoft.com/office/drawing/2014/main" id="{10C4B054-C191-0743-9271-EFD4BCC393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9" y="3156"/>
              <a:ext cx="323" cy="332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9</a:t>
              </a:r>
            </a:p>
          </p:txBody>
        </p:sp>
        <p:sp>
          <p:nvSpPr>
            <p:cNvPr id="9" name="Oval 7">
              <a:extLst>
                <a:ext uri="{FF2B5EF4-FFF2-40B4-BE49-F238E27FC236}">
                  <a16:creationId xmlns:a16="http://schemas.microsoft.com/office/drawing/2014/main" id="{2491D9B9-4DD3-2F43-BCA0-5FAED89B64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6" y="3156"/>
              <a:ext cx="323" cy="332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41</a:t>
              </a:r>
            </a:p>
          </p:txBody>
        </p:sp>
        <p:sp>
          <p:nvSpPr>
            <p:cNvPr id="10" name="Oval 8">
              <a:extLst>
                <a:ext uri="{FF2B5EF4-FFF2-40B4-BE49-F238E27FC236}">
                  <a16:creationId xmlns:a16="http://schemas.microsoft.com/office/drawing/2014/main" id="{FC79F5E3-0860-F44A-8946-1A78BF4EF6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8" y="2622"/>
              <a:ext cx="322" cy="332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 dirty="0">
                  <a:solidFill>
                    <a:srgbClr val="000000"/>
                  </a:solidFill>
                  <a:latin typeface="Tahoma" charset="0"/>
                  <a:ea typeface="+mn-ea"/>
                </a:rPr>
                <a:t>17</a:t>
              </a:r>
            </a:p>
          </p:txBody>
        </p:sp>
        <p:cxnSp>
          <p:nvCxnSpPr>
            <p:cNvPr id="23562" name="AutoShape 9">
              <a:extLst>
                <a:ext uri="{FF2B5EF4-FFF2-40B4-BE49-F238E27FC236}">
                  <a16:creationId xmlns:a16="http://schemas.microsoft.com/office/drawing/2014/main" id="{81728C36-398A-5F48-820C-C80D6985577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4068" y="2924"/>
              <a:ext cx="467" cy="215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563" name="AutoShape 10">
              <a:extLst>
                <a:ext uri="{FF2B5EF4-FFF2-40B4-BE49-F238E27FC236}">
                  <a16:creationId xmlns:a16="http://schemas.microsoft.com/office/drawing/2014/main" id="{1C6C777F-925B-014B-B593-40FD38E2B1D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763" y="2906"/>
              <a:ext cx="468" cy="250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564" name="AutoShape 11">
              <a:extLst>
                <a:ext uri="{FF2B5EF4-FFF2-40B4-BE49-F238E27FC236}">
                  <a16:creationId xmlns:a16="http://schemas.microsoft.com/office/drawing/2014/main" id="{C5029130-C2EB-D848-86A1-2355F108B6E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4969" y="3440"/>
              <a:ext cx="147" cy="317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565" name="AutoShape 12">
              <a:extLst>
                <a:ext uri="{FF2B5EF4-FFF2-40B4-BE49-F238E27FC236}">
                  <a16:creationId xmlns:a16="http://schemas.microsoft.com/office/drawing/2014/main" id="{3890B322-2513-2E4E-9300-ED69525F669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345" y="3440"/>
              <a:ext cx="158" cy="317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" name="Oval 14">
              <a:extLst>
                <a:ext uri="{FF2B5EF4-FFF2-40B4-BE49-F238E27FC236}">
                  <a16:creationId xmlns:a16="http://schemas.microsoft.com/office/drawing/2014/main" id="{9C8ADE9F-A18E-374B-BFDE-800B0B6205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3757"/>
              <a:ext cx="323" cy="333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29</a:t>
              </a:r>
            </a:p>
          </p:txBody>
        </p:sp>
        <p:cxnSp>
          <p:nvCxnSpPr>
            <p:cNvPr id="23568" name="AutoShape 15">
              <a:extLst>
                <a:ext uri="{FF2B5EF4-FFF2-40B4-BE49-F238E27FC236}">
                  <a16:creationId xmlns:a16="http://schemas.microsoft.com/office/drawing/2014/main" id="{7C928A61-BC76-8A48-AEED-7E758CC0343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3810" y="3440"/>
              <a:ext cx="144" cy="317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3570" name="Text Box 17">
              <a:extLst>
                <a:ext uri="{FF2B5EF4-FFF2-40B4-BE49-F238E27FC236}">
                  <a16:creationId xmlns:a16="http://schemas.microsoft.com/office/drawing/2014/main" id="{C51EFD46-D221-BA4A-85E1-3DA5754767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95" y="2208"/>
              <a:ext cx="909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2000">
                  <a:solidFill>
                    <a:srgbClr val="000000"/>
                  </a:solidFill>
                  <a:latin typeface="Tahoma" panose="020B0604030504040204" pitchFamily="34" charset="0"/>
                  <a:ea typeface="DejaVu Sans" panose="020B0609030804020204" pitchFamily="49" charset="0"/>
                  <a:cs typeface="DejaVu Sans" panose="020B0609030804020204" pitchFamily="49" charset="0"/>
                </a:rPr>
                <a:t>overallRoot</a:t>
              </a:r>
            </a:p>
          </p:txBody>
        </p:sp>
        <p:cxnSp>
          <p:nvCxnSpPr>
            <p:cNvPr id="23571" name="AutoShape 18">
              <a:extLst>
                <a:ext uri="{FF2B5EF4-FFF2-40B4-BE49-F238E27FC236}">
                  <a16:creationId xmlns:a16="http://schemas.microsoft.com/office/drawing/2014/main" id="{7BAB972F-EB7C-4147-B5A8-DFE746D6D8D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649" y="2459"/>
              <a:ext cx="1" cy="16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519F99E1-2AA4-C84E-9661-9E1580557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Traversals</a:t>
            </a:r>
          </a:p>
        </p:txBody>
      </p:sp>
      <p:sp>
        <p:nvSpPr>
          <p:cNvPr id="24578" name="Content Placeholder 2">
            <a:extLst>
              <a:ext uri="{FF2B5EF4-FFF2-40B4-BE49-F238E27FC236}">
                <a16:creationId xmlns:a16="http://schemas.microsoft.com/office/drawing/2014/main" id="{E23C0E99-9A6A-AF45-A36D-D7E3E3A1A4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075" y="1392238"/>
            <a:ext cx="9051925" cy="51816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Orderings for traversals</a:t>
            </a:r>
          </a:p>
          <a:p>
            <a:pPr lvl="1"/>
            <a:r>
              <a:rPr lang="en-US" altLang="en-US" b="1" dirty="0">
                <a:ea typeface="ＭＳ Ｐゴシック" panose="020B0600070205080204" pitchFamily="34" charset="-128"/>
              </a:rPr>
              <a:t>pre-order:	</a:t>
            </a:r>
            <a:r>
              <a:rPr lang="en-US" altLang="en-US" dirty="0">
                <a:ea typeface="ＭＳ Ｐゴシック" panose="020B0600070205080204" pitchFamily="34" charset="-128"/>
              </a:rPr>
              <a:t>process root node, then its left/right subtrees</a:t>
            </a:r>
          </a:p>
          <a:p>
            <a:pPr lvl="1"/>
            <a:r>
              <a:rPr lang="en-US" altLang="en-US" b="1" dirty="0">
                <a:ea typeface="ＭＳ Ｐゴシック" panose="020B0600070205080204" pitchFamily="34" charset="-128"/>
              </a:rPr>
              <a:t>in-order:	</a:t>
            </a:r>
            <a:r>
              <a:rPr lang="en-US" altLang="en-US" dirty="0">
                <a:ea typeface="ＭＳ Ｐゴシック" panose="020B0600070205080204" pitchFamily="34" charset="-128"/>
              </a:rPr>
              <a:t>process left subtree, then root node, then right</a:t>
            </a:r>
          </a:p>
          <a:p>
            <a:pPr lvl="1"/>
            <a:r>
              <a:rPr lang="en-US" altLang="en-US" b="1" dirty="0">
                <a:ea typeface="ＭＳ Ｐゴシック" panose="020B0600070205080204" pitchFamily="34" charset="-128"/>
              </a:rPr>
              <a:t>post-order: 	</a:t>
            </a:r>
            <a:r>
              <a:rPr lang="en-US" altLang="en-US" dirty="0">
                <a:ea typeface="ＭＳ Ｐゴシック" panose="020B0600070205080204" pitchFamily="34" charset="-128"/>
              </a:rPr>
              <a:t>process left/right subtrees, then root node</a:t>
            </a:r>
          </a:p>
          <a:p>
            <a:pPr lvl="1"/>
            <a:endParaRPr lang="en-US" altLang="en-US" b="1" dirty="0">
              <a:ea typeface="ＭＳ Ｐゴシック" panose="020B0600070205080204" pitchFamily="34" charset="-128"/>
            </a:endParaRPr>
          </a:p>
          <a:p>
            <a:pPr lvl="1"/>
            <a:endParaRPr lang="en-US" altLang="en-US" b="1" dirty="0">
              <a:ea typeface="ＭＳ Ｐゴシック" panose="020B0600070205080204" pitchFamily="34" charset="-128"/>
            </a:endParaRPr>
          </a:p>
          <a:p>
            <a:pPr lvl="1"/>
            <a:endParaRPr lang="en-US" altLang="en-US" b="1" dirty="0">
              <a:ea typeface="ＭＳ Ｐゴシック" panose="020B0600070205080204" pitchFamily="34" charset="-128"/>
            </a:endParaRPr>
          </a:p>
          <a:p>
            <a:pPr lvl="1"/>
            <a:endParaRPr lang="en-US" altLang="en-US" b="1" dirty="0">
              <a:ea typeface="ＭＳ Ｐゴシック" panose="020B0600070205080204" pitchFamily="34" charset="-128"/>
            </a:endParaRPr>
          </a:p>
          <a:p>
            <a:pPr lvl="1"/>
            <a:endParaRPr lang="en-US" altLang="en-US" b="1" dirty="0">
              <a:ea typeface="ＭＳ Ｐゴシック" panose="020B0600070205080204" pitchFamily="34" charset="-128"/>
            </a:endParaRPr>
          </a:p>
          <a:p>
            <a:pPr lvl="1"/>
            <a:endParaRPr lang="en-US" altLang="en-US" dirty="0">
              <a:ea typeface="ＭＳ Ｐゴシック" panose="020B0600070205080204" pitchFamily="34" charset="-128"/>
            </a:endParaRPr>
          </a:p>
          <a:p>
            <a:pPr lvl="1"/>
            <a:endParaRPr lang="en-US" altLang="en-US" b="1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post-order: </a:t>
            </a: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29 41 81 40 9 17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7B1B473D-AEE8-EF4A-80EC-074185ADD5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613" y="3309938"/>
            <a:ext cx="5929312" cy="168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31775" indent="-230188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ts val="500"/>
              </a:spcBef>
            </a:pPr>
            <a:r>
              <a:rPr lang="en-US" altLang="en-US" sz="1600">
                <a:latin typeface="Courier New" panose="02070309020205020404" pitchFamily="49" charset="0"/>
              </a:rPr>
              <a:t>private void print(IntTreeNode root) {</a:t>
            </a:r>
          </a:p>
          <a:p>
            <a:pPr eaLnBrk="1" hangingPunct="1">
              <a:lnSpc>
                <a:spcPct val="70000"/>
              </a:lnSpc>
              <a:spcBef>
                <a:spcPts val="500"/>
              </a:spcBef>
            </a:pPr>
            <a:r>
              <a:rPr lang="en-US" altLang="en-US" sz="1600">
                <a:latin typeface="Courier New" panose="02070309020205020404" pitchFamily="49" charset="0"/>
              </a:rPr>
              <a:t>    if (root != null) {</a:t>
            </a:r>
          </a:p>
          <a:p>
            <a:pPr eaLnBrk="1" hangingPunct="1">
              <a:lnSpc>
                <a:spcPct val="70000"/>
              </a:lnSpc>
              <a:spcBef>
                <a:spcPts val="500"/>
              </a:spcBef>
            </a:pPr>
            <a:r>
              <a:rPr lang="en-US" altLang="en-US" sz="1600">
                <a:latin typeface="Courier New" panose="02070309020205020404" pitchFamily="49" charset="0"/>
              </a:rPr>
              <a:t>        print(root.left);</a:t>
            </a:r>
          </a:p>
          <a:p>
            <a:pPr eaLnBrk="1" hangingPunct="1">
              <a:lnSpc>
                <a:spcPct val="70000"/>
              </a:lnSpc>
              <a:spcBef>
                <a:spcPts val="500"/>
              </a:spcBef>
            </a:pPr>
            <a:r>
              <a:rPr lang="en-US" altLang="en-US" sz="1600">
                <a:latin typeface="Courier New" panose="02070309020205020404" pitchFamily="49" charset="0"/>
              </a:rPr>
              <a:t>        print(root.right);</a:t>
            </a:r>
          </a:p>
          <a:p>
            <a:pPr eaLnBrk="1" hangingPunct="1">
              <a:lnSpc>
                <a:spcPct val="70000"/>
              </a:lnSpc>
              <a:spcBef>
                <a:spcPts val="500"/>
              </a:spcBef>
            </a:pPr>
            <a:r>
              <a:rPr lang="en-US" altLang="en-US" sz="1600" b="1">
                <a:latin typeface="Courier New" panose="02070309020205020404" pitchFamily="49" charset="0"/>
              </a:rPr>
              <a:t>        System.out.print(root.data + " ");</a:t>
            </a:r>
            <a:endParaRPr lang="en-US" altLang="en-US" sz="1600">
              <a:latin typeface="Courier New" panose="02070309020205020404" pitchFamily="49" charset="0"/>
            </a:endParaRPr>
          </a:p>
          <a:p>
            <a:pPr eaLnBrk="1" hangingPunct="1">
              <a:lnSpc>
                <a:spcPct val="70000"/>
              </a:lnSpc>
              <a:spcBef>
                <a:spcPts val="500"/>
              </a:spcBef>
            </a:pPr>
            <a:r>
              <a:rPr lang="en-US" altLang="en-US" sz="1600">
                <a:latin typeface="Courier New" panose="02070309020205020404" pitchFamily="49" charset="0"/>
              </a:rPr>
              <a:t>    }</a:t>
            </a:r>
          </a:p>
          <a:p>
            <a:pPr eaLnBrk="1" hangingPunct="1">
              <a:lnSpc>
                <a:spcPct val="70000"/>
              </a:lnSpc>
              <a:spcBef>
                <a:spcPts val="500"/>
              </a:spcBef>
            </a:pPr>
            <a:r>
              <a:rPr lang="en-US" altLang="en-US" sz="1600">
                <a:latin typeface="Courier New" panose="02070309020205020404" pitchFamily="49" charset="0"/>
              </a:rPr>
              <a:t>}</a:t>
            </a:r>
          </a:p>
        </p:txBody>
      </p:sp>
      <p:grpSp>
        <p:nvGrpSpPr>
          <p:cNvPr id="24580" name="Group 3">
            <a:extLst>
              <a:ext uri="{FF2B5EF4-FFF2-40B4-BE49-F238E27FC236}">
                <a16:creationId xmlns:a16="http://schemas.microsoft.com/office/drawing/2014/main" id="{8D6ECB22-A39A-AE4B-B5B7-422DE1C50378}"/>
              </a:ext>
            </a:extLst>
          </p:cNvPr>
          <p:cNvGrpSpPr>
            <a:grpSpLocks/>
          </p:cNvGrpSpPr>
          <p:nvPr/>
        </p:nvGrpSpPr>
        <p:grpSpPr bwMode="auto">
          <a:xfrm>
            <a:off x="5732462" y="3236913"/>
            <a:ext cx="3059042" cy="2965438"/>
            <a:chOff x="3648" y="2208"/>
            <a:chExt cx="2016" cy="1882"/>
          </a:xfrm>
        </p:grpSpPr>
        <p:sp>
          <p:nvSpPr>
            <p:cNvPr id="6" name="Oval 4">
              <a:extLst>
                <a:ext uri="{FF2B5EF4-FFF2-40B4-BE49-F238E27FC236}">
                  <a16:creationId xmlns:a16="http://schemas.microsoft.com/office/drawing/2014/main" id="{5B7E8D75-F796-7C4A-B0B4-798C97DFC5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2" y="3757"/>
              <a:ext cx="322" cy="333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40</a:t>
              </a:r>
            </a:p>
          </p:txBody>
        </p:sp>
        <p:sp>
          <p:nvSpPr>
            <p:cNvPr id="7" name="Oval 5">
              <a:extLst>
                <a:ext uri="{FF2B5EF4-FFF2-40B4-BE49-F238E27FC236}">
                  <a16:creationId xmlns:a16="http://schemas.microsoft.com/office/drawing/2014/main" id="{B4B6BEA9-6660-4E44-87CC-4CED9B62E7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7" y="3757"/>
              <a:ext cx="323" cy="333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81</a:t>
              </a:r>
            </a:p>
          </p:txBody>
        </p:sp>
        <p:sp>
          <p:nvSpPr>
            <p:cNvPr id="8" name="Oval 6">
              <a:extLst>
                <a:ext uri="{FF2B5EF4-FFF2-40B4-BE49-F238E27FC236}">
                  <a16:creationId xmlns:a16="http://schemas.microsoft.com/office/drawing/2014/main" id="{2D5B9DB0-68C4-3645-8ED1-C918A03BCA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9" y="3156"/>
              <a:ext cx="323" cy="332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9</a:t>
              </a:r>
            </a:p>
          </p:txBody>
        </p:sp>
        <p:sp>
          <p:nvSpPr>
            <p:cNvPr id="9" name="Oval 7">
              <a:extLst>
                <a:ext uri="{FF2B5EF4-FFF2-40B4-BE49-F238E27FC236}">
                  <a16:creationId xmlns:a16="http://schemas.microsoft.com/office/drawing/2014/main" id="{8D7F4FC1-E206-BD47-96CF-2D4952BF58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6" y="3156"/>
              <a:ext cx="323" cy="332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41</a:t>
              </a:r>
            </a:p>
          </p:txBody>
        </p:sp>
        <p:sp>
          <p:nvSpPr>
            <p:cNvPr id="10" name="Oval 8">
              <a:extLst>
                <a:ext uri="{FF2B5EF4-FFF2-40B4-BE49-F238E27FC236}">
                  <a16:creationId xmlns:a16="http://schemas.microsoft.com/office/drawing/2014/main" id="{D9BF402A-9F8F-434B-A442-4E31E0975A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8" y="2622"/>
              <a:ext cx="322" cy="332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 dirty="0">
                  <a:solidFill>
                    <a:srgbClr val="000000"/>
                  </a:solidFill>
                  <a:latin typeface="Tahoma" charset="0"/>
                  <a:ea typeface="+mn-ea"/>
                </a:rPr>
                <a:t>17</a:t>
              </a:r>
            </a:p>
          </p:txBody>
        </p:sp>
        <p:cxnSp>
          <p:nvCxnSpPr>
            <p:cNvPr id="24586" name="AutoShape 9">
              <a:extLst>
                <a:ext uri="{FF2B5EF4-FFF2-40B4-BE49-F238E27FC236}">
                  <a16:creationId xmlns:a16="http://schemas.microsoft.com/office/drawing/2014/main" id="{CAA66940-81CD-5F45-8AE8-676FAB6DC0A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4068" y="2924"/>
              <a:ext cx="467" cy="215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587" name="AutoShape 10">
              <a:extLst>
                <a:ext uri="{FF2B5EF4-FFF2-40B4-BE49-F238E27FC236}">
                  <a16:creationId xmlns:a16="http://schemas.microsoft.com/office/drawing/2014/main" id="{A7DF9BE3-FFF3-894E-9EED-8469932EEDD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763" y="2906"/>
              <a:ext cx="468" cy="250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588" name="AutoShape 11">
              <a:extLst>
                <a:ext uri="{FF2B5EF4-FFF2-40B4-BE49-F238E27FC236}">
                  <a16:creationId xmlns:a16="http://schemas.microsoft.com/office/drawing/2014/main" id="{B6B163C8-BC2A-EC4D-B7CE-A773C2EFBDD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4969" y="3440"/>
              <a:ext cx="147" cy="317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589" name="AutoShape 12">
              <a:extLst>
                <a:ext uri="{FF2B5EF4-FFF2-40B4-BE49-F238E27FC236}">
                  <a16:creationId xmlns:a16="http://schemas.microsoft.com/office/drawing/2014/main" id="{F4A9B418-16E0-0B42-A23C-9024FCD81E8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345" y="3440"/>
              <a:ext cx="158" cy="317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" name="Oval 14">
              <a:extLst>
                <a:ext uri="{FF2B5EF4-FFF2-40B4-BE49-F238E27FC236}">
                  <a16:creationId xmlns:a16="http://schemas.microsoft.com/office/drawing/2014/main" id="{01854058-9994-3642-A598-8028A09049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3757"/>
              <a:ext cx="323" cy="333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29</a:t>
              </a:r>
            </a:p>
          </p:txBody>
        </p:sp>
        <p:cxnSp>
          <p:nvCxnSpPr>
            <p:cNvPr id="24592" name="AutoShape 15">
              <a:extLst>
                <a:ext uri="{FF2B5EF4-FFF2-40B4-BE49-F238E27FC236}">
                  <a16:creationId xmlns:a16="http://schemas.microsoft.com/office/drawing/2014/main" id="{3E81D4FC-220A-384F-988B-6E0BDC3CA4E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3810" y="3440"/>
              <a:ext cx="144" cy="317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4594" name="Text Box 17">
              <a:extLst>
                <a:ext uri="{FF2B5EF4-FFF2-40B4-BE49-F238E27FC236}">
                  <a16:creationId xmlns:a16="http://schemas.microsoft.com/office/drawing/2014/main" id="{E0088168-F600-D042-B4F9-44FF68668A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95" y="2208"/>
              <a:ext cx="909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2000">
                  <a:solidFill>
                    <a:srgbClr val="000000"/>
                  </a:solidFill>
                  <a:latin typeface="Tahoma" panose="020B0604030504040204" pitchFamily="34" charset="0"/>
                  <a:ea typeface="DejaVu Sans" panose="020B0609030804020204" pitchFamily="49" charset="0"/>
                  <a:cs typeface="DejaVu Sans" panose="020B0609030804020204" pitchFamily="49" charset="0"/>
                </a:rPr>
                <a:t>overallRoot</a:t>
              </a:r>
            </a:p>
          </p:txBody>
        </p:sp>
        <p:cxnSp>
          <p:nvCxnSpPr>
            <p:cNvPr id="24595" name="AutoShape 18">
              <a:extLst>
                <a:ext uri="{FF2B5EF4-FFF2-40B4-BE49-F238E27FC236}">
                  <a16:creationId xmlns:a16="http://schemas.microsoft.com/office/drawing/2014/main" id="{F393D239-4DFE-6644-82B5-065081F2196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649" y="2459"/>
              <a:ext cx="1" cy="16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>
            <a:extLst>
              <a:ext uri="{FF2B5EF4-FFF2-40B4-BE49-F238E27FC236}">
                <a16:creationId xmlns:a16="http://schemas.microsoft.com/office/drawing/2014/main" id="{9115698F-F4E2-8A43-9364-AB0A54E4D05C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1295400"/>
            <a:ext cx="8991600" cy="5181600"/>
          </a:xfrm>
        </p:spPr>
        <p:txBody>
          <a:bodyPr/>
          <a:lstStyle/>
          <a:p>
            <a:pPr marL="230188" indent="-230188" eaLnBrk="1" hangingPunct="1">
              <a:buFont typeface="Tahoma" panose="020B060403050404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>
                <a:ea typeface="ＭＳ Ｐゴシック" panose="020B0600070205080204" pitchFamily="34" charset="-128"/>
              </a:rPr>
              <a:t>Give pre-, in-, and post-order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traversals for the following tree:</a:t>
            </a:r>
          </a:p>
          <a:p>
            <a:pPr marL="623888" lvl="1" indent="-277813" eaLnBrk="1" hangingPunct="1">
              <a:buFont typeface="Tahoma" panose="020B0604030504040204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en-US">
              <a:ea typeface="ＭＳ Ｐゴシック" panose="020B0600070205080204" pitchFamily="34" charset="-128"/>
            </a:endParaRPr>
          </a:p>
          <a:p>
            <a:pPr marL="623888" lvl="1" indent="-277813" eaLnBrk="1" hangingPunct="1">
              <a:buFont typeface="Tahoma" panose="020B0604030504040204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en-US">
              <a:ea typeface="ＭＳ Ｐゴシック" panose="020B0600070205080204" pitchFamily="34" charset="-128"/>
            </a:endParaRPr>
          </a:p>
          <a:p>
            <a:pPr marL="623888" lvl="1" indent="-277813" eaLnBrk="1" hangingPunct="1">
              <a:buFont typeface="Tahoma" panose="020B0604030504040204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en-US">
              <a:ea typeface="ＭＳ Ｐゴシック" panose="020B0600070205080204" pitchFamily="34" charset="-128"/>
            </a:endParaRPr>
          </a:p>
          <a:p>
            <a:pPr marL="623888" lvl="1" indent="-277813" eaLnBrk="1" hangingPunct="1">
              <a:buFont typeface="Tahoma" panose="020B0604030504040204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en-US">
              <a:ea typeface="ＭＳ Ｐゴシック" panose="020B0600070205080204" pitchFamily="34" charset="-128"/>
            </a:endParaRPr>
          </a:p>
          <a:p>
            <a:pPr marL="623888" lvl="1" indent="-277813" eaLnBrk="1" hangingPunct="1">
              <a:buFont typeface="Tahoma" panose="020B0604030504040204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en-US">
              <a:ea typeface="ＭＳ Ｐゴシック" panose="020B0600070205080204" pitchFamily="34" charset="-128"/>
            </a:endParaRPr>
          </a:p>
          <a:p>
            <a:pPr marL="623888" lvl="1" indent="-277813" eaLnBrk="1" hangingPunct="1">
              <a:buFont typeface="Tahoma" panose="020B0604030504040204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en-US">
              <a:ea typeface="ＭＳ Ｐゴシック" panose="020B0600070205080204" pitchFamily="34" charset="-128"/>
            </a:endParaRPr>
          </a:p>
          <a:p>
            <a:pPr marL="623888" lvl="1" indent="-277813" eaLnBrk="1" hangingPunct="1">
              <a:buFont typeface="Tahoma" panose="020B0604030504040204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en-US">
              <a:ea typeface="ＭＳ Ｐゴシック" panose="020B0600070205080204" pitchFamily="34" charset="-128"/>
            </a:endParaRPr>
          </a:p>
          <a:p>
            <a:pPr marL="623888" lvl="1" indent="-277813" eaLnBrk="1" hangingPunct="1">
              <a:buFont typeface="Tahoma" panose="020B0604030504040204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en-US">
              <a:ea typeface="ＭＳ Ｐゴシック" panose="020B0600070205080204" pitchFamily="34" charset="-128"/>
            </a:endParaRPr>
          </a:p>
          <a:p>
            <a:pPr marL="623888" lvl="1" indent="-277813" eaLnBrk="1" hangingPunct="1">
              <a:buFont typeface="Tahoma" panose="020B0604030504040204" pitchFamily="34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en-US">
              <a:ea typeface="ＭＳ Ｐゴシック" panose="020B0600070205080204" pitchFamily="34" charset="-128"/>
            </a:endParaRPr>
          </a:p>
          <a:p>
            <a:pPr marL="623888" lvl="1" indent="-277813" eaLnBrk="1" hangingPunct="1">
              <a:buFont typeface="Tahoma" panose="020B0604030504040204" pitchFamily="34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>
                <a:ea typeface="ＭＳ Ｐゴシック" panose="020B0600070205080204" pitchFamily="34" charset="-128"/>
              </a:rPr>
              <a:t>pre:	42 15 27 48 9 86 12 5 3 39</a:t>
            </a:r>
          </a:p>
          <a:p>
            <a:pPr marL="623888" lvl="1" indent="-277813" eaLnBrk="1" hangingPunct="1">
              <a:buFont typeface="Tahoma" panose="020B0604030504040204" pitchFamily="34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>
                <a:ea typeface="ＭＳ Ｐゴシック" panose="020B0600070205080204" pitchFamily="34" charset="-128"/>
              </a:rPr>
              <a:t>in:	15 48 27 42 86 5 12 9 3 39</a:t>
            </a:r>
          </a:p>
          <a:p>
            <a:pPr marL="623888" lvl="1" indent="-277813" eaLnBrk="1" hangingPunct="1">
              <a:buFont typeface="Tahoma" panose="020B0604030504040204" pitchFamily="34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>
                <a:ea typeface="ＭＳ Ｐゴシック" panose="020B0600070205080204" pitchFamily="34" charset="-128"/>
              </a:rPr>
              <a:t>post:	48 27 15 5 12 86 39 3 42</a:t>
            </a:r>
          </a:p>
        </p:txBody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347656CB-8789-5449-BD38-3B73B748AF6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>
                <a:ea typeface="ＭＳ Ｐゴシック" panose="020B0600070205080204" pitchFamily="34" charset="-128"/>
              </a:rPr>
              <a:t>Exercise</a:t>
            </a:r>
          </a:p>
        </p:txBody>
      </p:sp>
      <p:grpSp>
        <p:nvGrpSpPr>
          <p:cNvPr id="25603" name="Group 3">
            <a:extLst>
              <a:ext uri="{FF2B5EF4-FFF2-40B4-BE49-F238E27FC236}">
                <a16:creationId xmlns:a16="http://schemas.microsoft.com/office/drawing/2014/main" id="{8B9BDA76-C480-9549-A318-DBE7D118669C}"/>
              </a:ext>
            </a:extLst>
          </p:cNvPr>
          <p:cNvGrpSpPr>
            <a:grpSpLocks/>
          </p:cNvGrpSpPr>
          <p:nvPr/>
        </p:nvGrpSpPr>
        <p:grpSpPr bwMode="auto">
          <a:xfrm>
            <a:off x="5156200" y="1143000"/>
            <a:ext cx="3605213" cy="4794250"/>
            <a:chOff x="3248" y="720"/>
            <a:chExt cx="2271" cy="3020"/>
          </a:xfrm>
        </p:grpSpPr>
        <p:sp>
          <p:nvSpPr>
            <p:cNvPr id="19460" name="Oval 4">
              <a:extLst>
                <a:ext uri="{FF2B5EF4-FFF2-40B4-BE49-F238E27FC236}">
                  <a16:creationId xmlns:a16="http://schemas.microsoft.com/office/drawing/2014/main" id="{ED88D72B-DAC4-8745-8742-72360B439D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6" y="2269"/>
              <a:ext cx="322" cy="333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3</a:t>
              </a:r>
            </a:p>
          </p:txBody>
        </p:sp>
        <p:sp>
          <p:nvSpPr>
            <p:cNvPr id="19461" name="Oval 5">
              <a:extLst>
                <a:ext uri="{FF2B5EF4-FFF2-40B4-BE49-F238E27FC236}">
                  <a16:creationId xmlns:a16="http://schemas.microsoft.com/office/drawing/2014/main" id="{5271BDFB-D2E7-DC44-B832-D6344E8CAB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9" y="2269"/>
              <a:ext cx="323" cy="333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86</a:t>
              </a:r>
            </a:p>
          </p:txBody>
        </p:sp>
        <p:sp>
          <p:nvSpPr>
            <p:cNvPr id="19462" name="Oval 6">
              <a:extLst>
                <a:ext uri="{FF2B5EF4-FFF2-40B4-BE49-F238E27FC236}">
                  <a16:creationId xmlns:a16="http://schemas.microsoft.com/office/drawing/2014/main" id="{F634B47E-259A-0044-A454-97DF83B7D4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1" y="1668"/>
              <a:ext cx="323" cy="333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9</a:t>
              </a:r>
            </a:p>
          </p:txBody>
        </p:sp>
        <p:sp>
          <p:nvSpPr>
            <p:cNvPr id="19463" name="Oval 7">
              <a:extLst>
                <a:ext uri="{FF2B5EF4-FFF2-40B4-BE49-F238E27FC236}">
                  <a16:creationId xmlns:a16="http://schemas.microsoft.com/office/drawing/2014/main" id="{B3CFC3A7-B6B1-CE40-B5DD-874D961440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8" y="1668"/>
              <a:ext cx="324" cy="333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15</a:t>
              </a:r>
            </a:p>
          </p:txBody>
        </p:sp>
        <p:sp>
          <p:nvSpPr>
            <p:cNvPr id="19464" name="Oval 8">
              <a:extLst>
                <a:ext uri="{FF2B5EF4-FFF2-40B4-BE49-F238E27FC236}">
                  <a16:creationId xmlns:a16="http://schemas.microsoft.com/office/drawing/2014/main" id="{77567EAD-9F74-7C43-8B8D-2C1BF1EE9F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0" y="1134"/>
              <a:ext cx="322" cy="333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 dirty="0">
                  <a:solidFill>
                    <a:srgbClr val="000000"/>
                  </a:solidFill>
                  <a:latin typeface="Tahoma" charset="0"/>
                  <a:ea typeface="+mn-ea"/>
                </a:rPr>
                <a:t>42</a:t>
              </a:r>
            </a:p>
          </p:txBody>
        </p:sp>
        <p:cxnSp>
          <p:nvCxnSpPr>
            <p:cNvPr id="25609" name="AutoShape 9">
              <a:extLst>
                <a:ext uri="{FF2B5EF4-FFF2-40B4-BE49-F238E27FC236}">
                  <a16:creationId xmlns:a16="http://schemas.microsoft.com/office/drawing/2014/main" id="{5E42326E-E19F-FD44-808E-12F652B00B3D}"/>
                </a:ext>
              </a:extLst>
            </p:cNvPr>
            <p:cNvCxnSpPr>
              <a:cxnSpLocks noChangeShapeType="1"/>
              <a:stCxn id="19464" idx="3"/>
              <a:endCxn id="19463" idx="0"/>
            </p:cNvCxnSpPr>
            <p:nvPr/>
          </p:nvCxnSpPr>
          <p:spPr bwMode="auto">
            <a:xfrm flipH="1">
              <a:off x="3410" y="1436"/>
              <a:ext cx="467" cy="215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610" name="AutoShape 10">
              <a:extLst>
                <a:ext uri="{FF2B5EF4-FFF2-40B4-BE49-F238E27FC236}">
                  <a16:creationId xmlns:a16="http://schemas.microsoft.com/office/drawing/2014/main" id="{89B97ABC-A488-EF42-9F50-FDD97B0A3C2F}"/>
                </a:ext>
              </a:extLst>
            </p:cNvPr>
            <p:cNvCxnSpPr>
              <a:cxnSpLocks noChangeShapeType="1"/>
              <a:stCxn id="19464" idx="5"/>
              <a:endCxn id="19462" idx="0"/>
            </p:cNvCxnSpPr>
            <p:nvPr/>
          </p:nvCxnSpPr>
          <p:spPr bwMode="auto">
            <a:xfrm>
              <a:off x="4105" y="1418"/>
              <a:ext cx="468" cy="250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611" name="AutoShape 11">
              <a:extLst>
                <a:ext uri="{FF2B5EF4-FFF2-40B4-BE49-F238E27FC236}">
                  <a16:creationId xmlns:a16="http://schemas.microsoft.com/office/drawing/2014/main" id="{8A1AF70F-DEA2-DC4E-92EB-43E305ABAD08}"/>
                </a:ext>
              </a:extLst>
            </p:cNvPr>
            <p:cNvCxnSpPr>
              <a:cxnSpLocks noChangeShapeType="1"/>
              <a:stCxn id="19462" idx="3"/>
              <a:endCxn id="19461" idx="0"/>
            </p:cNvCxnSpPr>
            <p:nvPr/>
          </p:nvCxnSpPr>
          <p:spPr bwMode="auto">
            <a:xfrm flipH="1">
              <a:off x="4310" y="1952"/>
              <a:ext cx="148" cy="317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612" name="AutoShape 12">
              <a:extLst>
                <a:ext uri="{FF2B5EF4-FFF2-40B4-BE49-F238E27FC236}">
                  <a16:creationId xmlns:a16="http://schemas.microsoft.com/office/drawing/2014/main" id="{A9271F5E-297C-7A43-A135-40444DF41615}"/>
                </a:ext>
              </a:extLst>
            </p:cNvPr>
            <p:cNvCxnSpPr>
              <a:cxnSpLocks noChangeShapeType="1"/>
              <a:stCxn id="19462" idx="5"/>
              <a:endCxn id="19460" idx="0"/>
            </p:cNvCxnSpPr>
            <p:nvPr/>
          </p:nvCxnSpPr>
          <p:spPr bwMode="auto">
            <a:xfrm>
              <a:off x="4687" y="1952"/>
              <a:ext cx="350" cy="317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469" name="Oval 13">
              <a:extLst>
                <a:ext uri="{FF2B5EF4-FFF2-40B4-BE49-F238E27FC236}">
                  <a16:creationId xmlns:a16="http://schemas.microsoft.com/office/drawing/2014/main" id="{ED750466-FFD0-A148-9884-3AD1C6EEA0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3" y="2269"/>
              <a:ext cx="324" cy="333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27</a:t>
              </a:r>
            </a:p>
          </p:txBody>
        </p:sp>
        <p:sp>
          <p:nvSpPr>
            <p:cNvPr id="19470" name="Oval 14">
              <a:extLst>
                <a:ext uri="{FF2B5EF4-FFF2-40B4-BE49-F238E27FC236}">
                  <a16:creationId xmlns:a16="http://schemas.microsoft.com/office/drawing/2014/main" id="{925E634A-16B0-EC40-9F9E-CC4D0A7157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8" y="2842"/>
              <a:ext cx="323" cy="333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48</a:t>
              </a:r>
            </a:p>
          </p:txBody>
        </p:sp>
        <p:cxnSp>
          <p:nvCxnSpPr>
            <p:cNvPr id="25615" name="AutoShape 15">
              <a:extLst>
                <a:ext uri="{FF2B5EF4-FFF2-40B4-BE49-F238E27FC236}">
                  <a16:creationId xmlns:a16="http://schemas.microsoft.com/office/drawing/2014/main" id="{4B9CE051-8124-8240-9D87-B74827449CBA}"/>
                </a:ext>
              </a:extLst>
            </p:cNvPr>
            <p:cNvCxnSpPr>
              <a:cxnSpLocks noChangeShapeType="1"/>
              <a:stCxn id="19469" idx="3"/>
              <a:endCxn id="19470" idx="0"/>
            </p:cNvCxnSpPr>
            <p:nvPr/>
          </p:nvCxnSpPr>
          <p:spPr bwMode="auto">
            <a:xfrm flipH="1">
              <a:off x="3439" y="2553"/>
              <a:ext cx="131" cy="289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616" name="AutoShape 16">
              <a:extLst>
                <a:ext uri="{FF2B5EF4-FFF2-40B4-BE49-F238E27FC236}">
                  <a16:creationId xmlns:a16="http://schemas.microsoft.com/office/drawing/2014/main" id="{8CAEF778-C141-BD47-8129-7BB6178F60A6}"/>
                </a:ext>
              </a:extLst>
            </p:cNvPr>
            <p:cNvCxnSpPr>
              <a:cxnSpLocks noChangeShapeType="1"/>
              <a:stCxn id="19463" idx="5"/>
              <a:endCxn id="19469" idx="0"/>
            </p:cNvCxnSpPr>
            <p:nvPr/>
          </p:nvCxnSpPr>
          <p:spPr bwMode="auto">
            <a:xfrm>
              <a:off x="3525" y="1952"/>
              <a:ext cx="161" cy="317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5617" name="Text Box 17">
              <a:extLst>
                <a:ext uri="{FF2B5EF4-FFF2-40B4-BE49-F238E27FC236}">
                  <a16:creationId xmlns:a16="http://schemas.microsoft.com/office/drawing/2014/main" id="{E6E62D47-2759-3742-A426-8E2543B2B1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37" y="720"/>
              <a:ext cx="909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2000">
                  <a:solidFill>
                    <a:srgbClr val="000000"/>
                  </a:solidFill>
                  <a:latin typeface="Tahoma" panose="020B0604030504040204" pitchFamily="34" charset="0"/>
                  <a:ea typeface="DejaVu Sans" panose="020B0609030804020204" pitchFamily="49" charset="0"/>
                  <a:cs typeface="DejaVu Sans" panose="020B0609030804020204" pitchFamily="49" charset="0"/>
                </a:rPr>
                <a:t>overallRoot</a:t>
              </a:r>
            </a:p>
          </p:txBody>
        </p:sp>
        <p:cxnSp>
          <p:nvCxnSpPr>
            <p:cNvPr id="25618" name="AutoShape 18">
              <a:extLst>
                <a:ext uri="{FF2B5EF4-FFF2-40B4-BE49-F238E27FC236}">
                  <a16:creationId xmlns:a16="http://schemas.microsoft.com/office/drawing/2014/main" id="{5738A88D-21DE-4442-8766-7466B9BFE461}"/>
                </a:ext>
              </a:extLst>
            </p:cNvPr>
            <p:cNvCxnSpPr>
              <a:cxnSpLocks noChangeShapeType="1"/>
              <a:stCxn id="25617" idx="2"/>
              <a:endCxn id="19464" idx="0"/>
            </p:cNvCxnSpPr>
            <p:nvPr/>
          </p:nvCxnSpPr>
          <p:spPr bwMode="auto">
            <a:xfrm>
              <a:off x="3991" y="971"/>
              <a:ext cx="1" cy="16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475" name="Oval 19">
              <a:extLst>
                <a:ext uri="{FF2B5EF4-FFF2-40B4-BE49-F238E27FC236}">
                  <a16:creationId xmlns:a16="http://schemas.microsoft.com/office/drawing/2014/main" id="{B7E2571A-41D2-E147-ACEB-3C75D18254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82" y="2842"/>
              <a:ext cx="322" cy="333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12</a:t>
              </a:r>
            </a:p>
          </p:txBody>
        </p:sp>
        <p:cxnSp>
          <p:nvCxnSpPr>
            <p:cNvPr id="25620" name="AutoShape 20">
              <a:extLst>
                <a:ext uri="{FF2B5EF4-FFF2-40B4-BE49-F238E27FC236}">
                  <a16:creationId xmlns:a16="http://schemas.microsoft.com/office/drawing/2014/main" id="{27ED0ED4-5C61-0247-BC9C-B5C19AC04989}"/>
                </a:ext>
              </a:extLst>
            </p:cNvPr>
            <p:cNvCxnSpPr>
              <a:cxnSpLocks noChangeShapeType="1"/>
              <a:stCxn id="19461" idx="5"/>
              <a:endCxn id="19475" idx="0"/>
            </p:cNvCxnSpPr>
            <p:nvPr/>
          </p:nvCxnSpPr>
          <p:spPr bwMode="auto">
            <a:xfrm>
              <a:off x="4425" y="2553"/>
              <a:ext cx="118" cy="289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477" name="Oval 21">
              <a:extLst>
                <a:ext uri="{FF2B5EF4-FFF2-40B4-BE49-F238E27FC236}">
                  <a16:creationId xmlns:a16="http://schemas.microsoft.com/office/drawing/2014/main" id="{43A58E49-FC6F-E04B-AFF1-EE81D2FC05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8" y="2842"/>
              <a:ext cx="322" cy="333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39</a:t>
              </a:r>
            </a:p>
          </p:txBody>
        </p:sp>
        <p:cxnSp>
          <p:nvCxnSpPr>
            <p:cNvPr id="25622" name="AutoShape 22">
              <a:extLst>
                <a:ext uri="{FF2B5EF4-FFF2-40B4-BE49-F238E27FC236}">
                  <a16:creationId xmlns:a16="http://schemas.microsoft.com/office/drawing/2014/main" id="{44D6ED78-5493-344A-90DE-A99448C69AB4}"/>
                </a:ext>
              </a:extLst>
            </p:cNvPr>
            <p:cNvCxnSpPr>
              <a:cxnSpLocks noChangeShapeType="1"/>
              <a:stCxn id="19460" idx="5"/>
              <a:endCxn id="19477" idx="0"/>
            </p:cNvCxnSpPr>
            <p:nvPr/>
          </p:nvCxnSpPr>
          <p:spPr bwMode="auto">
            <a:xfrm>
              <a:off x="5151" y="2553"/>
              <a:ext cx="208" cy="289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479" name="Oval 23">
              <a:extLst>
                <a:ext uri="{FF2B5EF4-FFF2-40B4-BE49-F238E27FC236}">
                  <a16:creationId xmlns:a16="http://schemas.microsoft.com/office/drawing/2014/main" id="{E534685A-2EA3-F142-99D0-3444B11719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2" y="3408"/>
              <a:ext cx="322" cy="333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5</a:t>
              </a:r>
            </a:p>
          </p:txBody>
        </p:sp>
        <p:cxnSp>
          <p:nvCxnSpPr>
            <p:cNvPr id="25624" name="AutoShape 24">
              <a:extLst>
                <a:ext uri="{FF2B5EF4-FFF2-40B4-BE49-F238E27FC236}">
                  <a16:creationId xmlns:a16="http://schemas.microsoft.com/office/drawing/2014/main" id="{15D09AC6-DCAA-1D4D-9F87-8B08C1F03D3D}"/>
                </a:ext>
              </a:extLst>
            </p:cNvPr>
            <p:cNvCxnSpPr>
              <a:cxnSpLocks noChangeShapeType="1"/>
              <a:stCxn id="19475" idx="3"/>
              <a:endCxn id="19479" idx="0"/>
            </p:cNvCxnSpPr>
            <p:nvPr/>
          </p:nvCxnSpPr>
          <p:spPr bwMode="auto">
            <a:xfrm flipH="1">
              <a:off x="4303" y="3126"/>
              <a:ext cx="126" cy="282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1945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" dur="1000"/>
                                        <p:tgtEl>
                                          <p:spTgt spid="1945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3" dur="1000"/>
                                        <p:tgtEl>
                                          <p:spTgt spid="1945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>
            <a:extLst>
              <a:ext uri="{FF2B5EF4-FFF2-40B4-BE49-F238E27FC236}">
                <a16:creationId xmlns:a16="http://schemas.microsoft.com/office/drawing/2014/main" id="{51663721-00A0-3444-9A1F-A5C5CA9DACE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>
                <a:ea typeface="ＭＳ Ｐゴシック" panose="020B0600070205080204" pitchFamily="34" charset="-128"/>
              </a:rPr>
              <a:t>Traversal trick</a:t>
            </a:r>
          </a:p>
        </p:txBody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019E3256-AA46-C541-B88C-1A9A439B9CA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1295400"/>
            <a:ext cx="8991600" cy="5181600"/>
          </a:xfrm>
        </p:spPr>
        <p:txBody>
          <a:bodyPr/>
          <a:lstStyle/>
          <a:p>
            <a:pPr marL="230188" indent="-230188" eaLnBrk="1" hangingPunct="1">
              <a:buFont typeface="Tahoma" panose="020B060403050404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>
                <a:ea typeface="ＭＳ Ｐゴシック" panose="020B0600070205080204" pitchFamily="34" charset="-128"/>
              </a:rPr>
              <a:t>To quickly generate a traversal:</a:t>
            </a:r>
          </a:p>
          <a:p>
            <a:pPr marL="623888" lvl="1" indent="-277813" eaLnBrk="1" hangingPunct="1">
              <a:buFont typeface="Tahoma" panose="020B0604030504040204" pitchFamily="34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>
                <a:ea typeface="ＭＳ Ｐゴシック" panose="020B0600070205080204" pitchFamily="34" charset="-128"/>
              </a:rPr>
              <a:t>Trace a path around the tree.</a:t>
            </a:r>
          </a:p>
          <a:p>
            <a:pPr marL="623888" lvl="1" indent="-277813" eaLnBrk="1" hangingPunct="1">
              <a:buFont typeface="Tahoma" panose="020B0604030504040204" pitchFamily="34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>
                <a:ea typeface="ＭＳ Ｐゴシック" panose="020B0600070205080204" pitchFamily="34" charset="-128"/>
              </a:rPr>
              <a:t>As you pass a node on the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proper side, process it.</a:t>
            </a:r>
          </a:p>
          <a:p>
            <a:pPr marL="912813" lvl="2" indent="-174625" eaLnBrk="1" hangingPunct="1">
              <a:spcBef>
                <a:spcPts val="200"/>
              </a:spcBef>
              <a:buFont typeface="Tahoma" panose="020B0604030504040204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en-US" sz="800" dirty="0">
              <a:ea typeface="ＭＳ Ｐゴシック" panose="020B0600070205080204" pitchFamily="34" charset="-128"/>
            </a:endParaRPr>
          </a:p>
          <a:p>
            <a:pPr marL="912813" lvl="2" indent="-174625" eaLnBrk="1" hangingPunct="1">
              <a:buFont typeface="Tahoma" panose="020B060403050404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>
                <a:ea typeface="ＭＳ Ｐゴシック" panose="020B0600070205080204" pitchFamily="34" charset="-128"/>
              </a:rPr>
              <a:t>pre-order: left side</a:t>
            </a:r>
          </a:p>
          <a:p>
            <a:pPr marL="912813" lvl="2" indent="-174625" eaLnBrk="1" hangingPunct="1">
              <a:buFont typeface="Tahoma" panose="020B060403050404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>
                <a:ea typeface="ＭＳ Ｐゴシック" panose="020B0600070205080204" pitchFamily="34" charset="-128"/>
              </a:rPr>
              <a:t>in-order: bottom</a:t>
            </a:r>
          </a:p>
          <a:p>
            <a:pPr marL="912813" lvl="2" indent="-174625" eaLnBrk="1" hangingPunct="1">
              <a:buFont typeface="Tahoma" panose="020B060403050404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>
                <a:ea typeface="ＭＳ Ｐゴシック" panose="020B0600070205080204" pitchFamily="34" charset="-128"/>
              </a:rPr>
              <a:t>post-order: right side</a:t>
            </a:r>
          </a:p>
          <a:p>
            <a:pPr marL="623888" lvl="1" indent="-277813" eaLnBrk="1" hangingPunct="1">
              <a:buFont typeface="Tahoma" panose="020B0604030504040204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marL="623888" lvl="1" indent="-277813" eaLnBrk="1" hangingPunct="1">
              <a:buFont typeface="Tahoma" panose="020B0604030504040204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marL="230188" indent="-230188" eaLnBrk="1" hangingPunct="1">
              <a:buFont typeface="Tahoma" panose="020B060403050404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>
                <a:ea typeface="ＭＳ Ｐゴシック" panose="020B0600070205080204" pitchFamily="34" charset="-128"/>
              </a:rPr>
              <a:t>pre-order:	 17  41  29  6  9  81  40</a:t>
            </a:r>
          </a:p>
          <a:p>
            <a:pPr marL="230188" indent="-230188" eaLnBrk="1" hangingPunct="1">
              <a:buFont typeface="Tahoma" panose="020B060403050404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>
                <a:ea typeface="ＭＳ Ｐゴシック" panose="020B0600070205080204" pitchFamily="34" charset="-128"/>
              </a:rPr>
              <a:t>in-order:	 29  41  6  17  81  9  40</a:t>
            </a:r>
          </a:p>
          <a:p>
            <a:pPr marL="230188" indent="-230188" eaLnBrk="1" hangingPunct="1">
              <a:buFont typeface="Tahoma" panose="020B060403050404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>
                <a:ea typeface="ＭＳ Ｐゴシック" panose="020B0600070205080204" pitchFamily="34" charset="-128"/>
              </a:rPr>
              <a:t>post-order: 29  6  41  81  40  9  17</a:t>
            </a:r>
          </a:p>
        </p:txBody>
      </p:sp>
      <p:grpSp>
        <p:nvGrpSpPr>
          <p:cNvPr id="27651" name="Group 3">
            <a:extLst>
              <a:ext uri="{FF2B5EF4-FFF2-40B4-BE49-F238E27FC236}">
                <a16:creationId xmlns:a16="http://schemas.microsoft.com/office/drawing/2014/main" id="{3C27DEC0-8933-7847-A582-E22261EA70E4}"/>
              </a:ext>
            </a:extLst>
          </p:cNvPr>
          <p:cNvGrpSpPr>
            <a:grpSpLocks/>
          </p:cNvGrpSpPr>
          <p:nvPr/>
        </p:nvGrpSpPr>
        <p:grpSpPr bwMode="auto">
          <a:xfrm>
            <a:off x="5410200" y="1219200"/>
            <a:ext cx="3198813" cy="2986088"/>
            <a:chOff x="3408" y="768"/>
            <a:chExt cx="2015" cy="1881"/>
          </a:xfrm>
        </p:grpSpPr>
        <p:sp>
          <p:nvSpPr>
            <p:cNvPr id="18436" name="Oval 4">
              <a:extLst>
                <a:ext uri="{FF2B5EF4-FFF2-40B4-BE49-F238E27FC236}">
                  <a16:creationId xmlns:a16="http://schemas.microsoft.com/office/drawing/2014/main" id="{0D72E866-65D2-8549-9CA4-7D7D1856C4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2" y="2317"/>
              <a:ext cx="322" cy="333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40</a:t>
              </a:r>
            </a:p>
          </p:txBody>
        </p:sp>
        <p:sp>
          <p:nvSpPr>
            <p:cNvPr id="18437" name="Oval 5">
              <a:extLst>
                <a:ext uri="{FF2B5EF4-FFF2-40B4-BE49-F238E27FC236}">
                  <a16:creationId xmlns:a16="http://schemas.microsoft.com/office/drawing/2014/main" id="{B2FC2A6C-8288-B441-BE83-A489484BB8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7" y="2317"/>
              <a:ext cx="323" cy="333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81</a:t>
              </a:r>
            </a:p>
          </p:txBody>
        </p:sp>
        <p:sp>
          <p:nvSpPr>
            <p:cNvPr id="18438" name="Oval 6">
              <a:extLst>
                <a:ext uri="{FF2B5EF4-FFF2-40B4-BE49-F238E27FC236}">
                  <a16:creationId xmlns:a16="http://schemas.microsoft.com/office/drawing/2014/main" id="{7803C2A4-91B0-C447-B6CC-1FB97D302D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9" y="1716"/>
              <a:ext cx="323" cy="333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9</a:t>
              </a:r>
            </a:p>
          </p:txBody>
        </p:sp>
        <p:sp>
          <p:nvSpPr>
            <p:cNvPr id="18439" name="Oval 7">
              <a:extLst>
                <a:ext uri="{FF2B5EF4-FFF2-40B4-BE49-F238E27FC236}">
                  <a16:creationId xmlns:a16="http://schemas.microsoft.com/office/drawing/2014/main" id="{AAD4D1B4-DE30-CD41-BF4D-3AE16F26E0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6" y="1716"/>
              <a:ext cx="324" cy="333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41</a:t>
              </a:r>
            </a:p>
          </p:txBody>
        </p:sp>
        <p:sp>
          <p:nvSpPr>
            <p:cNvPr id="18440" name="Oval 8">
              <a:extLst>
                <a:ext uri="{FF2B5EF4-FFF2-40B4-BE49-F238E27FC236}">
                  <a16:creationId xmlns:a16="http://schemas.microsoft.com/office/drawing/2014/main" id="{59255505-83DD-4C4B-8E60-CD6FF501F6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8" y="1182"/>
              <a:ext cx="322" cy="333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17</a:t>
              </a:r>
            </a:p>
          </p:txBody>
        </p:sp>
        <p:cxnSp>
          <p:nvCxnSpPr>
            <p:cNvPr id="27658" name="AutoShape 9">
              <a:extLst>
                <a:ext uri="{FF2B5EF4-FFF2-40B4-BE49-F238E27FC236}">
                  <a16:creationId xmlns:a16="http://schemas.microsoft.com/office/drawing/2014/main" id="{ABEA40A8-365D-F446-B99D-0DF9BDCAB614}"/>
                </a:ext>
              </a:extLst>
            </p:cNvPr>
            <p:cNvCxnSpPr>
              <a:cxnSpLocks noChangeShapeType="1"/>
              <a:stCxn id="18440" idx="3"/>
              <a:endCxn id="18439" idx="0"/>
            </p:cNvCxnSpPr>
            <p:nvPr/>
          </p:nvCxnSpPr>
          <p:spPr bwMode="auto">
            <a:xfrm flipH="1">
              <a:off x="3828" y="1484"/>
              <a:ext cx="467" cy="215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659" name="AutoShape 10">
              <a:extLst>
                <a:ext uri="{FF2B5EF4-FFF2-40B4-BE49-F238E27FC236}">
                  <a16:creationId xmlns:a16="http://schemas.microsoft.com/office/drawing/2014/main" id="{489FDB5F-0CAA-3E41-867F-77352AF1A070}"/>
                </a:ext>
              </a:extLst>
            </p:cNvPr>
            <p:cNvCxnSpPr>
              <a:cxnSpLocks noChangeShapeType="1"/>
              <a:stCxn id="18440" idx="5"/>
              <a:endCxn id="18438" idx="0"/>
            </p:cNvCxnSpPr>
            <p:nvPr/>
          </p:nvCxnSpPr>
          <p:spPr bwMode="auto">
            <a:xfrm>
              <a:off x="4523" y="1466"/>
              <a:ext cx="468" cy="250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660" name="AutoShape 11">
              <a:extLst>
                <a:ext uri="{FF2B5EF4-FFF2-40B4-BE49-F238E27FC236}">
                  <a16:creationId xmlns:a16="http://schemas.microsoft.com/office/drawing/2014/main" id="{3835BD0D-03EF-B44B-8671-2A8798E862A9}"/>
                </a:ext>
              </a:extLst>
            </p:cNvPr>
            <p:cNvCxnSpPr>
              <a:cxnSpLocks noChangeShapeType="1"/>
              <a:stCxn id="18438" idx="3"/>
              <a:endCxn id="18437" idx="0"/>
            </p:cNvCxnSpPr>
            <p:nvPr/>
          </p:nvCxnSpPr>
          <p:spPr bwMode="auto">
            <a:xfrm flipH="1">
              <a:off x="4728" y="2000"/>
              <a:ext cx="147" cy="317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661" name="AutoShape 12">
              <a:extLst>
                <a:ext uri="{FF2B5EF4-FFF2-40B4-BE49-F238E27FC236}">
                  <a16:creationId xmlns:a16="http://schemas.microsoft.com/office/drawing/2014/main" id="{17105207-3DC4-B04C-9229-F1AFEB0DA14A}"/>
                </a:ext>
              </a:extLst>
            </p:cNvPr>
            <p:cNvCxnSpPr>
              <a:cxnSpLocks noChangeShapeType="1"/>
              <a:stCxn id="18438" idx="5"/>
              <a:endCxn id="18436" idx="0"/>
            </p:cNvCxnSpPr>
            <p:nvPr/>
          </p:nvCxnSpPr>
          <p:spPr bwMode="auto">
            <a:xfrm>
              <a:off x="5105" y="2000"/>
              <a:ext cx="158" cy="317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8445" name="Oval 13">
              <a:extLst>
                <a:ext uri="{FF2B5EF4-FFF2-40B4-BE49-F238E27FC236}">
                  <a16:creationId xmlns:a16="http://schemas.microsoft.com/office/drawing/2014/main" id="{DD9C9EB7-FBF4-BE48-9FBF-298F054C45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1" y="2317"/>
              <a:ext cx="324" cy="333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6</a:t>
              </a:r>
            </a:p>
          </p:txBody>
        </p:sp>
        <p:sp>
          <p:nvSpPr>
            <p:cNvPr id="18446" name="Oval 14">
              <a:extLst>
                <a:ext uri="{FF2B5EF4-FFF2-40B4-BE49-F238E27FC236}">
                  <a16:creationId xmlns:a16="http://schemas.microsoft.com/office/drawing/2014/main" id="{B7D62661-46D8-DC40-8B4C-6AAA4A711C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8" y="2317"/>
              <a:ext cx="323" cy="333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29</a:t>
              </a:r>
            </a:p>
          </p:txBody>
        </p:sp>
        <p:cxnSp>
          <p:nvCxnSpPr>
            <p:cNvPr id="27664" name="AutoShape 15">
              <a:extLst>
                <a:ext uri="{FF2B5EF4-FFF2-40B4-BE49-F238E27FC236}">
                  <a16:creationId xmlns:a16="http://schemas.microsoft.com/office/drawing/2014/main" id="{5B082641-2487-064C-8D12-195572617279}"/>
                </a:ext>
              </a:extLst>
            </p:cNvPr>
            <p:cNvCxnSpPr>
              <a:cxnSpLocks noChangeShapeType="1"/>
              <a:stCxn id="18439" idx="3"/>
              <a:endCxn id="18446" idx="0"/>
            </p:cNvCxnSpPr>
            <p:nvPr/>
          </p:nvCxnSpPr>
          <p:spPr bwMode="auto">
            <a:xfrm flipH="1">
              <a:off x="3569" y="2000"/>
              <a:ext cx="144" cy="317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665" name="AutoShape 16">
              <a:extLst>
                <a:ext uri="{FF2B5EF4-FFF2-40B4-BE49-F238E27FC236}">
                  <a16:creationId xmlns:a16="http://schemas.microsoft.com/office/drawing/2014/main" id="{4E55282E-CDDE-E14C-8B93-1F8D03B88CD8}"/>
                </a:ext>
              </a:extLst>
            </p:cNvPr>
            <p:cNvCxnSpPr>
              <a:cxnSpLocks noChangeShapeType="1"/>
              <a:stCxn id="18439" idx="5"/>
              <a:endCxn id="18445" idx="0"/>
            </p:cNvCxnSpPr>
            <p:nvPr/>
          </p:nvCxnSpPr>
          <p:spPr bwMode="auto">
            <a:xfrm>
              <a:off x="3942" y="2000"/>
              <a:ext cx="161" cy="317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7666" name="Text Box 17">
              <a:extLst>
                <a:ext uri="{FF2B5EF4-FFF2-40B4-BE49-F238E27FC236}">
                  <a16:creationId xmlns:a16="http://schemas.microsoft.com/office/drawing/2014/main" id="{8FD47BBC-973F-044C-AC7E-96BA8645EB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55" y="768"/>
              <a:ext cx="909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2000">
                  <a:solidFill>
                    <a:srgbClr val="000000"/>
                  </a:solidFill>
                  <a:latin typeface="Tahoma" panose="020B0604030504040204" pitchFamily="34" charset="0"/>
                  <a:ea typeface="DejaVu Sans" panose="020B0609030804020204" pitchFamily="49" charset="0"/>
                  <a:cs typeface="DejaVu Sans" panose="020B0609030804020204" pitchFamily="49" charset="0"/>
                </a:rPr>
                <a:t>overallRoot</a:t>
              </a:r>
            </a:p>
          </p:txBody>
        </p:sp>
        <p:cxnSp>
          <p:nvCxnSpPr>
            <p:cNvPr id="27667" name="AutoShape 18">
              <a:extLst>
                <a:ext uri="{FF2B5EF4-FFF2-40B4-BE49-F238E27FC236}">
                  <a16:creationId xmlns:a16="http://schemas.microsoft.com/office/drawing/2014/main" id="{AF10AED7-84BE-AA47-80BC-B76C02568C0D}"/>
                </a:ext>
              </a:extLst>
            </p:cNvPr>
            <p:cNvCxnSpPr>
              <a:cxnSpLocks noChangeShapeType="1"/>
              <a:stCxn id="27666" idx="2"/>
              <a:endCxn id="18440" idx="0"/>
            </p:cNvCxnSpPr>
            <p:nvPr/>
          </p:nvCxnSpPr>
          <p:spPr bwMode="auto">
            <a:xfrm>
              <a:off x="4409" y="1019"/>
              <a:ext cx="1" cy="16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8451" name="Freeform 19">
            <a:extLst>
              <a:ext uri="{FF2B5EF4-FFF2-40B4-BE49-F238E27FC236}">
                <a16:creationId xmlns:a16="http://schemas.microsoft.com/office/drawing/2014/main" id="{BAA7EA17-F4DE-134A-8CC2-F339E84C0CE2}"/>
              </a:ext>
            </a:extLst>
          </p:cNvPr>
          <p:cNvSpPr>
            <a:spLocks/>
          </p:cNvSpPr>
          <p:nvPr/>
        </p:nvSpPr>
        <p:spPr bwMode="auto">
          <a:xfrm>
            <a:off x="5334000" y="1636713"/>
            <a:ext cx="3348038" cy="2743200"/>
          </a:xfrm>
          <a:custGeom>
            <a:avLst/>
            <a:gdLst>
              <a:gd name="T0" fmla="*/ 809 w 2109"/>
              <a:gd name="T1" fmla="*/ 11 h 1728"/>
              <a:gd name="T2" fmla="*/ 804 w 2109"/>
              <a:gd name="T3" fmla="*/ 368 h 1728"/>
              <a:gd name="T4" fmla="*/ 217 w 2109"/>
              <a:gd name="T5" fmla="*/ 730 h 1728"/>
              <a:gd name="T6" fmla="*/ 217 w 2109"/>
              <a:gd name="T7" fmla="*/ 1004 h 1728"/>
              <a:gd name="T8" fmla="*/ 0 w 2109"/>
              <a:gd name="T9" fmla="*/ 1344 h 1728"/>
              <a:gd name="T10" fmla="*/ 0 w 2109"/>
              <a:gd name="T11" fmla="*/ 1635 h 1728"/>
              <a:gd name="T12" fmla="*/ 137 w 2109"/>
              <a:gd name="T13" fmla="*/ 1723 h 1728"/>
              <a:gd name="T14" fmla="*/ 307 w 2109"/>
              <a:gd name="T15" fmla="*/ 1723 h 1728"/>
              <a:gd name="T16" fmla="*/ 412 w 2109"/>
              <a:gd name="T17" fmla="*/ 1624 h 1728"/>
              <a:gd name="T18" fmla="*/ 406 w 2109"/>
              <a:gd name="T19" fmla="*/ 1076 h 1728"/>
              <a:gd name="T20" fmla="*/ 543 w 2109"/>
              <a:gd name="T21" fmla="*/ 1081 h 1728"/>
              <a:gd name="T22" fmla="*/ 554 w 2109"/>
              <a:gd name="T23" fmla="*/ 1619 h 1728"/>
              <a:gd name="T24" fmla="*/ 670 w 2109"/>
              <a:gd name="T25" fmla="*/ 1717 h 1728"/>
              <a:gd name="T26" fmla="*/ 845 w 2109"/>
              <a:gd name="T27" fmla="*/ 1717 h 1728"/>
              <a:gd name="T28" fmla="*/ 960 w 2109"/>
              <a:gd name="T29" fmla="*/ 1624 h 1728"/>
              <a:gd name="T30" fmla="*/ 966 w 2109"/>
              <a:gd name="T31" fmla="*/ 1355 h 1728"/>
              <a:gd name="T32" fmla="*/ 697 w 2109"/>
              <a:gd name="T33" fmla="*/ 993 h 1728"/>
              <a:gd name="T34" fmla="*/ 697 w 2109"/>
              <a:gd name="T35" fmla="*/ 730 h 1728"/>
              <a:gd name="T36" fmla="*/ 960 w 2109"/>
              <a:gd name="T37" fmla="*/ 543 h 1728"/>
              <a:gd name="T38" fmla="*/ 1158 w 2109"/>
              <a:gd name="T39" fmla="*/ 543 h 1728"/>
              <a:gd name="T40" fmla="*/ 1427 w 2109"/>
              <a:gd name="T41" fmla="*/ 675 h 1728"/>
              <a:gd name="T42" fmla="*/ 1427 w 2109"/>
              <a:gd name="T43" fmla="*/ 960 h 1728"/>
              <a:gd name="T44" fmla="*/ 1174 w 2109"/>
              <a:gd name="T45" fmla="*/ 1355 h 1728"/>
              <a:gd name="T46" fmla="*/ 1169 w 2109"/>
              <a:gd name="T47" fmla="*/ 1624 h 1728"/>
              <a:gd name="T48" fmla="*/ 1295 w 2109"/>
              <a:gd name="T49" fmla="*/ 1717 h 1728"/>
              <a:gd name="T50" fmla="*/ 1451 w 2109"/>
              <a:gd name="T51" fmla="*/ 1717 h 1728"/>
              <a:gd name="T52" fmla="*/ 1572 w 2109"/>
              <a:gd name="T53" fmla="*/ 1652 h 1728"/>
              <a:gd name="T54" fmla="*/ 1572 w 2109"/>
              <a:gd name="T55" fmla="*/ 1070 h 1728"/>
              <a:gd name="T56" fmla="*/ 1714 w 2109"/>
              <a:gd name="T57" fmla="*/ 1070 h 1728"/>
              <a:gd name="T58" fmla="*/ 1714 w 2109"/>
              <a:gd name="T59" fmla="*/ 1646 h 1728"/>
              <a:gd name="T60" fmla="*/ 1824 w 2109"/>
              <a:gd name="T61" fmla="*/ 1728 h 1728"/>
              <a:gd name="T62" fmla="*/ 1994 w 2109"/>
              <a:gd name="T63" fmla="*/ 1728 h 1728"/>
              <a:gd name="T64" fmla="*/ 2109 w 2109"/>
              <a:gd name="T65" fmla="*/ 1624 h 1728"/>
              <a:gd name="T66" fmla="*/ 2109 w 2109"/>
              <a:gd name="T67" fmla="*/ 1328 h 1728"/>
              <a:gd name="T68" fmla="*/ 1851 w 2109"/>
              <a:gd name="T69" fmla="*/ 1010 h 1728"/>
              <a:gd name="T70" fmla="*/ 1851 w 2109"/>
              <a:gd name="T71" fmla="*/ 708 h 1728"/>
              <a:gd name="T72" fmla="*/ 1270 w 2109"/>
              <a:gd name="T73" fmla="*/ 379 h 1728"/>
              <a:gd name="T74" fmla="*/ 1270 w 2109"/>
              <a:gd name="T75" fmla="*/ 0 h 17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109" h="1728">
                <a:moveTo>
                  <a:pt x="809" y="11"/>
                </a:moveTo>
                <a:lnTo>
                  <a:pt x="804" y="368"/>
                </a:lnTo>
                <a:lnTo>
                  <a:pt x="217" y="730"/>
                </a:lnTo>
                <a:lnTo>
                  <a:pt x="217" y="1004"/>
                </a:lnTo>
                <a:lnTo>
                  <a:pt x="0" y="1344"/>
                </a:lnTo>
                <a:lnTo>
                  <a:pt x="0" y="1635"/>
                </a:lnTo>
                <a:lnTo>
                  <a:pt x="137" y="1723"/>
                </a:lnTo>
                <a:lnTo>
                  <a:pt x="307" y="1723"/>
                </a:lnTo>
                <a:lnTo>
                  <a:pt x="412" y="1624"/>
                </a:lnTo>
                <a:lnTo>
                  <a:pt x="406" y="1076"/>
                </a:lnTo>
                <a:lnTo>
                  <a:pt x="543" y="1081"/>
                </a:lnTo>
                <a:lnTo>
                  <a:pt x="554" y="1619"/>
                </a:lnTo>
                <a:lnTo>
                  <a:pt x="670" y="1717"/>
                </a:lnTo>
                <a:lnTo>
                  <a:pt x="845" y="1717"/>
                </a:lnTo>
                <a:lnTo>
                  <a:pt x="960" y="1624"/>
                </a:lnTo>
                <a:lnTo>
                  <a:pt x="966" y="1355"/>
                </a:lnTo>
                <a:lnTo>
                  <a:pt x="697" y="993"/>
                </a:lnTo>
                <a:lnTo>
                  <a:pt x="697" y="730"/>
                </a:lnTo>
                <a:lnTo>
                  <a:pt x="960" y="543"/>
                </a:lnTo>
                <a:lnTo>
                  <a:pt x="1158" y="543"/>
                </a:lnTo>
                <a:lnTo>
                  <a:pt x="1427" y="675"/>
                </a:lnTo>
                <a:lnTo>
                  <a:pt x="1427" y="960"/>
                </a:lnTo>
                <a:lnTo>
                  <a:pt x="1174" y="1355"/>
                </a:lnTo>
                <a:lnTo>
                  <a:pt x="1169" y="1624"/>
                </a:lnTo>
                <a:lnTo>
                  <a:pt x="1295" y="1717"/>
                </a:lnTo>
                <a:lnTo>
                  <a:pt x="1451" y="1717"/>
                </a:lnTo>
                <a:lnTo>
                  <a:pt x="1572" y="1652"/>
                </a:lnTo>
                <a:lnTo>
                  <a:pt x="1572" y="1070"/>
                </a:lnTo>
                <a:lnTo>
                  <a:pt x="1714" y="1070"/>
                </a:lnTo>
                <a:lnTo>
                  <a:pt x="1714" y="1646"/>
                </a:lnTo>
                <a:lnTo>
                  <a:pt x="1824" y="1728"/>
                </a:lnTo>
                <a:lnTo>
                  <a:pt x="1994" y="1728"/>
                </a:lnTo>
                <a:lnTo>
                  <a:pt x="2109" y="1624"/>
                </a:lnTo>
                <a:lnTo>
                  <a:pt x="2109" y="1328"/>
                </a:lnTo>
                <a:lnTo>
                  <a:pt x="1851" y="1010"/>
                </a:lnTo>
                <a:lnTo>
                  <a:pt x="1851" y="708"/>
                </a:lnTo>
                <a:lnTo>
                  <a:pt x="1270" y="379"/>
                </a:lnTo>
                <a:lnTo>
                  <a:pt x="1270" y="0"/>
                </a:lnTo>
              </a:path>
            </a:pathLst>
          </a:custGeom>
          <a:noFill/>
          <a:ln w="50760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18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>
            <a:extLst>
              <a:ext uri="{FF2B5EF4-FFF2-40B4-BE49-F238E27FC236}">
                <a16:creationId xmlns:a16="http://schemas.microsoft.com/office/drawing/2014/main" id="{5DF35649-5A28-0D42-BA98-511271768B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Exercise</a:t>
            </a:r>
          </a:p>
        </p:txBody>
      </p:sp>
      <p:sp>
        <p:nvSpPr>
          <p:cNvPr id="29698" name="Rectangle 3">
            <a:extLst>
              <a:ext uri="{FF2B5EF4-FFF2-40B4-BE49-F238E27FC236}">
                <a16:creationId xmlns:a16="http://schemas.microsoft.com/office/drawing/2014/main" id="{ED6C5F4B-089D-AD45-8723-A5339E1FD0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Times New Roman" panose="02020603050405020304" pitchFamily="18" charset="0"/>
              <a:buChar char="•"/>
            </a:pPr>
            <a:r>
              <a:rPr lang="en-US" altLang="en-US">
                <a:ea typeface="ＭＳ Ｐゴシック" panose="020B0600070205080204" pitchFamily="34" charset="-128"/>
              </a:rPr>
              <a:t>Add a method </a:t>
            </a: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contains</a:t>
            </a:r>
            <a:r>
              <a:rPr lang="en-US" altLang="en-US">
                <a:ea typeface="ＭＳ Ｐゴシック" panose="020B0600070205080204" pitchFamily="34" charset="-128"/>
              </a:rPr>
              <a:t> to the </a:t>
            </a: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IntTree</a:t>
            </a:r>
            <a:r>
              <a:rPr lang="en-US" altLang="en-US">
                <a:ea typeface="ＭＳ Ｐゴシック" panose="020B0600070205080204" pitchFamily="34" charset="-128"/>
              </a:rPr>
              <a:t> class that searches the tree for a given integer, returning </a:t>
            </a: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true</a:t>
            </a:r>
            <a:r>
              <a:rPr lang="en-US" altLang="en-US">
                <a:ea typeface="ＭＳ Ｐゴシック" panose="020B0600070205080204" pitchFamily="34" charset="-128"/>
              </a:rPr>
              <a:t> if it is found.</a:t>
            </a:r>
          </a:p>
          <a:p>
            <a:pPr lvl="1" eaLnBrk="1" hangingPunct="1"/>
            <a:endParaRPr lang="en-US" altLang="en-US" sz="800">
              <a:ea typeface="ＭＳ Ｐゴシック" panose="020B0600070205080204" pitchFamily="34" charset="-128"/>
            </a:endParaRPr>
          </a:p>
          <a:p>
            <a:pPr lvl="1" eaLnBrk="1" hangingPunct="1">
              <a:buFont typeface="Times New Roman" panose="02020603050405020304" pitchFamily="18" charset="0"/>
              <a:buChar char="–"/>
            </a:pPr>
            <a:r>
              <a:rPr lang="en-US" altLang="en-US">
                <a:ea typeface="ＭＳ Ｐゴシック" panose="020B0600070205080204" pitchFamily="34" charset="-128"/>
              </a:rPr>
              <a:t>If an </a:t>
            </a: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IntTree</a:t>
            </a:r>
            <a:r>
              <a:rPr lang="en-US" altLang="en-US">
                <a:ea typeface="ＭＳ Ｐゴシック" panose="020B0600070205080204" pitchFamily="34" charset="-128"/>
              </a:rPr>
              <a:t> variable </a:t>
            </a: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tree</a:t>
            </a:r>
            <a:r>
              <a:rPr lang="en-US" altLang="en-US">
                <a:ea typeface="ＭＳ Ｐゴシック" panose="020B0600070205080204" pitchFamily="34" charset="-128"/>
              </a:rPr>
              <a:t> referred to the tree below, the following calls would have these results:</a:t>
            </a:r>
          </a:p>
          <a:p>
            <a:pPr lvl="2" eaLnBrk="1" hangingPunct="1"/>
            <a:endParaRPr lang="en-US" altLang="en-US" sz="80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lvl="2" eaLnBrk="1" hangingPunct="1"/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tree.contains(87)</a:t>
            </a:r>
            <a:r>
              <a:rPr lang="en-US" altLang="en-US">
                <a:ea typeface="ＭＳ Ｐゴシック" panose="020B0600070205080204" pitchFamily="34" charset="-128"/>
              </a:rPr>
              <a:t> </a:t>
            </a:r>
            <a:r>
              <a:rPr lang="en-US" altLang="en-US">
                <a:ea typeface="ＭＳ Ｐゴシック" panose="020B0600070205080204" pitchFamily="34" charset="-128"/>
                <a:sym typeface="Symbol" pitchFamily="2" charset="2"/>
              </a:rPr>
              <a:t> </a:t>
            </a: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  <a:sym typeface="Symbol" pitchFamily="2" charset="2"/>
              </a:rPr>
              <a:t>true</a:t>
            </a:r>
          </a:p>
          <a:p>
            <a:pPr lvl="2" eaLnBrk="1" hangingPunct="1"/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  <a:sym typeface="Symbol" pitchFamily="2" charset="2"/>
              </a:rPr>
              <a:t>tree.contains(60)</a:t>
            </a:r>
            <a:r>
              <a:rPr lang="en-US" altLang="en-US">
                <a:ea typeface="ＭＳ Ｐゴシック" panose="020B0600070205080204" pitchFamily="34" charset="-128"/>
                <a:sym typeface="Symbol" pitchFamily="2" charset="2"/>
              </a:rPr>
              <a:t>  </a:t>
            </a: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  <a:sym typeface="Symbol" pitchFamily="2" charset="2"/>
              </a:rPr>
              <a:t>true</a:t>
            </a:r>
          </a:p>
          <a:p>
            <a:pPr lvl="2" eaLnBrk="1" hangingPunct="1"/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  <a:sym typeface="Symbol" pitchFamily="2" charset="2"/>
              </a:rPr>
              <a:t>tree.contains(63)</a:t>
            </a:r>
            <a:r>
              <a:rPr lang="en-US" altLang="en-US">
                <a:ea typeface="ＭＳ Ｐゴシック" panose="020B0600070205080204" pitchFamily="34" charset="-128"/>
                <a:sym typeface="Symbol" pitchFamily="2" charset="2"/>
              </a:rPr>
              <a:t>  </a:t>
            </a: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  <a:sym typeface="Symbol" pitchFamily="2" charset="2"/>
              </a:rPr>
              <a:t>false</a:t>
            </a:r>
          </a:p>
          <a:p>
            <a:pPr lvl="2" eaLnBrk="1" hangingPunct="1"/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  <a:sym typeface="Symbol" pitchFamily="2" charset="2"/>
              </a:rPr>
              <a:t>tree.contains(42)</a:t>
            </a:r>
            <a:r>
              <a:rPr lang="en-US" altLang="en-US">
                <a:ea typeface="ＭＳ Ｐゴシック" panose="020B0600070205080204" pitchFamily="34" charset="-128"/>
                <a:sym typeface="Symbol" pitchFamily="2" charset="2"/>
              </a:rPr>
              <a:t>  </a:t>
            </a: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  <a:sym typeface="Symbol" pitchFamily="2" charset="2"/>
              </a:rPr>
              <a:t>false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grpSp>
        <p:nvGrpSpPr>
          <p:cNvPr id="29699" name="Group 4">
            <a:extLst>
              <a:ext uri="{FF2B5EF4-FFF2-40B4-BE49-F238E27FC236}">
                <a16:creationId xmlns:a16="http://schemas.microsoft.com/office/drawing/2014/main" id="{8BB76B27-A18D-4640-9218-2EDBCD6DBA06}"/>
              </a:ext>
            </a:extLst>
          </p:cNvPr>
          <p:cNvGrpSpPr>
            <a:grpSpLocks/>
          </p:cNvGrpSpPr>
          <p:nvPr/>
        </p:nvGrpSpPr>
        <p:grpSpPr bwMode="auto">
          <a:xfrm>
            <a:off x="5715000" y="2879725"/>
            <a:ext cx="3200400" cy="2759075"/>
            <a:chOff x="3408" y="2256"/>
            <a:chExt cx="2016" cy="1882"/>
          </a:xfrm>
        </p:grpSpPr>
        <p:sp>
          <p:nvSpPr>
            <p:cNvPr id="44037" name="Oval 5">
              <a:extLst>
                <a:ext uri="{FF2B5EF4-FFF2-40B4-BE49-F238E27FC236}">
                  <a16:creationId xmlns:a16="http://schemas.microsoft.com/office/drawing/2014/main" id="{1B5DC5EC-2A5D-C14D-BA74-D32086B6308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102" y="3804"/>
              <a:ext cx="322" cy="334"/>
            </a:xfrm>
            <a:prstGeom prst="ellipse">
              <a:avLst/>
            </a:prstGeom>
            <a:gradFill rotWithShape="1">
              <a:gsLst>
                <a:gs pos="0">
                  <a:srgbClr val="E1F2F3"/>
                </a:gs>
                <a:gs pos="100000">
                  <a:srgbClr val="E1F2F3">
                    <a:gamma/>
                    <a:shade val="72157"/>
                    <a:invGamma/>
                  </a:srgbClr>
                </a:gs>
              </a:gsLst>
              <a:lin ang="2700000" scaled="1"/>
            </a:gra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>
                  <a:latin typeface="Tahoma" charset="0"/>
                  <a:ea typeface="+mn-ea"/>
                </a:rPr>
                <a:t>60</a:t>
              </a:r>
            </a:p>
          </p:txBody>
        </p:sp>
        <p:sp>
          <p:nvSpPr>
            <p:cNvPr id="44038" name="Oval 6">
              <a:extLst>
                <a:ext uri="{FF2B5EF4-FFF2-40B4-BE49-F238E27FC236}">
                  <a16:creationId xmlns:a16="http://schemas.microsoft.com/office/drawing/2014/main" id="{69F47B93-56A2-4049-8DC1-A90BAE07EED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567" y="3804"/>
              <a:ext cx="323" cy="334"/>
            </a:xfrm>
            <a:prstGeom prst="ellipse">
              <a:avLst/>
            </a:prstGeom>
            <a:gradFill rotWithShape="1">
              <a:gsLst>
                <a:gs pos="0">
                  <a:srgbClr val="E1F2F3"/>
                </a:gs>
                <a:gs pos="100000">
                  <a:srgbClr val="E1F2F3">
                    <a:gamma/>
                    <a:shade val="72157"/>
                    <a:invGamma/>
                  </a:srgbClr>
                </a:gs>
              </a:gsLst>
              <a:lin ang="2700000" scaled="1"/>
            </a:gra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>
                  <a:latin typeface="Tahoma" charset="0"/>
                  <a:ea typeface="+mn-ea"/>
                </a:rPr>
                <a:t>60</a:t>
              </a:r>
            </a:p>
          </p:txBody>
        </p:sp>
        <p:sp>
          <p:nvSpPr>
            <p:cNvPr id="44039" name="Oval 7">
              <a:extLst>
                <a:ext uri="{FF2B5EF4-FFF2-40B4-BE49-F238E27FC236}">
                  <a16:creationId xmlns:a16="http://schemas.microsoft.com/office/drawing/2014/main" id="{EFCC89B9-FD47-2044-8755-4E040763554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829" y="3203"/>
              <a:ext cx="323" cy="334"/>
            </a:xfrm>
            <a:prstGeom prst="ellipse">
              <a:avLst/>
            </a:prstGeom>
            <a:gradFill rotWithShape="1">
              <a:gsLst>
                <a:gs pos="0">
                  <a:srgbClr val="E1F2F3"/>
                </a:gs>
                <a:gs pos="100000">
                  <a:srgbClr val="E1F2F3">
                    <a:gamma/>
                    <a:shade val="72157"/>
                    <a:invGamma/>
                  </a:srgbClr>
                </a:gs>
              </a:gsLst>
              <a:lin ang="2700000" scaled="1"/>
            </a:gra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>
                  <a:latin typeface="Tahoma" charset="0"/>
                  <a:ea typeface="+mn-ea"/>
                </a:rPr>
                <a:t>29</a:t>
              </a:r>
            </a:p>
          </p:txBody>
        </p:sp>
        <p:sp>
          <p:nvSpPr>
            <p:cNvPr id="44040" name="Oval 8">
              <a:extLst>
                <a:ext uri="{FF2B5EF4-FFF2-40B4-BE49-F238E27FC236}">
                  <a16:creationId xmlns:a16="http://schemas.microsoft.com/office/drawing/2014/main" id="{0FB2306D-0128-4A44-BC4D-07665DDDDAC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666" y="3203"/>
              <a:ext cx="324" cy="334"/>
            </a:xfrm>
            <a:prstGeom prst="ellipse">
              <a:avLst/>
            </a:prstGeom>
            <a:gradFill rotWithShape="1">
              <a:gsLst>
                <a:gs pos="0">
                  <a:srgbClr val="E1F2F3"/>
                </a:gs>
                <a:gs pos="100000">
                  <a:srgbClr val="E1F2F3">
                    <a:gamma/>
                    <a:shade val="72157"/>
                    <a:invGamma/>
                  </a:srgbClr>
                </a:gs>
              </a:gsLst>
              <a:lin ang="2700000" scaled="1"/>
            </a:gra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>
                  <a:latin typeface="Tahoma" charset="0"/>
                  <a:ea typeface="+mn-ea"/>
                </a:rPr>
                <a:t>87</a:t>
              </a:r>
            </a:p>
          </p:txBody>
        </p:sp>
        <p:sp>
          <p:nvSpPr>
            <p:cNvPr id="44041" name="Oval 9">
              <a:extLst>
                <a:ext uri="{FF2B5EF4-FFF2-40B4-BE49-F238E27FC236}">
                  <a16:creationId xmlns:a16="http://schemas.microsoft.com/office/drawing/2014/main" id="{E8A99C5D-2CF6-0A48-A796-89AA508C2D3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248" y="2670"/>
              <a:ext cx="322" cy="338"/>
            </a:xfrm>
            <a:prstGeom prst="ellipse">
              <a:avLst/>
            </a:prstGeom>
            <a:gradFill rotWithShape="1">
              <a:gsLst>
                <a:gs pos="0">
                  <a:srgbClr val="E1F2F3"/>
                </a:gs>
                <a:gs pos="100000">
                  <a:srgbClr val="E1F2F3">
                    <a:gamma/>
                    <a:shade val="72157"/>
                    <a:invGamma/>
                  </a:srgbClr>
                </a:gs>
              </a:gsLst>
              <a:lin ang="2700000" scaled="1"/>
            </a:gra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>
                  <a:latin typeface="Tahoma" charset="0"/>
                  <a:ea typeface="+mn-ea"/>
                </a:rPr>
                <a:t>55</a:t>
              </a:r>
            </a:p>
          </p:txBody>
        </p:sp>
        <p:cxnSp>
          <p:nvCxnSpPr>
            <p:cNvPr id="29705" name="AutoShape 10">
              <a:extLst>
                <a:ext uri="{FF2B5EF4-FFF2-40B4-BE49-F238E27FC236}">
                  <a16:creationId xmlns:a16="http://schemas.microsoft.com/office/drawing/2014/main" id="{83059863-5DA0-7045-A3F8-1D5050438AD0}"/>
                </a:ext>
              </a:extLst>
            </p:cNvPr>
            <p:cNvCxnSpPr>
              <a:cxnSpLocks noChangeShapeType="1"/>
              <a:stCxn id="44041" idx="3"/>
              <a:endCxn id="44040" idx="0"/>
            </p:cNvCxnSpPr>
            <p:nvPr/>
          </p:nvCxnSpPr>
          <p:spPr bwMode="auto">
            <a:xfrm flipH="1">
              <a:off x="3828" y="2972"/>
              <a:ext cx="467" cy="21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706" name="AutoShape 11">
              <a:extLst>
                <a:ext uri="{FF2B5EF4-FFF2-40B4-BE49-F238E27FC236}">
                  <a16:creationId xmlns:a16="http://schemas.microsoft.com/office/drawing/2014/main" id="{DAA3525B-8B35-314A-BD8D-3C893C896EBB}"/>
                </a:ext>
              </a:extLst>
            </p:cNvPr>
            <p:cNvCxnSpPr>
              <a:cxnSpLocks noChangeShapeType="1"/>
              <a:stCxn id="44041" idx="5"/>
              <a:endCxn id="44039" idx="0"/>
            </p:cNvCxnSpPr>
            <p:nvPr/>
          </p:nvCxnSpPr>
          <p:spPr bwMode="auto">
            <a:xfrm>
              <a:off x="4523" y="2972"/>
              <a:ext cx="467" cy="21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707" name="AutoShape 12">
              <a:extLst>
                <a:ext uri="{FF2B5EF4-FFF2-40B4-BE49-F238E27FC236}">
                  <a16:creationId xmlns:a16="http://schemas.microsoft.com/office/drawing/2014/main" id="{365572F7-0A58-FE46-B8D9-298E18E833B2}"/>
                </a:ext>
              </a:extLst>
            </p:cNvPr>
            <p:cNvCxnSpPr>
              <a:cxnSpLocks noChangeShapeType="1"/>
              <a:stCxn id="44039" idx="3"/>
              <a:endCxn id="44038" idx="0"/>
            </p:cNvCxnSpPr>
            <p:nvPr/>
          </p:nvCxnSpPr>
          <p:spPr bwMode="auto">
            <a:xfrm flipH="1">
              <a:off x="4729" y="3501"/>
              <a:ext cx="147" cy="29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708" name="AutoShape 13">
              <a:extLst>
                <a:ext uri="{FF2B5EF4-FFF2-40B4-BE49-F238E27FC236}">
                  <a16:creationId xmlns:a16="http://schemas.microsoft.com/office/drawing/2014/main" id="{6DD373F3-6F25-864A-82C3-A0D35A328ED3}"/>
                </a:ext>
              </a:extLst>
            </p:cNvPr>
            <p:cNvCxnSpPr>
              <a:cxnSpLocks noChangeShapeType="1"/>
              <a:stCxn id="44039" idx="5"/>
              <a:endCxn id="44037" idx="0"/>
            </p:cNvCxnSpPr>
            <p:nvPr/>
          </p:nvCxnSpPr>
          <p:spPr bwMode="auto">
            <a:xfrm>
              <a:off x="5105" y="3501"/>
              <a:ext cx="158" cy="29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4046" name="Oval 14">
              <a:extLst>
                <a:ext uri="{FF2B5EF4-FFF2-40B4-BE49-F238E27FC236}">
                  <a16:creationId xmlns:a16="http://schemas.microsoft.com/office/drawing/2014/main" id="{2B9AAD40-57FC-A749-9AD1-F754B843F16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941" y="3804"/>
              <a:ext cx="324" cy="334"/>
            </a:xfrm>
            <a:prstGeom prst="ellipse">
              <a:avLst/>
            </a:prstGeom>
            <a:gradFill rotWithShape="1">
              <a:gsLst>
                <a:gs pos="0">
                  <a:srgbClr val="E1F2F3"/>
                </a:gs>
                <a:gs pos="100000">
                  <a:srgbClr val="E1F2F3">
                    <a:gamma/>
                    <a:shade val="72157"/>
                    <a:invGamma/>
                  </a:srgbClr>
                </a:gs>
              </a:gsLst>
              <a:lin ang="2700000" scaled="1"/>
            </a:gra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>
                  <a:latin typeface="Tahoma" charset="0"/>
                  <a:ea typeface="+mn-ea"/>
                </a:rPr>
                <a:t>42</a:t>
              </a:r>
            </a:p>
          </p:txBody>
        </p:sp>
        <p:sp>
          <p:nvSpPr>
            <p:cNvPr id="44047" name="Oval 15">
              <a:extLst>
                <a:ext uri="{FF2B5EF4-FFF2-40B4-BE49-F238E27FC236}">
                  <a16:creationId xmlns:a16="http://schemas.microsoft.com/office/drawing/2014/main" id="{EFB29614-D3C6-F54E-8AA9-5C7645274E5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408" y="3804"/>
              <a:ext cx="323" cy="334"/>
            </a:xfrm>
            <a:prstGeom prst="ellipse">
              <a:avLst/>
            </a:prstGeom>
            <a:gradFill rotWithShape="1">
              <a:gsLst>
                <a:gs pos="0">
                  <a:srgbClr val="E1F2F3"/>
                </a:gs>
                <a:gs pos="100000">
                  <a:srgbClr val="E1F2F3">
                    <a:gamma/>
                    <a:shade val="72157"/>
                    <a:invGamma/>
                  </a:srgbClr>
                </a:gs>
              </a:gsLst>
              <a:lin ang="2700000" scaled="1"/>
            </a:gra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>
                  <a:latin typeface="Tahoma" charset="0"/>
                  <a:ea typeface="+mn-ea"/>
                </a:rPr>
                <a:t>-3</a:t>
              </a:r>
            </a:p>
          </p:txBody>
        </p:sp>
        <p:cxnSp>
          <p:nvCxnSpPr>
            <p:cNvPr id="29711" name="AutoShape 16">
              <a:extLst>
                <a:ext uri="{FF2B5EF4-FFF2-40B4-BE49-F238E27FC236}">
                  <a16:creationId xmlns:a16="http://schemas.microsoft.com/office/drawing/2014/main" id="{F26A3E10-2DF7-204E-97CE-3E36D9D81708}"/>
                </a:ext>
              </a:extLst>
            </p:cNvPr>
            <p:cNvCxnSpPr>
              <a:cxnSpLocks noChangeShapeType="1"/>
              <a:stCxn id="44040" idx="3"/>
              <a:endCxn id="44047" idx="0"/>
            </p:cNvCxnSpPr>
            <p:nvPr/>
          </p:nvCxnSpPr>
          <p:spPr bwMode="auto">
            <a:xfrm flipH="1">
              <a:off x="3570" y="3505"/>
              <a:ext cx="144" cy="28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712" name="AutoShape 17">
              <a:extLst>
                <a:ext uri="{FF2B5EF4-FFF2-40B4-BE49-F238E27FC236}">
                  <a16:creationId xmlns:a16="http://schemas.microsoft.com/office/drawing/2014/main" id="{0D63F0A9-E10A-6942-A221-16192E6D06B3}"/>
                </a:ext>
              </a:extLst>
            </p:cNvPr>
            <p:cNvCxnSpPr>
              <a:cxnSpLocks noChangeShapeType="1"/>
              <a:stCxn id="44040" idx="5"/>
              <a:endCxn id="44046" idx="0"/>
            </p:cNvCxnSpPr>
            <p:nvPr/>
          </p:nvCxnSpPr>
          <p:spPr bwMode="auto">
            <a:xfrm>
              <a:off x="3942" y="3501"/>
              <a:ext cx="161" cy="29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4050" name="Text Box 18">
              <a:extLst>
                <a:ext uri="{FF2B5EF4-FFF2-40B4-BE49-F238E27FC236}">
                  <a16:creationId xmlns:a16="http://schemas.microsoft.com/office/drawing/2014/main" id="{64BD81E2-52C0-2E48-B78D-F77E08E10E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55" y="2256"/>
              <a:ext cx="910" cy="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/>
              <a:ext uri="{91240B29-F687-4f45-9708-019B960494DF}"/>
              <a:ext uri="{AF507438-7753-43e0-B8FC-AC1667EBCBE1}"/>
            </a:extLst>
          </p:spPr>
          <p:txBody>
            <a:bodyPr wrap="non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>
                  <a:latin typeface="Tahoma" charset="0"/>
                  <a:ea typeface="+mn-ea"/>
                </a:rPr>
                <a:t>overallRoot</a:t>
              </a:r>
            </a:p>
          </p:txBody>
        </p:sp>
        <p:cxnSp>
          <p:nvCxnSpPr>
            <p:cNvPr id="29714" name="AutoShape 19">
              <a:extLst>
                <a:ext uri="{FF2B5EF4-FFF2-40B4-BE49-F238E27FC236}">
                  <a16:creationId xmlns:a16="http://schemas.microsoft.com/office/drawing/2014/main" id="{EE94060B-9573-404F-B0A8-7C91FA56377F}"/>
                </a:ext>
              </a:extLst>
            </p:cNvPr>
            <p:cNvCxnSpPr>
              <a:cxnSpLocks noChangeShapeType="1"/>
              <a:stCxn id="44050" idx="2"/>
              <a:endCxn id="44041" idx="0"/>
            </p:cNvCxnSpPr>
            <p:nvPr/>
          </p:nvCxnSpPr>
          <p:spPr bwMode="auto">
            <a:xfrm>
              <a:off x="4408" y="2506"/>
              <a:ext cx="1" cy="15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>
            <a:extLst>
              <a:ext uri="{FF2B5EF4-FFF2-40B4-BE49-F238E27FC236}">
                <a16:creationId xmlns:a16="http://schemas.microsoft.com/office/drawing/2014/main" id="{848FAFA3-240D-CE4C-BCD0-3291DC0510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Exercise solution</a:t>
            </a:r>
          </a:p>
        </p:txBody>
      </p:sp>
      <p:sp>
        <p:nvSpPr>
          <p:cNvPr id="30722" name="Rectangle 3">
            <a:extLst>
              <a:ext uri="{FF2B5EF4-FFF2-40B4-BE49-F238E27FC236}">
                <a16:creationId xmlns:a16="http://schemas.microsoft.com/office/drawing/2014/main" id="{3AD6C28C-C483-2444-AF3D-A8BCB53A81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lnSpc>
                <a:spcPct val="70000"/>
              </a:lnSpc>
              <a:buFont typeface="Wingdings 2" pitchFamily="2" charset="2"/>
              <a:buNone/>
            </a:pPr>
            <a:r>
              <a:rPr lang="en-US" altLang="en-US" sz="2000">
                <a:solidFill>
                  <a:srgbClr val="008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// Returns whether this tree contains the given integer.</a:t>
            </a:r>
          </a:p>
          <a:p>
            <a:pPr marL="0" indent="0" eaLnBrk="1" hangingPunct="1">
              <a:lnSpc>
                <a:spcPct val="70000"/>
              </a:lnSpc>
              <a:buFont typeface="Wingdings 2" pitchFamily="2" charset="2"/>
              <a:buNone/>
            </a:pPr>
            <a:r>
              <a:rPr lang="en-US" altLang="en-US" sz="2000">
                <a:latin typeface="Courier New" panose="02070309020205020404" pitchFamily="49" charset="0"/>
                <a:ea typeface="ＭＳ Ｐゴシック" panose="020B0600070205080204" pitchFamily="34" charset="-128"/>
              </a:rPr>
              <a:t>public boolean contains(int value) {</a:t>
            </a:r>
          </a:p>
          <a:p>
            <a:pPr marL="0" indent="0" eaLnBrk="1" hangingPunct="1">
              <a:lnSpc>
                <a:spcPct val="70000"/>
              </a:lnSpc>
              <a:buFont typeface="Wingdings 2" pitchFamily="2" charset="2"/>
              <a:buNone/>
            </a:pPr>
            <a:r>
              <a:rPr lang="en-US" altLang="en-US" sz="2000">
                <a:latin typeface="Courier New" panose="02070309020205020404" pitchFamily="49" charset="0"/>
                <a:ea typeface="ＭＳ Ｐゴシック" panose="020B0600070205080204" pitchFamily="34" charset="-128"/>
              </a:rPr>
              <a:t>    return </a:t>
            </a:r>
            <a:r>
              <a:rPr lang="en-US" altLang="en-US" sz="2000" b="1">
                <a:latin typeface="Courier New" panose="02070309020205020404" pitchFamily="49" charset="0"/>
                <a:ea typeface="ＭＳ Ｐゴシック" panose="020B0600070205080204" pitchFamily="34" charset="-128"/>
              </a:rPr>
              <a:t>contains(overallRoot, value);</a:t>
            </a:r>
          </a:p>
          <a:p>
            <a:pPr marL="0" indent="0" eaLnBrk="1" hangingPunct="1">
              <a:lnSpc>
                <a:spcPct val="70000"/>
              </a:lnSpc>
              <a:buFont typeface="Wingdings 2" pitchFamily="2" charset="2"/>
              <a:buNone/>
            </a:pPr>
            <a:r>
              <a:rPr lang="en-US" altLang="en-US" sz="2000">
                <a:latin typeface="Courier New" panose="02070309020205020404" pitchFamily="49" charset="0"/>
                <a:ea typeface="ＭＳ Ｐゴシック" panose="020B0600070205080204" pitchFamily="34" charset="-128"/>
              </a:rPr>
              <a:t>}</a:t>
            </a:r>
          </a:p>
          <a:p>
            <a:pPr marL="0" indent="0" eaLnBrk="1" hangingPunct="1">
              <a:lnSpc>
                <a:spcPct val="70000"/>
              </a:lnSpc>
              <a:buFont typeface="Wingdings 2" pitchFamily="2" charset="2"/>
              <a:buNone/>
            </a:pPr>
            <a:endParaRPr lang="en-US" altLang="en-US" sz="200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marL="0" indent="0" eaLnBrk="1" hangingPunct="1">
              <a:lnSpc>
                <a:spcPct val="70000"/>
              </a:lnSpc>
              <a:buFont typeface="Wingdings 2" pitchFamily="2" charset="2"/>
              <a:buNone/>
            </a:pPr>
            <a:r>
              <a:rPr lang="en-US" altLang="en-US" sz="2000">
                <a:latin typeface="Courier New" panose="02070309020205020404" pitchFamily="49" charset="0"/>
                <a:ea typeface="ＭＳ Ｐゴシック" panose="020B0600070205080204" pitchFamily="34" charset="-128"/>
              </a:rPr>
              <a:t>private boolean </a:t>
            </a:r>
            <a:r>
              <a:rPr lang="en-US" altLang="en-US" sz="2000" b="1">
                <a:latin typeface="Courier New" panose="02070309020205020404" pitchFamily="49" charset="0"/>
                <a:ea typeface="ＭＳ Ｐゴシック" panose="020B0600070205080204" pitchFamily="34" charset="-128"/>
              </a:rPr>
              <a:t>contains</a:t>
            </a:r>
            <a:r>
              <a:rPr lang="en-US" altLang="en-US" sz="2000">
                <a:latin typeface="Courier New" panose="02070309020205020404" pitchFamily="49" charset="0"/>
                <a:ea typeface="ＭＳ Ｐゴシック" panose="020B0600070205080204" pitchFamily="34" charset="-128"/>
              </a:rPr>
              <a:t>(IntTreeNode node, int value) {</a:t>
            </a:r>
          </a:p>
          <a:p>
            <a:pPr marL="0" indent="0" eaLnBrk="1" hangingPunct="1">
              <a:lnSpc>
                <a:spcPct val="70000"/>
              </a:lnSpc>
              <a:buFont typeface="Wingdings 2" pitchFamily="2" charset="2"/>
              <a:buNone/>
            </a:pPr>
            <a:r>
              <a:rPr lang="en-US" altLang="en-US" sz="2000">
                <a:latin typeface="Courier New" panose="02070309020205020404" pitchFamily="49" charset="0"/>
                <a:ea typeface="ＭＳ Ｐゴシック" panose="020B0600070205080204" pitchFamily="34" charset="-128"/>
              </a:rPr>
              <a:t>    if (node == null) {</a:t>
            </a:r>
          </a:p>
          <a:p>
            <a:pPr marL="0" indent="0" eaLnBrk="1" hangingPunct="1">
              <a:lnSpc>
                <a:spcPct val="70000"/>
              </a:lnSpc>
              <a:buFont typeface="Wingdings 2" pitchFamily="2" charset="2"/>
              <a:buNone/>
            </a:pPr>
            <a:r>
              <a:rPr lang="en-US" altLang="en-US" sz="2000">
                <a:latin typeface="Courier New" panose="02070309020205020404" pitchFamily="49" charset="0"/>
                <a:ea typeface="ＭＳ Ｐゴシック" panose="020B0600070205080204" pitchFamily="34" charset="-128"/>
              </a:rPr>
              <a:t>        return false;   </a:t>
            </a:r>
            <a:r>
              <a:rPr lang="en-US" altLang="en-US" sz="2000">
                <a:solidFill>
                  <a:srgbClr val="008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// base case: not found here</a:t>
            </a:r>
            <a:endParaRPr lang="en-US" altLang="en-US" sz="200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marL="0" indent="0" eaLnBrk="1" hangingPunct="1">
              <a:lnSpc>
                <a:spcPct val="70000"/>
              </a:lnSpc>
              <a:buFont typeface="Wingdings 2" pitchFamily="2" charset="2"/>
              <a:buNone/>
            </a:pPr>
            <a:r>
              <a:rPr lang="en-US" altLang="en-US" sz="2000">
                <a:latin typeface="Courier New" panose="02070309020205020404" pitchFamily="49" charset="0"/>
                <a:ea typeface="ＭＳ Ｐゴシック" panose="020B0600070205080204" pitchFamily="34" charset="-128"/>
              </a:rPr>
              <a:t>    } else if (node.data == value) {</a:t>
            </a:r>
          </a:p>
          <a:p>
            <a:pPr marL="0" indent="0" eaLnBrk="1" hangingPunct="1">
              <a:lnSpc>
                <a:spcPct val="70000"/>
              </a:lnSpc>
              <a:buFont typeface="Wingdings 2" pitchFamily="2" charset="2"/>
              <a:buNone/>
            </a:pPr>
            <a:r>
              <a:rPr lang="en-US" altLang="en-US" sz="2000">
                <a:latin typeface="Courier New" panose="02070309020205020404" pitchFamily="49" charset="0"/>
                <a:ea typeface="ＭＳ Ｐゴシック" panose="020B0600070205080204" pitchFamily="34" charset="-128"/>
              </a:rPr>
              <a:t>        return true;    </a:t>
            </a:r>
            <a:r>
              <a:rPr lang="en-US" altLang="en-US" sz="2000">
                <a:solidFill>
                  <a:srgbClr val="008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// base case: found here</a:t>
            </a:r>
            <a:endParaRPr lang="en-US" altLang="en-US" sz="200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marL="0" indent="0" eaLnBrk="1" hangingPunct="1">
              <a:lnSpc>
                <a:spcPct val="70000"/>
              </a:lnSpc>
              <a:buFont typeface="Wingdings 2" pitchFamily="2" charset="2"/>
              <a:buNone/>
            </a:pPr>
            <a:r>
              <a:rPr lang="en-US" altLang="en-US" sz="2000">
                <a:latin typeface="Courier New" panose="02070309020205020404" pitchFamily="49" charset="0"/>
                <a:ea typeface="ＭＳ Ｐゴシック" panose="020B0600070205080204" pitchFamily="34" charset="-128"/>
              </a:rPr>
              <a:t>    } else {</a:t>
            </a:r>
          </a:p>
          <a:p>
            <a:pPr marL="0" indent="0" eaLnBrk="1" hangingPunct="1">
              <a:lnSpc>
                <a:spcPct val="70000"/>
              </a:lnSpc>
              <a:buFont typeface="Wingdings 2" pitchFamily="2" charset="2"/>
              <a:buNone/>
            </a:pPr>
            <a:r>
              <a:rPr lang="en-US" altLang="en-US" sz="2000">
                <a:latin typeface="Courier New" panose="02070309020205020404" pitchFamily="49" charset="0"/>
                <a:ea typeface="ＭＳ Ｐゴシック" panose="020B0600070205080204" pitchFamily="34" charset="-128"/>
              </a:rPr>
              <a:t>        </a:t>
            </a:r>
            <a:r>
              <a:rPr lang="en-US" altLang="en-US" sz="2000">
                <a:solidFill>
                  <a:srgbClr val="008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// recursive case: search left/right subtrees</a:t>
            </a:r>
            <a:endParaRPr lang="en-US" altLang="en-US" sz="200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marL="0" indent="0" eaLnBrk="1" hangingPunct="1">
              <a:lnSpc>
                <a:spcPct val="70000"/>
              </a:lnSpc>
              <a:buFont typeface="Wingdings 2" pitchFamily="2" charset="2"/>
              <a:buNone/>
            </a:pPr>
            <a:r>
              <a:rPr lang="en-US" altLang="en-US" sz="2000">
                <a:latin typeface="Courier New" panose="02070309020205020404" pitchFamily="49" charset="0"/>
                <a:ea typeface="ＭＳ Ｐゴシック" panose="020B0600070205080204" pitchFamily="34" charset="-128"/>
              </a:rPr>
              <a:t>        return </a:t>
            </a:r>
            <a:r>
              <a:rPr lang="en-US" altLang="en-US" sz="2000" b="1">
                <a:latin typeface="Courier New" panose="02070309020205020404" pitchFamily="49" charset="0"/>
                <a:ea typeface="ＭＳ Ｐゴシック" panose="020B0600070205080204" pitchFamily="34" charset="-128"/>
              </a:rPr>
              <a:t>contains(node.left, value) ||</a:t>
            </a:r>
          </a:p>
          <a:p>
            <a:pPr marL="0" indent="0" eaLnBrk="1" hangingPunct="1">
              <a:lnSpc>
                <a:spcPct val="70000"/>
              </a:lnSpc>
              <a:buFont typeface="Wingdings 2" pitchFamily="2" charset="2"/>
              <a:buNone/>
            </a:pPr>
            <a:r>
              <a:rPr lang="en-US" altLang="en-US" sz="2000">
                <a:latin typeface="Courier New" panose="02070309020205020404" pitchFamily="49" charset="0"/>
                <a:ea typeface="ＭＳ Ｐゴシック" panose="020B0600070205080204" pitchFamily="34" charset="-128"/>
              </a:rPr>
              <a:t>               </a:t>
            </a:r>
            <a:r>
              <a:rPr lang="en-US" altLang="en-US" sz="2000" b="1">
                <a:latin typeface="Courier New" panose="02070309020205020404" pitchFamily="49" charset="0"/>
                <a:ea typeface="ＭＳ Ｐゴシック" panose="020B0600070205080204" pitchFamily="34" charset="-128"/>
              </a:rPr>
              <a:t>contains(node.right, value);</a:t>
            </a:r>
          </a:p>
          <a:p>
            <a:pPr marL="0" indent="0" eaLnBrk="1" hangingPunct="1">
              <a:lnSpc>
                <a:spcPct val="70000"/>
              </a:lnSpc>
              <a:buFont typeface="Wingdings 2" pitchFamily="2" charset="2"/>
              <a:buNone/>
            </a:pPr>
            <a:r>
              <a:rPr lang="en-US" altLang="en-US" sz="2000">
                <a:latin typeface="Courier New" panose="02070309020205020404" pitchFamily="49" charset="0"/>
                <a:ea typeface="ＭＳ Ｐゴシック" panose="020B0600070205080204" pitchFamily="34" charset="-128"/>
              </a:rPr>
              <a:t>    }</a:t>
            </a:r>
          </a:p>
          <a:p>
            <a:pPr marL="0" indent="0" eaLnBrk="1" hangingPunct="1">
              <a:lnSpc>
                <a:spcPct val="70000"/>
              </a:lnSpc>
              <a:buFont typeface="Wingdings 2" pitchFamily="2" charset="2"/>
              <a:buNone/>
            </a:pPr>
            <a:r>
              <a:rPr lang="en-US" altLang="en-US" sz="2000">
                <a:latin typeface="Courier New" panose="02070309020205020404" pitchFamily="49" charset="0"/>
                <a:ea typeface="ＭＳ Ｐゴシック" panose="020B0600070205080204" pitchFamily="34" charset="-128"/>
              </a:rPr>
              <a:t>}</a:t>
            </a:r>
            <a:endParaRPr lang="en-US" altLang="en-US" sz="200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>
            <a:extLst>
              <a:ext uri="{FF2B5EF4-FFF2-40B4-BE49-F238E27FC236}">
                <a16:creationId xmlns:a16="http://schemas.microsoft.com/office/drawing/2014/main" id="{2E386C25-676E-4D4A-B048-13DA58D4A8B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>
                <a:ea typeface="ＭＳ Ｐゴシック" panose="020B0600070205080204" pitchFamily="34" charset="-128"/>
              </a:rPr>
              <a:t>Template for tree methods</a:t>
            </a:r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AA2FFAA3-F01F-5A47-9306-9C00E2FC903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1295400"/>
            <a:ext cx="8991600" cy="5181600"/>
          </a:xfrm>
        </p:spPr>
        <p:txBody>
          <a:bodyPr/>
          <a:lstStyle/>
          <a:p>
            <a:pPr marL="231775" indent="-230188" eaLnBrk="1" hangingPunct="1">
              <a:lnSpc>
                <a:spcPct val="70000"/>
              </a:lnSpc>
              <a:spcBef>
                <a:spcPts val="5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1800">
                <a:latin typeface="Courier New" panose="02070309020205020404" pitchFamily="49" charset="0"/>
                <a:ea typeface="ＭＳ Ｐゴシック" panose="020B0600070205080204" pitchFamily="34" charset="-128"/>
              </a:rPr>
              <a:t>public class IntTree {</a:t>
            </a:r>
          </a:p>
          <a:p>
            <a:pPr marL="231775" indent="-230188" eaLnBrk="1" hangingPunct="1">
              <a:lnSpc>
                <a:spcPct val="70000"/>
              </a:lnSpc>
              <a:spcBef>
                <a:spcPts val="5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1800">
                <a:latin typeface="Courier New" panose="02070309020205020404" pitchFamily="49" charset="0"/>
                <a:ea typeface="ＭＳ Ｐゴシック" panose="020B0600070205080204" pitchFamily="34" charset="-128"/>
              </a:rPr>
              <a:t>    private IntTreeNode overallRoot;</a:t>
            </a:r>
          </a:p>
          <a:p>
            <a:pPr marL="231775" indent="-230188" eaLnBrk="1" hangingPunct="1">
              <a:lnSpc>
                <a:spcPct val="70000"/>
              </a:lnSpc>
              <a:spcBef>
                <a:spcPts val="5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1800">
                <a:latin typeface="Courier New" panose="02070309020205020404" pitchFamily="49" charset="0"/>
                <a:ea typeface="ＭＳ Ｐゴシック" panose="020B0600070205080204" pitchFamily="34" charset="-128"/>
              </a:rPr>
              <a:t>    ...</a:t>
            </a:r>
          </a:p>
          <a:p>
            <a:pPr marL="231775" indent="-230188" eaLnBrk="1" hangingPunct="1">
              <a:lnSpc>
                <a:spcPct val="70000"/>
              </a:lnSpc>
              <a:spcBef>
                <a:spcPts val="5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en-US" altLang="en-US" sz="180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marL="231775" indent="-230188" eaLnBrk="1" hangingPunct="1">
              <a:lnSpc>
                <a:spcPct val="70000"/>
              </a:lnSpc>
              <a:spcBef>
                <a:spcPts val="5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1800">
                <a:latin typeface="Courier New" panose="02070309020205020404" pitchFamily="49" charset="0"/>
                <a:ea typeface="ＭＳ Ｐゴシック" panose="020B0600070205080204" pitchFamily="34" charset="-128"/>
              </a:rPr>
              <a:t>    </a:t>
            </a:r>
          </a:p>
          <a:p>
            <a:pPr marL="231775" indent="-230188" eaLnBrk="1" hangingPunct="1">
              <a:lnSpc>
                <a:spcPct val="70000"/>
              </a:lnSpc>
              <a:spcBef>
                <a:spcPts val="5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1800">
                <a:latin typeface="Courier New" panose="02070309020205020404" pitchFamily="49" charset="0"/>
                <a:ea typeface="ＭＳ Ｐゴシック" panose="020B0600070205080204" pitchFamily="34" charset="-128"/>
              </a:rPr>
              <a:t>    public </a:t>
            </a:r>
            <a:r>
              <a:rPr lang="en-US" altLang="en-US" sz="1800" b="1">
                <a:ea typeface="ＭＳ Ｐゴシック" panose="020B0600070205080204" pitchFamily="34" charset="-128"/>
              </a:rPr>
              <a:t>type</a:t>
            </a:r>
            <a:r>
              <a:rPr lang="en-US" altLang="en-US" sz="1800">
                <a:latin typeface="Courier New" panose="02070309020205020404" pitchFamily="49" charset="0"/>
                <a:ea typeface="ＭＳ Ｐゴシック" panose="020B0600070205080204" pitchFamily="34" charset="-128"/>
              </a:rPr>
              <a:t> </a:t>
            </a:r>
            <a:r>
              <a:rPr lang="en-US" altLang="en-US" sz="1800" b="1">
                <a:ea typeface="ＭＳ Ｐゴシック" panose="020B0600070205080204" pitchFamily="34" charset="-128"/>
              </a:rPr>
              <a:t>name</a:t>
            </a:r>
            <a:r>
              <a:rPr lang="en-US" altLang="en-US" sz="1800">
                <a:latin typeface="Courier New" panose="02070309020205020404" pitchFamily="49" charset="0"/>
                <a:ea typeface="ＭＳ Ｐゴシック" panose="020B0600070205080204" pitchFamily="34" charset="-128"/>
              </a:rPr>
              <a:t>(</a:t>
            </a:r>
            <a:r>
              <a:rPr lang="en-US" altLang="en-US" sz="1800" b="1">
                <a:ea typeface="ＭＳ Ｐゴシック" panose="020B0600070205080204" pitchFamily="34" charset="-128"/>
              </a:rPr>
              <a:t>parameters</a:t>
            </a:r>
            <a:r>
              <a:rPr lang="en-US" altLang="en-US" sz="1800">
                <a:latin typeface="Courier New" panose="02070309020205020404" pitchFamily="49" charset="0"/>
                <a:ea typeface="ＭＳ Ｐゴシック" panose="020B0600070205080204" pitchFamily="34" charset="-128"/>
              </a:rPr>
              <a:t>) {</a:t>
            </a:r>
          </a:p>
          <a:p>
            <a:pPr marL="231775" indent="-230188" eaLnBrk="1" hangingPunct="1">
              <a:lnSpc>
                <a:spcPct val="70000"/>
              </a:lnSpc>
              <a:spcBef>
                <a:spcPts val="5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1800">
                <a:solidFill>
                  <a:srgbClr val="333399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        name(overallRoot, </a:t>
            </a:r>
            <a:r>
              <a:rPr lang="en-US" altLang="en-US" sz="1800" b="1">
                <a:solidFill>
                  <a:srgbClr val="333399"/>
                </a:solidFill>
                <a:ea typeface="ＭＳ Ｐゴシック" panose="020B0600070205080204" pitchFamily="34" charset="-128"/>
              </a:rPr>
              <a:t>parameters</a:t>
            </a:r>
            <a:r>
              <a:rPr lang="en-US" altLang="en-US" sz="1800">
                <a:solidFill>
                  <a:srgbClr val="333399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);</a:t>
            </a:r>
          </a:p>
          <a:p>
            <a:pPr marL="231775" indent="-230188" eaLnBrk="1" hangingPunct="1">
              <a:lnSpc>
                <a:spcPct val="70000"/>
              </a:lnSpc>
              <a:spcBef>
                <a:spcPts val="5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1800">
                <a:latin typeface="Courier New" panose="02070309020205020404" pitchFamily="49" charset="0"/>
                <a:ea typeface="ＭＳ Ｐゴシック" panose="020B0600070205080204" pitchFamily="34" charset="-128"/>
              </a:rPr>
              <a:t>    }</a:t>
            </a:r>
          </a:p>
          <a:p>
            <a:pPr marL="231775" indent="-230188" eaLnBrk="1" hangingPunct="1">
              <a:lnSpc>
                <a:spcPct val="70000"/>
              </a:lnSpc>
              <a:spcBef>
                <a:spcPts val="5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en-US" altLang="en-US" sz="180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marL="231775" indent="-230188" eaLnBrk="1" hangingPunct="1">
              <a:lnSpc>
                <a:spcPct val="70000"/>
              </a:lnSpc>
              <a:spcBef>
                <a:spcPts val="5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1800">
                <a:solidFill>
                  <a:srgbClr val="333399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    private </a:t>
            </a:r>
            <a:r>
              <a:rPr lang="en-US" altLang="en-US" sz="1800" b="1">
                <a:solidFill>
                  <a:srgbClr val="333399"/>
                </a:solidFill>
                <a:ea typeface="ＭＳ Ｐゴシック" panose="020B0600070205080204" pitchFamily="34" charset="-128"/>
              </a:rPr>
              <a:t>type</a:t>
            </a:r>
            <a:r>
              <a:rPr lang="en-US" altLang="en-US" sz="1800">
                <a:solidFill>
                  <a:srgbClr val="333399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 </a:t>
            </a:r>
            <a:r>
              <a:rPr lang="en-US" altLang="en-US" sz="1800" b="1">
                <a:solidFill>
                  <a:srgbClr val="333399"/>
                </a:solidFill>
                <a:ea typeface="ＭＳ Ｐゴシック" panose="020B0600070205080204" pitchFamily="34" charset="-128"/>
              </a:rPr>
              <a:t>name</a:t>
            </a:r>
            <a:r>
              <a:rPr lang="en-US" altLang="en-US" sz="1800">
                <a:solidFill>
                  <a:srgbClr val="333399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(IntTreeNode root, </a:t>
            </a:r>
            <a:r>
              <a:rPr lang="en-US" altLang="en-US" sz="1800" b="1">
                <a:solidFill>
                  <a:srgbClr val="333399"/>
                </a:solidFill>
                <a:ea typeface="ＭＳ Ｐゴシック" panose="020B0600070205080204" pitchFamily="34" charset="-128"/>
              </a:rPr>
              <a:t>parameters</a:t>
            </a:r>
            <a:r>
              <a:rPr lang="en-US" altLang="en-US" sz="1800">
                <a:solidFill>
                  <a:srgbClr val="333399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) {</a:t>
            </a:r>
          </a:p>
          <a:p>
            <a:pPr marL="231775" indent="-230188" eaLnBrk="1" hangingPunct="1">
              <a:lnSpc>
                <a:spcPct val="70000"/>
              </a:lnSpc>
              <a:spcBef>
                <a:spcPts val="5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1800">
                <a:solidFill>
                  <a:srgbClr val="333399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        ...</a:t>
            </a:r>
          </a:p>
          <a:p>
            <a:pPr marL="231775" indent="-230188" eaLnBrk="1" hangingPunct="1">
              <a:lnSpc>
                <a:spcPct val="70000"/>
              </a:lnSpc>
              <a:spcBef>
                <a:spcPts val="5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1800">
                <a:solidFill>
                  <a:srgbClr val="333399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    }</a:t>
            </a:r>
          </a:p>
          <a:p>
            <a:pPr marL="231775" indent="-230188" eaLnBrk="1" hangingPunct="1">
              <a:lnSpc>
                <a:spcPct val="70000"/>
              </a:lnSpc>
              <a:spcBef>
                <a:spcPts val="5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1800">
                <a:latin typeface="Courier New" panose="02070309020205020404" pitchFamily="49" charset="0"/>
                <a:ea typeface="ＭＳ Ｐゴシック" panose="020B0600070205080204" pitchFamily="34" charset="-128"/>
              </a:rPr>
              <a:t>}</a:t>
            </a:r>
          </a:p>
          <a:p>
            <a:pPr marL="231775" indent="-230188" eaLnBrk="1" hangingPunct="1">
              <a:lnSpc>
                <a:spcPct val="70000"/>
              </a:lnSpc>
              <a:spcBef>
                <a:spcPts val="5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en-US" altLang="en-US" sz="180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marL="231775" indent="-230188" eaLnBrk="1" hangingPunct="1">
              <a:buFont typeface="Tahoma" panose="020B060403050404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>
                <a:ea typeface="ＭＳ Ｐゴシック" panose="020B0600070205080204" pitchFamily="34" charset="-128"/>
              </a:rPr>
              <a:t>Tree methods are often implemented recursively</a:t>
            </a:r>
          </a:p>
          <a:p>
            <a:pPr marL="623888" lvl="1" indent="-277813" eaLnBrk="1" hangingPunct="1">
              <a:buFont typeface="Tahoma" panose="020B0604030504040204" pitchFamily="34" charset="0"/>
              <a:buChar char="–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>
                <a:ea typeface="ＭＳ Ｐゴシック" panose="020B0600070205080204" pitchFamily="34" charset="-128"/>
              </a:rPr>
              <a:t>with a public/private pair</a:t>
            </a:r>
          </a:p>
          <a:p>
            <a:pPr marL="623888" lvl="1" indent="-277813" eaLnBrk="1" hangingPunct="1">
              <a:buFont typeface="Tahoma" panose="020B0604030504040204" pitchFamily="34" charset="0"/>
              <a:buChar char="–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>
                <a:ea typeface="ＭＳ Ｐゴシック" panose="020B0600070205080204" pitchFamily="34" charset="-128"/>
              </a:rPr>
              <a:t>the private version accepts the root node to process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>
            <a:extLst>
              <a:ext uri="{FF2B5EF4-FFF2-40B4-BE49-F238E27FC236}">
                <a16:creationId xmlns:a16="http://schemas.microsoft.com/office/drawing/2014/main" id="{2E2AE6B7-B5AC-8849-A4EE-FAE6ADBF41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309688"/>
            <a:ext cx="7450137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>
            <a:extLst>
              <a:ext uri="{FF2B5EF4-FFF2-40B4-BE49-F238E27FC236}">
                <a16:creationId xmlns:a16="http://schemas.microsoft.com/office/drawing/2014/main" id="{B4EBC7F6-BE8F-7643-B79C-409B04437EC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>
                <a:ea typeface="ＭＳ Ｐゴシック" panose="020B0600070205080204" pitchFamily="34" charset="-128"/>
              </a:rPr>
              <a:t>Exercise</a:t>
            </a:r>
          </a:p>
        </p:txBody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D6B98B2E-567B-1947-AB43-59DF74D1422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1295400"/>
            <a:ext cx="8991600" cy="5181600"/>
          </a:xfrm>
        </p:spPr>
        <p:txBody>
          <a:bodyPr/>
          <a:lstStyle/>
          <a:p>
            <a:pPr marL="230188" indent="-230188" eaLnBrk="1" hangingPunct="1">
              <a:buFont typeface="Tahoma" panose="020B060403050404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>
                <a:ea typeface="ＭＳ Ｐゴシック" panose="020B0600070205080204" pitchFamily="34" charset="-128"/>
              </a:rPr>
              <a:t>Add a method named </a:t>
            </a: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printSideways</a:t>
            </a:r>
            <a:r>
              <a:rPr lang="en-US" altLang="en-US">
                <a:ea typeface="ＭＳ Ｐゴシック" panose="020B0600070205080204" pitchFamily="34" charset="-128"/>
              </a:rPr>
              <a:t> to the </a:t>
            </a: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IntTree</a:t>
            </a:r>
            <a:r>
              <a:rPr lang="en-US" altLang="en-US">
                <a:ea typeface="ＭＳ Ｐゴシック" panose="020B0600070205080204" pitchFamily="34" charset="-128"/>
              </a:rPr>
              <a:t> class that prints the tree in a sideways indented format, with right nodes above roots above left nodes, with each level 4 spaces more indented than the one above it.</a:t>
            </a:r>
          </a:p>
          <a:p>
            <a:pPr marL="623888" lvl="1" indent="-277813" eaLnBrk="1" hangingPunct="1">
              <a:buFont typeface="Tahoma" panose="020B0604030504040204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en-US" sz="800">
              <a:ea typeface="ＭＳ Ｐゴシック" panose="020B0600070205080204" pitchFamily="34" charset="-128"/>
            </a:endParaRPr>
          </a:p>
          <a:p>
            <a:pPr marL="623888" lvl="1" indent="-277813" eaLnBrk="1" hangingPunct="1">
              <a:buFont typeface="Tahoma" panose="020B0604030504040204" pitchFamily="34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>
                <a:ea typeface="ＭＳ Ｐゴシック" panose="020B0600070205080204" pitchFamily="34" charset="-128"/>
              </a:rPr>
              <a:t>Example: Output from the tree below:</a:t>
            </a:r>
          </a:p>
          <a:p>
            <a:pPr marL="623888" lvl="1" indent="-277813" eaLnBrk="1" hangingPunct="1">
              <a:buFont typeface="Tahoma" panose="020B0604030504040204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en-US">
              <a:ea typeface="ＭＳ Ｐゴシック" panose="020B0600070205080204" pitchFamily="34" charset="-128"/>
            </a:endParaRPr>
          </a:p>
          <a:p>
            <a:pPr marL="230188" indent="-230188" eaLnBrk="1" hangingPunct="1">
              <a:buFont typeface="Tahoma" panose="020B0604030504040204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en-US">
              <a:ea typeface="ＭＳ Ｐゴシック" panose="020B0600070205080204" pitchFamily="34" charset="-128"/>
            </a:endParaRPr>
          </a:p>
          <a:p>
            <a:pPr marL="623888" lvl="1" indent="-277813" eaLnBrk="1" hangingPunct="1">
              <a:buFont typeface="Tahoma" panose="020B0604030504040204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en-US">
              <a:ea typeface="ＭＳ Ｐゴシック" panose="020B0600070205080204" pitchFamily="34" charset="-128"/>
            </a:endParaRPr>
          </a:p>
          <a:p>
            <a:pPr marL="623888" lvl="1" indent="-277813" eaLnBrk="1" hangingPunct="1">
              <a:buFont typeface="Tahoma" panose="020B0604030504040204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grpSp>
        <p:nvGrpSpPr>
          <p:cNvPr id="33795" name="Group 3">
            <a:extLst>
              <a:ext uri="{FF2B5EF4-FFF2-40B4-BE49-F238E27FC236}">
                <a16:creationId xmlns:a16="http://schemas.microsoft.com/office/drawing/2014/main" id="{0D01F663-1F9F-4B4F-98C9-063EC53CC6D5}"/>
              </a:ext>
            </a:extLst>
          </p:cNvPr>
          <p:cNvGrpSpPr>
            <a:grpSpLocks/>
          </p:cNvGrpSpPr>
          <p:nvPr/>
        </p:nvGrpSpPr>
        <p:grpSpPr bwMode="auto">
          <a:xfrm>
            <a:off x="6096000" y="2805113"/>
            <a:ext cx="2789238" cy="2986087"/>
            <a:chOff x="3570" y="2198"/>
            <a:chExt cx="1757" cy="1881"/>
          </a:xfrm>
        </p:grpSpPr>
        <p:sp>
          <p:nvSpPr>
            <p:cNvPr id="20484" name="Oval 4">
              <a:extLst>
                <a:ext uri="{FF2B5EF4-FFF2-40B4-BE49-F238E27FC236}">
                  <a16:creationId xmlns:a16="http://schemas.microsoft.com/office/drawing/2014/main" id="{38A2B16C-C759-B343-B88C-26AA8BD409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6" y="3747"/>
              <a:ext cx="322" cy="333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19</a:t>
              </a:r>
            </a:p>
          </p:txBody>
        </p:sp>
        <p:sp>
          <p:nvSpPr>
            <p:cNvPr id="20485" name="Oval 5">
              <a:extLst>
                <a:ext uri="{FF2B5EF4-FFF2-40B4-BE49-F238E27FC236}">
                  <a16:creationId xmlns:a16="http://schemas.microsoft.com/office/drawing/2014/main" id="{4F067F33-AEB9-1D4B-9D30-2EDE00930E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1" y="3747"/>
              <a:ext cx="323" cy="333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11</a:t>
              </a:r>
            </a:p>
          </p:txBody>
        </p:sp>
        <p:sp>
          <p:nvSpPr>
            <p:cNvPr id="20486" name="Oval 6">
              <a:extLst>
                <a:ext uri="{FF2B5EF4-FFF2-40B4-BE49-F238E27FC236}">
                  <a16:creationId xmlns:a16="http://schemas.microsoft.com/office/drawing/2014/main" id="{0AC683C5-9051-F14B-927C-E7244B747D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3" y="3146"/>
              <a:ext cx="323" cy="333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14</a:t>
              </a:r>
            </a:p>
          </p:txBody>
        </p:sp>
        <p:sp>
          <p:nvSpPr>
            <p:cNvPr id="20487" name="Oval 7">
              <a:extLst>
                <a:ext uri="{FF2B5EF4-FFF2-40B4-BE49-F238E27FC236}">
                  <a16:creationId xmlns:a16="http://schemas.microsoft.com/office/drawing/2014/main" id="{95313DDA-ECD5-FD42-A930-FD6A9BDFF4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0" y="3146"/>
              <a:ext cx="324" cy="333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6</a:t>
              </a:r>
            </a:p>
          </p:txBody>
        </p:sp>
        <p:sp>
          <p:nvSpPr>
            <p:cNvPr id="20488" name="Oval 8">
              <a:extLst>
                <a:ext uri="{FF2B5EF4-FFF2-40B4-BE49-F238E27FC236}">
                  <a16:creationId xmlns:a16="http://schemas.microsoft.com/office/drawing/2014/main" id="{A3CC7859-EFBF-A545-B443-8DE0B79FDE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2" y="2612"/>
              <a:ext cx="322" cy="333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9</a:t>
              </a:r>
            </a:p>
          </p:txBody>
        </p:sp>
        <p:cxnSp>
          <p:nvCxnSpPr>
            <p:cNvPr id="33802" name="AutoShape 9">
              <a:extLst>
                <a:ext uri="{FF2B5EF4-FFF2-40B4-BE49-F238E27FC236}">
                  <a16:creationId xmlns:a16="http://schemas.microsoft.com/office/drawing/2014/main" id="{D75CFE7E-AA84-7A46-8D18-44B90877196A}"/>
                </a:ext>
              </a:extLst>
            </p:cNvPr>
            <p:cNvCxnSpPr>
              <a:cxnSpLocks noChangeShapeType="1"/>
              <a:stCxn id="20488" idx="3"/>
              <a:endCxn id="20487" idx="0"/>
            </p:cNvCxnSpPr>
            <p:nvPr/>
          </p:nvCxnSpPr>
          <p:spPr bwMode="auto">
            <a:xfrm flipH="1">
              <a:off x="3732" y="2914"/>
              <a:ext cx="467" cy="215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803" name="AutoShape 10">
              <a:extLst>
                <a:ext uri="{FF2B5EF4-FFF2-40B4-BE49-F238E27FC236}">
                  <a16:creationId xmlns:a16="http://schemas.microsoft.com/office/drawing/2014/main" id="{E137BC27-425F-8C42-93A8-1E4509AD85CA}"/>
                </a:ext>
              </a:extLst>
            </p:cNvPr>
            <p:cNvCxnSpPr>
              <a:cxnSpLocks noChangeShapeType="1"/>
              <a:stCxn id="20488" idx="5"/>
              <a:endCxn id="20486" idx="0"/>
            </p:cNvCxnSpPr>
            <p:nvPr/>
          </p:nvCxnSpPr>
          <p:spPr bwMode="auto">
            <a:xfrm>
              <a:off x="4427" y="2896"/>
              <a:ext cx="468" cy="250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804" name="AutoShape 11">
              <a:extLst>
                <a:ext uri="{FF2B5EF4-FFF2-40B4-BE49-F238E27FC236}">
                  <a16:creationId xmlns:a16="http://schemas.microsoft.com/office/drawing/2014/main" id="{102A2CFD-EB1F-7646-B743-3B6828A9F78D}"/>
                </a:ext>
              </a:extLst>
            </p:cNvPr>
            <p:cNvCxnSpPr>
              <a:cxnSpLocks noChangeShapeType="1"/>
              <a:stCxn id="20486" idx="3"/>
              <a:endCxn id="20485" idx="0"/>
            </p:cNvCxnSpPr>
            <p:nvPr/>
          </p:nvCxnSpPr>
          <p:spPr bwMode="auto">
            <a:xfrm flipH="1">
              <a:off x="4632" y="3430"/>
              <a:ext cx="147" cy="317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805" name="AutoShape 12">
              <a:extLst>
                <a:ext uri="{FF2B5EF4-FFF2-40B4-BE49-F238E27FC236}">
                  <a16:creationId xmlns:a16="http://schemas.microsoft.com/office/drawing/2014/main" id="{FE751769-14E5-DA40-87E4-D2BADB1CF64D}"/>
                </a:ext>
              </a:extLst>
            </p:cNvPr>
            <p:cNvCxnSpPr>
              <a:cxnSpLocks noChangeShapeType="1"/>
              <a:stCxn id="20486" idx="5"/>
              <a:endCxn id="20484" idx="0"/>
            </p:cNvCxnSpPr>
            <p:nvPr/>
          </p:nvCxnSpPr>
          <p:spPr bwMode="auto">
            <a:xfrm>
              <a:off x="5009" y="3430"/>
              <a:ext cx="158" cy="317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0493" name="Oval 13">
              <a:extLst>
                <a:ext uri="{FF2B5EF4-FFF2-40B4-BE49-F238E27FC236}">
                  <a16:creationId xmlns:a16="http://schemas.microsoft.com/office/drawing/2014/main" id="{13F9FBCA-D2C4-7749-BDE1-9FD128D536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5" y="3747"/>
              <a:ext cx="324" cy="333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7</a:t>
              </a:r>
            </a:p>
          </p:txBody>
        </p:sp>
        <p:cxnSp>
          <p:nvCxnSpPr>
            <p:cNvPr id="33807" name="AutoShape 14">
              <a:extLst>
                <a:ext uri="{FF2B5EF4-FFF2-40B4-BE49-F238E27FC236}">
                  <a16:creationId xmlns:a16="http://schemas.microsoft.com/office/drawing/2014/main" id="{3D98F8A2-73A2-DB4C-99D8-5F6D314B3765}"/>
                </a:ext>
              </a:extLst>
            </p:cNvPr>
            <p:cNvCxnSpPr>
              <a:cxnSpLocks noChangeShapeType="1"/>
              <a:stCxn id="20487" idx="5"/>
              <a:endCxn id="20493" idx="0"/>
            </p:cNvCxnSpPr>
            <p:nvPr/>
          </p:nvCxnSpPr>
          <p:spPr bwMode="auto">
            <a:xfrm>
              <a:off x="3847" y="3430"/>
              <a:ext cx="161" cy="317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3808" name="Text Box 15">
              <a:extLst>
                <a:ext uri="{FF2B5EF4-FFF2-40B4-BE49-F238E27FC236}">
                  <a16:creationId xmlns:a16="http://schemas.microsoft.com/office/drawing/2014/main" id="{291E93C8-39B2-C841-A600-CF422128B8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55" y="2198"/>
              <a:ext cx="916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2000">
                  <a:solidFill>
                    <a:srgbClr val="000000"/>
                  </a:solidFill>
                  <a:latin typeface="Tahoma" panose="020B0604030504040204" pitchFamily="34" charset="0"/>
                  <a:ea typeface="DejaVu Sans" panose="020B0609030804020204" pitchFamily="49" charset="0"/>
                  <a:cs typeface="DejaVu Sans" panose="020B0609030804020204" pitchFamily="49" charset="0"/>
                </a:rPr>
                <a:t>overall root</a:t>
              </a:r>
            </a:p>
          </p:txBody>
        </p:sp>
        <p:cxnSp>
          <p:nvCxnSpPr>
            <p:cNvPr id="33809" name="AutoShape 16">
              <a:extLst>
                <a:ext uri="{FF2B5EF4-FFF2-40B4-BE49-F238E27FC236}">
                  <a16:creationId xmlns:a16="http://schemas.microsoft.com/office/drawing/2014/main" id="{9EA1D57D-38AA-9646-9349-668A2F449FC6}"/>
                </a:ext>
              </a:extLst>
            </p:cNvPr>
            <p:cNvCxnSpPr>
              <a:cxnSpLocks noChangeShapeType="1"/>
              <a:stCxn id="33808" idx="2"/>
              <a:endCxn id="20488" idx="0"/>
            </p:cNvCxnSpPr>
            <p:nvPr/>
          </p:nvCxnSpPr>
          <p:spPr bwMode="auto">
            <a:xfrm flipH="1">
              <a:off x="4313" y="2449"/>
              <a:ext cx="1" cy="16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0497" name="Text Box 17">
            <a:extLst>
              <a:ext uri="{FF2B5EF4-FFF2-40B4-BE49-F238E27FC236}">
                <a16:creationId xmlns:a16="http://schemas.microsoft.com/office/drawing/2014/main" id="{35FCF7B7-D8E2-CE40-A5DE-F6C112ECB3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8263" y="3651250"/>
            <a:ext cx="2016125" cy="2673350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en-US" altLang="en-US" sz="2400">
                <a:solidFill>
                  <a:srgbClr val="000000"/>
                </a:solidFill>
                <a:latin typeface="Courier New" panose="02070309020205020404" pitchFamily="49" charset="0"/>
                <a:ea typeface="DejaVu Sans" panose="020B0609030804020204" pitchFamily="49" charset="0"/>
                <a:cs typeface="DejaVu Sans" panose="020B0609030804020204" pitchFamily="49" charset="0"/>
              </a:rPr>
              <a:t>        19</a:t>
            </a:r>
          </a:p>
          <a:p>
            <a:pPr eaLnBrk="1" hangingPunct="1">
              <a:spcBef>
                <a:spcPts val="600"/>
              </a:spcBef>
            </a:pPr>
            <a:r>
              <a:rPr lang="en-US" altLang="en-US" sz="2400">
                <a:solidFill>
                  <a:srgbClr val="000000"/>
                </a:solidFill>
                <a:latin typeface="Courier New" panose="02070309020205020404" pitchFamily="49" charset="0"/>
                <a:ea typeface="DejaVu Sans" panose="020B0609030804020204" pitchFamily="49" charset="0"/>
                <a:cs typeface="DejaVu Sans" panose="020B0609030804020204" pitchFamily="49" charset="0"/>
              </a:rPr>
              <a:t>    14</a:t>
            </a:r>
          </a:p>
          <a:p>
            <a:pPr eaLnBrk="1" hangingPunct="1">
              <a:spcBef>
                <a:spcPts val="600"/>
              </a:spcBef>
            </a:pPr>
            <a:r>
              <a:rPr lang="en-US" altLang="en-US" sz="2400">
                <a:solidFill>
                  <a:srgbClr val="000000"/>
                </a:solidFill>
                <a:latin typeface="Courier New" panose="02070309020205020404" pitchFamily="49" charset="0"/>
                <a:ea typeface="DejaVu Sans" panose="020B0609030804020204" pitchFamily="49" charset="0"/>
                <a:cs typeface="DejaVu Sans" panose="020B0609030804020204" pitchFamily="49" charset="0"/>
              </a:rPr>
              <a:t>        11</a:t>
            </a:r>
          </a:p>
          <a:p>
            <a:pPr eaLnBrk="1" hangingPunct="1">
              <a:spcBef>
                <a:spcPts val="600"/>
              </a:spcBef>
            </a:pPr>
            <a:r>
              <a:rPr lang="en-US" altLang="en-US" sz="2400">
                <a:solidFill>
                  <a:srgbClr val="000000"/>
                </a:solidFill>
                <a:latin typeface="Courier New" panose="02070309020205020404" pitchFamily="49" charset="0"/>
                <a:ea typeface="DejaVu Sans" panose="020B0609030804020204" pitchFamily="49" charset="0"/>
                <a:cs typeface="DejaVu Sans" panose="020B0609030804020204" pitchFamily="49" charset="0"/>
              </a:rPr>
              <a:t>9</a:t>
            </a:r>
          </a:p>
          <a:p>
            <a:pPr eaLnBrk="1" hangingPunct="1">
              <a:spcBef>
                <a:spcPts val="600"/>
              </a:spcBef>
            </a:pPr>
            <a:r>
              <a:rPr lang="en-US" altLang="en-US" sz="2400">
                <a:solidFill>
                  <a:srgbClr val="000000"/>
                </a:solidFill>
                <a:latin typeface="Courier New" panose="02070309020205020404" pitchFamily="49" charset="0"/>
                <a:ea typeface="DejaVu Sans" panose="020B0609030804020204" pitchFamily="49" charset="0"/>
                <a:cs typeface="DejaVu Sans" panose="020B0609030804020204" pitchFamily="49" charset="0"/>
              </a:rPr>
              <a:t>        7</a:t>
            </a:r>
          </a:p>
          <a:p>
            <a:pPr eaLnBrk="1" hangingPunct="1">
              <a:spcBef>
                <a:spcPts val="600"/>
              </a:spcBef>
            </a:pPr>
            <a:r>
              <a:rPr lang="en-US" altLang="en-US" sz="2400">
                <a:solidFill>
                  <a:srgbClr val="000000"/>
                </a:solidFill>
                <a:latin typeface="Courier New" panose="02070309020205020404" pitchFamily="49" charset="0"/>
                <a:ea typeface="DejaVu Sans" panose="020B0609030804020204" pitchFamily="49" charset="0"/>
                <a:cs typeface="DejaVu Sans" panose="020B0609030804020204" pitchFamily="49" charset="0"/>
              </a:rPr>
              <a:t>    6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 additive="repl">
                                        <p:cTn id="6" dur="2000" fill="hold"/>
                                        <p:tgtEl>
                                          <p:spTgt spid="204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>
            <a:extLst>
              <a:ext uri="{FF2B5EF4-FFF2-40B4-BE49-F238E27FC236}">
                <a16:creationId xmlns:a16="http://schemas.microsoft.com/office/drawing/2014/main" id="{AB3BF50A-45FE-9347-9F6C-55618A7869C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>
                <a:ea typeface="ＭＳ Ｐゴシック" panose="020B0600070205080204" pitchFamily="34" charset="-128"/>
              </a:rPr>
              <a:t>Exercise solution</a:t>
            </a:r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4D03CA44-9B73-9940-A0FA-FB06A689460C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1295400"/>
            <a:ext cx="8991600" cy="5181600"/>
          </a:xfrm>
        </p:spPr>
        <p:txBody>
          <a:bodyPr/>
          <a:lstStyle/>
          <a:p>
            <a:pPr marL="231775" indent="-230188" eaLnBrk="1" hangingPunct="1">
              <a:lnSpc>
                <a:spcPct val="70000"/>
              </a:lnSpc>
              <a:spcBef>
                <a:spcPts val="5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2000">
                <a:solidFill>
                  <a:srgbClr val="008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// Prints the tree in a sideways indented format.</a:t>
            </a:r>
          </a:p>
          <a:p>
            <a:pPr marL="231775" indent="-230188" eaLnBrk="1" hangingPunct="1">
              <a:lnSpc>
                <a:spcPct val="70000"/>
              </a:lnSpc>
              <a:spcBef>
                <a:spcPts val="5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2000">
                <a:latin typeface="Courier New" panose="02070309020205020404" pitchFamily="49" charset="0"/>
                <a:ea typeface="ＭＳ Ｐゴシック" panose="020B0600070205080204" pitchFamily="34" charset="-128"/>
              </a:rPr>
              <a:t>public void printSideways() {</a:t>
            </a:r>
          </a:p>
          <a:p>
            <a:pPr marL="231775" indent="-230188" eaLnBrk="1" hangingPunct="1">
              <a:lnSpc>
                <a:spcPct val="70000"/>
              </a:lnSpc>
              <a:spcBef>
                <a:spcPts val="5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2000" b="1">
                <a:latin typeface="Courier New" panose="02070309020205020404" pitchFamily="49" charset="0"/>
                <a:ea typeface="ＭＳ Ｐゴシック" panose="020B0600070205080204" pitchFamily="34" charset="-128"/>
              </a:rPr>
              <a:t>    printSideways(overallRoot, "");</a:t>
            </a:r>
          </a:p>
          <a:p>
            <a:pPr marL="231775" indent="-230188" eaLnBrk="1" hangingPunct="1">
              <a:lnSpc>
                <a:spcPct val="70000"/>
              </a:lnSpc>
              <a:spcBef>
                <a:spcPts val="5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2000">
                <a:latin typeface="Courier New" panose="02070309020205020404" pitchFamily="49" charset="0"/>
                <a:ea typeface="ＭＳ Ｐゴシック" panose="020B0600070205080204" pitchFamily="34" charset="-128"/>
              </a:rPr>
              <a:t>}</a:t>
            </a:r>
          </a:p>
          <a:p>
            <a:pPr marL="231775" indent="-230188" eaLnBrk="1" hangingPunct="1">
              <a:lnSpc>
                <a:spcPct val="70000"/>
              </a:lnSpc>
              <a:spcBef>
                <a:spcPts val="5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en-US" altLang="en-US" sz="200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marL="231775" indent="-230188" eaLnBrk="1" hangingPunct="1">
              <a:lnSpc>
                <a:spcPct val="70000"/>
              </a:lnSpc>
              <a:spcBef>
                <a:spcPts val="5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2000">
                <a:latin typeface="Courier New" panose="02070309020205020404" pitchFamily="49" charset="0"/>
                <a:ea typeface="ＭＳ Ｐゴシック" panose="020B0600070205080204" pitchFamily="34" charset="-128"/>
              </a:rPr>
              <a:t>private void printSideways(IntTreeNode root,</a:t>
            </a:r>
          </a:p>
          <a:p>
            <a:pPr marL="231775" indent="-230188" eaLnBrk="1" hangingPunct="1">
              <a:lnSpc>
                <a:spcPct val="70000"/>
              </a:lnSpc>
              <a:spcBef>
                <a:spcPts val="5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2000">
                <a:latin typeface="Courier New" panose="02070309020205020404" pitchFamily="49" charset="0"/>
                <a:ea typeface="ＭＳ Ｐゴシック" panose="020B0600070205080204" pitchFamily="34" charset="-128"/>
              </a:rPr>
              <a:t>                           String indent) {</a:t>
            </a:r>
          </a:p>
          <a:p>
            <a:pPr marL="231775" indent="-230188" eaLnBrk="1" hangingPunct="1">
              <a:lnSpc>
                <a:spcPct val="70000"/>
              </a:lnSpc>
              <a:spcBef>
                <a:spcPts val="5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2000">
                <a:latin typeface="Courier New" panose="02070309020205020404" pitchFamily="49" charset="0"/>
                <a:ea typeface="ＭＳ Ｐゴシック" panose="020B0600070205080204" pitchFamily="34" charset="-128"/>
              </a:rPr>
              <a:t>    if (root != null) {</a:t>
            </a:r>
          </a:p>
          <a:p>
            <a:pPr marL="231775" indent="-230188" eaLnBrk="1" hangingPunct="1">
              <a:lnSpc>
                <a:spcPct val="70000"/>
              </a:lnSpc>
              <a:spcBef>
                <a:spcPts val="5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2000" b="1">
                <a:latin typeface="Courier New" panose="02070309020205020404" pitchFamily="49" charset="0"/>
                <a:ea typeface="ＭＳ Ｐゴシック" panose="020B0600070205080204" pitchFamily="34" charset="-128"/>
              </a:rPr>
              <a:t>        printSideways(root.right, indent + "    ");</a:t>
            </a:r>
          </a:p>
          <a:p>
            <a:pPr marL="231775" indent="-230188" eaLnBrk="1" hangingPunct="1">
              <a:lnSpc>
                <a:spcPct val="70000"/>
              </a:lnSpc>
              <a:spcBef>
                <a:spcPts val="5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2000">
                <a:latin typeface="Courier New" panose="02070309020205020404" pitchFamily="49" charset="0"/>
                <a:ea typeface="ＭＳ Ｐゴシック" panose="020B0600070205080204" pitchFamily="34" charset="-128"/>
              </a:rPr>
              <a:t>        System.out.println(indent + root.data);</a:t>
            </a:r>
          </a:p>
          <a:p>
            <a:pPr marL="231775" indent="-230188" eaLnBrk="1" hangingPunct="1">
              <a:lnSpc>
                <a:spcPct val="70000"/>
              </a:lnSpc>
              <a:spcBef>
                <a:spcPts val="5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2000" b="1">
                <a:latin typeface="Courier New" panose="02070309020205020404" pitchFamily="49" charset="0"/>
                <a:ea typeface="ＭＳ Ｐゴシック" panose="020B0600070205080204" pitchFamily="34" charset="-128"/>
              </a:rPr>
              <a:t>        printSideways(root.left, indent + "    ");</a:t>
            </a:r>
          </a:p>
          <a:p>
            <a:pPr marL="231775" indent="-230188" eaLnBrk="1" hangingPunct="1">
              <a:lnSpc>
                <a:spcPct val="70000"/>
              </a:lnSpc>
              <a:spcBef>
                <a:spcPts val="5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2000">
                <a:latin typeface="Courier New" panose="02070309020205020404" pitchFamily="49" charset="0"/>
                <a:ea typeface="ＭＳ Ｐゴシック" panose="020B0600070205080204" pitchFamily="34" charset="-128"/>
              </a:rPr>
              <a:t>    }</a:t>
            </a:r>
          </a:p>
          <a:p>
            <a:pPr marL="231775" indent="-230188" eaLnBrk="1" hangingPunct="1">
              <a:lnSpc>
                <a:spcPct val="70000"/>
              </a:lnSpc>
              <a:spcBef>
                <a:spcPts val="5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2000">
                <a:latin typeface="Courier New" panose="02070309020205020404" pitchFamily="49" charset="0"/>
                <a:ea typeface="ＭＳ Ｐゴシック" panose="020B0600070205080204" pitchFamily="34" charset="-128"/>
              </a:rPr>
              <a:t>}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le 4">
            <a:extLst>
              <a:ext uri="{FF2B5EF4-FFF2-40B4-BE49-F238E27FC236}">
                <a16:creationId xmlns:a16="http://schemas.microsoft.com/office/drawing/2014/main" id="{191062FB-63A1-D544-B4FA-97D3582FE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Road Map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7E9CBD-BC58-2A46-B8F1-6718BACECB6B}"/>
              </a:ext>
            </a:extLst>
          </p:cNvPr>
          <p:cNvSpPr txBox="1"/>
          <p:nvPr/>
        </p:nvSpPr>
        <p:spPr>
          <a:xfrm>
            <a:off x="457200" y="1041400"/>
            <a:ext cx="3746500" cy="554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u="sng" dirty="0">
                <a:latin typeface="Verdana" charset="0"/>
                <a:ea typeface="ＭＳ Ｐゴシック" charset="-128"/>
              </a:rPr>
              <a:t>CS Concepts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latin typeface="Verdana" charset="0"/>
                <a:ea typeface="ＭＳ Ｐゴシック" charset="-128"/>
              </a:rPr>
              <a:t>Client/Implementer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latin typeface="Verdana" charset="0"/>
                <a:ea typeface="ＭＳ Ｐゴシック" charset="-128"/>
              </a:rPr>
              <a:t>Efficiency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latin typeface="Verdana" charset="0"/>
                <a:ea typeface="ＭＳ Ｐゴシック" charset="-128"/>
              </a:rPr>
              <a:t>Recursion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latin typeface="Verdana" charset="0"/>
                <a:ea typeface="ＭＳ Ｐゴシック" charset="-128"/>
              </a:rPr>
              <a:t>Regular Expressions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latin typeface="Verdana" charset="0"/>
                <a:ea typeface="ＭＳ Ｐゴシック" charset="-128"/>
              </a:rPr>
              <a:t>Grammars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latin typeface="Verdana" charset="0"/>
                <a:ea typeface="ＭＳ Ｐゴシック" charset="-128"/>
              </a:rPr>
              <a:t>Sorting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latin typeface="Verdana" charset="0"/>
                <a:ea typeface="ＭＳ Ｐゴシック" charset="-128"/>
              </a:rPr>
              <a:t>Backtracking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Verdana" charset="0"/>
                <a:ea typeface="ＭＳ Ｐゴシック" charset="-128"/>
              </a:rPr>
              <a:t>Hashing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Verdana" charset="0"/>
                <a:ea typeface="ＭＳ Ｐゴシック" charset="-128"/>
              </a:rPr>
              <a:t>Huffman Compression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endParaRPr lang="en-US" dirty="0">
              <a:latin typeface="Verdana" charset="0"/>
              <a:ea typeface="ＭＳ Ｐゴシック" charset="-128"/>
            </a:endParaRP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u="sng" dirty="0">
                <a:latin typeface="Verdana" charset="0"/>
                <a:ea typeface="ＭＳ Ｐゴシック" charset="-128"/>
              </a:rPr>
              <a:t>Data Structures</a:t>
            </a: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latin typeface="Verdana" charset="0"/>
                <a:ea typeface="ＭＳ Ｐゴシック" charset="-128"/>
              </a:rPr>
              <a:t>Lists</a:t>
            </a: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latin typeface="Verdana" charset="0"/>
                <a:ea typeface="ＭＳ Ｐゴシック" charset="-128"/>
              </a:rPr>
              <a:t>Stacks</a:t>
            </a: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latin typeface="Verdana" charset="0"/>
                <a:ea typeface="ＭＳ Ｐゴシック" charset="-128"/>
              </a:rPr>
              <a:t>Queues</a:t>
            </a: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latin typeface="Verdana" charset="0"/>
                <a:ea typeface="ＭＳ Ｐゴシック" charset="-128"/>
              </a:rPr>
              <a:t>Sets</a:t>
            </a: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latin typeface="Verdana" charset="0"/>
                <a:ea typeface="ＭＳ Ｐゴシック" charset="-128"/>
              </a:rPr>
              <a:t>Maps</a:t>
            </a: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Verdana" charset="0"/>
                <a:ea typeface="ＭＳ Ｐゴシック" charset="-128"/>
              </a:rPr>
              <a:t>Priority Queues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Verdana" charset="0"/>
              <a:ea typeface="ＭＳ Ｐゴシック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382F30-0ED4-7C4D-B07E-23410C5CC978}"/>
              </a:ext>
            </a:extLst>
          </p:cNvPr>
          <p:cNvSpPr txBox="1"/>
          <p:nvPr/>
        </p:nvSpPr>
        <p:spPr>
          <a:xfrm>
            <a:off x="4572000" y="1041400"/>
            <a:ext cx="4025900" cy="6094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u="sng" dirty="0">
                <a:latin typeface="Verdana" charset="0"/>
                <a:ea typeface="ＭＳ Ｐゴシック" charset="-128"/>
              </a:rPr>
              <a:t>Java Language</a:t>
            </a: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latin typeface="Verdana" charset="0"/>
                <a:ea typeface="ＭＳ Ｐゴシック" charset="-128"/>
              </a:rPr>
              <a:t>Exceptions</a:t>
            </a: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latin typeface="Verdana" charset="0"/>
                <a:ea typeface="ＭＳ Ｐゴシック" charset="-128"/>
              </a:rPr>
              <a:t>Interfaces</a:t>
            </a: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latin typeface="Verdana" charset="0"/>
                <a:ea typeface="ＭＳ Ｐゴシック" charset="-128"/>
              </a:rPr>
              <a:t>References</a:t>
            </a: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Verdana" charset="0"/>
                <a:ea typeface="ＭＳ Ｐゴシック" charset="-128"/>
              </a:rPr>
              <a:t>Generics</a:t>
            </a: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Verdana" charset="0"/>
                <a:ea typeface="ＭＳ Ｐゴシック" charset="-128"/>
              </a:rPr>
              <a:t>Comparable</a:t>
            </a: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Verdana" charset="0"/>
                <a:ea typeface="ＭＳ Ｐゴシック" charset="-128"/>
              </a:rPr>
              <a:t>Inheritance/Polymorphism</a:t>
            </a: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Verdana" charset="0"/>
                <a:ea typeface="ＭＳ Ｐゴシック" charset="-128"/>
              </a:rPr>
              <a:t>Abstract Classes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Verdana" charset="0"/>
              <a:ea typeface="ＭＳ Ｐゴシック" charset="-128"/>
            </a:endParaRP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Verdana" charset="0"/>
              <a:ea typeface="ＭＳ Ｐゴシック" charset="-128"/>
            </a:endParaRP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Verdana" charset="0"/>
              <a:ea typeface="ＭＳ Ｐゴシック" charset="-128"/>
            </a:endParaRP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u="sng" dirty="0">
                <a:latin typeface="Verdana" charset="0"/>
                <a:ea typeface="ＭＳ Ｐゴシック" charset="-128"/>
              </a:rPr>
              <a:t>Java Collections</a:t>
            </a: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latin typeface="Verdana" charset="0"/>
                <a:ea typeface="ＭＳ Ｐゴシック" charset="-128"/>
              </a:rPr>
              <a:t>Arrays</a:t>
            </a: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 err="1">
                <a:latin typeface="Verdana" charset="0"/>
                <a:ea typeface="ＭＳ Ｐゴシック" charset="-128"/>
              </a:rPr>
              <a:t>ArrayList</a:t>
            </a:r>
            <a:r>
              <a:rPr lang="en-US" dirty="0">
                <a:latin typeface="Verdana" charset="0"/>
                <a:ea typeface="ＭＳ Ｐゴシック" charset="-128"/>
              </a:rPr>
              <a:t> </a:t>
            </a:r>
            <a:r>
              <a:rPr lang="en-US" dirty="0">
                <a:solidFill>
                  <a:schemeClr val="accent1"/>
                </a:solidFill>
                <a:latin typeface="Verdana" charset="0"/>
                <a:ea typeface="ＭＳ Ｐゴシック" charset="-128"/>
              </a:rPr>
              <a:t>🛠</a:t>
            </a: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 err="1">
                <a:latin typeface="Verdana" charset="0"/>
                <a:ea typeface="ＭＳ Ｐゴシック" charset="-128"/>
              </a:rPr>
              <a:t>LinkedList</a:t>
            </a:r>
            <a:r>
              <a:rPr lang="en-US" dirty="0">
                <a:latin typeface="Verdana" charset="0"/>
                <a:ea typeface="ＭＳ Ｐゴシック" charset="-128"/>
              </a:rPr>
              <a:t> </a:t>
            </a:r>
            <a:r>
              <a:rPr lang="en-US" dirty="0">
                <a:solidFill>
                  <a:schemeClr val="accent1"/>
                </a:solidFill>
                <a:latin typeface="Verdana" charset="0"/>
                <a:ea typeface="ＭＳ Ｐゴシック" charset="-128"/>
              </a:rPr>
              <a:t>🛠</a:t>
            </a:r>
            <a:endParaRPr lang="en-US" dirty="0">
              <a:latin typeface="Verdana" charset="0"/>
              <a:ea typeface="ＭＳ Ｐゴシック" charset="-128"/>
            </a:endParaRP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latin typeface="Verdana" charset="0"/>
                <a:ea typeface="ＭＳ Ｐゴシック" charset="-128"/>
              </a:rPr>
              <a:t>Stack</a:t>
            </a: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 err="1">
                <a:latin typeface="Verdana" charset="0"/>
                <a:ea typeface="ＭＳ Ｐゴシック" charset="-128"/>
              </a:rPr>
              <a:t>TreeSet</a:t>
            </a:r>
            <a:r>
              <a:rPr lang="en-US" dirty="0">
                <a:latin typeface="Verdana" charset="0"/>
                <a:ea typeface="ＭＳ Ｐゴシック" charset="-128"/>
              </a:rPr>
              <a:t> / </a:t>
            </a:r>
            <a:r>
              <a:rPr lang="en-US" dirty="0" err="1">
                <a:latin typeface="Verdana" charset="0"/>
                <a:ea typeface="ＭＳ Ｐゴシック" charset="-128"/>
              </a:rPr>
              <a:t>TreeMap</a:t>
            </a:r>
            <a:r>
              <a:rPr lang="en-US" dirty="0">
                <a:latin typeface="Verdana" charset="0"/>
                <a:ea typeface="ＭＳ Ｐゴシック" charset="-128"/>
              </a:rPr>
              <a:t> </a:t>
            </a:r>
            <a:r>
              <a:rPr lang="en-US" dirty="0">
                <a:solidFill>
                  <a:schemeClr val="accent1"/>
                </a:solidFill>
                <a:latin typeface="Verdana" charset="0"/>
                <a:ea typeface="ＭＳ Ｐゴシック" charset="-128"/>
              </a:rPr>
              <a:t>🛠</a:t>
            </a:r>
            <a:endParaRPr lang="en-US" dirty="0">
              <a:latin typeface="Verdana" charset="0"/>
              <a:ea typeface="ＭＳ Ｐゴシック" charset="-128"/>
            </a:endParaRP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 err="1">
                <a:latin typeface="Verdana" charset="0"/>
                <a:ea typeface="ＭＳ Ｐゴシック" charset="-128"/>
              </a:rPr>
              <a:t>HashSet</a:t>
            </a:r>
            <a:r>
              <a:rPr lang="en-US" dirty="0">
                <a:latin typeface="Verdana" charset="0"/>
                <a:ea typeface="ＭＳ Ｐゴシック" charset="-128"/>
              </a:rPr>
              <a:t> / </a:t>
            </a:r>
            <a:r>
              <a:rPr lang="en-US" dirty="0" err="1">
                <a:latin typeface="Verdana" charset="0"/>
                <a:ea typeface="ＭＳ Ｐゴシック" charset="-128"/>
              </a:rPr>
              <a:t>HashMap</a:t>
            </a:r>
            <a:r>
              <a:rPr lang="en-US" dirty="0">
                <a:latin typeface="Verdana" charset="0"/>
                <a:ea typeface="ＭＳ Ｐゴシック" charset="-128"/>
              </a:rPr>
              <a:t> </a:t>
            </a: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Verdana" charset="0"/>
                <a:ea typeface="ＭＳ Ｐゴシック" charset="-128"/>
              </a:rPr>
              <a:t>PriorityQueue</a:t>
            </a:r>
            <a:endParaRPr lang="en-US" dirty="0">
              <a:solidFill>
                <a:schemeClr val="bg1">
                  <a:lumMod val="65000"/>
                </a:schemeClr>
              </a:solidFill>
              <a:latin typeface="Verdana" charset="0"/>
              <a:ea typeface="ＭＳ Ｐゴシック" charset="-128"/>
            </a:endParaRP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Verdana" charset="0"/>
              <a:ea typeface="ＭＳ Ｐゴシック" charset="-128"/>
            </a:endParaRP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endParaRPr lang="en-US" dirty="0">
              <a:latin typeface="Verdana" charset="0"/>
              <a:ea typeface="ＭＳ Ｐゴシック" charset="-128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2D2AFA6-C831-174F-9808-BB42EE5FC097}"/>
              </a:ext>
            </a:extLst>
          </p:cNvPr>
          <p:cNvCxnSpPr/>
          <p:nvPr/>
        </p:nvCxnSpPr>
        <p:spPr>
          <a:xfrm flipH="1">
            <a:off x="7521575" y="5003800"/>
            <a:ext cx="822325" cy="57467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0A1D4297-BFF0-5044-A433-AF259187B4B3}"/>
              </a:ext>
            </a:extLst>
          </p:cNvPr>
          <p:cNvSpPr/>
          <p:nvPr/>
        </p:nvSpPr>
        <p:spPr>
          <a:xfrm>
            <a:off x="7107902" y="5628877"/>
            <a:ext cx="360363" cy="3397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>
            <a:extLst>
              <a:ext uri="{FF2B5EF4-FFF2-40B4-BE49-F238E27FC236}">
                <a16:creationId xmlns:a16="http://schemas.microsoft.com/office/drawing/2014/main" id="{CE942812-97A6-3D4B-B0F1-20AB42CABC5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>
                <a:ea typeface="ＭＳ Ｐゴシック" panose="020B0600070205080204" pitchFamily="34" charset="-128"/>
              </a:rPr>
              <a:t>Trees in computer science</a:t>
            </a:r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F35196AC-D26A-554D-BA69-D26CF11282AC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1295400"/>
            <a:ext cx="8991600" cy="5181600"/>
          </a:xfrm>
        </p:spPr>
        <p:txBody>
          <a:bodyPr/>
          <a:lstStyle/>
          <a:p>
            <a:pPr marL="230188" indent="-230188" eaLnBrk="1" hangingPunct="1">
              <a:buFont typeface="Tahoma" panose="020B060403050404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 err="1">
                <a:ea typeface="ＭＳ Ｐゴシック" panose="020B0600070205080204" pitchFamily="34" charset="-128"/>
              </a:rPr>
              <a:t>TreeMap</a:t>
            </a:r>
            <a:r>
              <a:rPr lang="en-US" altLang="en-US" dirty="0">
                <a:ea typeface="ＭＳ Ｐゴシック" panose="020B0600070205080204" pitchFamily="34" charset="-128"/>
              </a:rPr>
              <a:t> and </a:t>
            </a:r>
            <a:r>
              <a:rPr lang="en-US" altLang="en-US" dirty="0" err="1">
                <a:ea typeface="ＭＳ Ｐゴシック" panose="020B0600070205080204" pitchFamily="34" charset="-128"/>
              </a:rPr>
              <a:t>TreeSet</a:t>
            </a:r>
            <a:r>
              <a:rPr lang="en-US" altLang="en-US" dirty="0">
                <a:ea typeface="ＭＳ Ｐゴシック" panose="020B0600070205080204" pitchFamily="34" charset="-128"/>
              </a:rPr>
              <a:t> implementations</a:t>
            </a:r>
          </a:p>
          <a:p>
            <a:pPr marL="230188" indent="-230188" eaLnBrk="1" hangingPunct="1">
              <a:buFont typeface="Tahoma" panose="020B060403050404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en-US" sz="800" dirty="0">
              <a:ea typeface="ＭＳ Ｐゴシック" panose="020B0600070205080204" pitchFamily="34" charset="-128"/>
            </a:endParaRPr>
          </a:p>
          <a:p>
            <a:pPr marL="230188" indent="-230188" eaLnBrk="1" hangingPunct="1">
              <a:buFont typeface="Tahoma" panose="020B060403050404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>
                <a:ea typeface="ＭＳ Ｐゴシック" panose="020B0600070205080204" pitchFamily="34" charset="-128"/>
              </a:rPr>
              <a:t>folders/files on a computer</a:t>
            </a:r>
          </a:p>
          <a:p>
            <a:pPr marL="623888" lvl="1" indent="-277813" eaLnBrk="1" hangingPunct="1">
              <a:spcBef>
                <a:spcPts val="200"/>
              </a:spcBef>
              <a:buFont typeface="Tahoma" panose="020B0604030504040204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en-US" sz="800" dirty="0">
              <a:ea typeface="ＭＳ Ｐゴシック" panose="020B0600070205080204" pitchFamily="34" charset="-128"/>
            </a:endParaRPr>
          </a:p>
          <a:p>
            <a:pPr marL="230188" indent="-230188" eaLnBrk="1" hangingPunct="1">
              <a:buFont typeface="Tahoma" panose="020B060403050404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>
                <a:ea typeface="ＭＳ Ｐゴシック" panose="020B0600070205080204" pitchFamily="34" charset="-128"/>
              </a:rPr>
              <a:t>family genealogy; organizational charts</a:t>
            </a:r>
          </a:p>
          <a:p>
            <a:pPr marL="230188" indent="-230188" eaLnBrk="1" hangingPunct="1">
              <a:buFont typeface="Tahoma" panose="020B060403050404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en-US" sz="800" dirty="0">
              <a:ea typeface="ＭＳ Ｐゴシック" panose="020B0600070205080204" pitchFamily="34" charset="-128"/>
            </a:endParaRPr>
          </a:p>
          <a:p>
            <a:pPr marL="230188" indent="-230188" eaLnBrk="1" hangingPunct="1">
              <a:buFont typeface="Tahoma" panose="020B060403050404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>
                <a:ea typeface="ＭＳ Ｐゴシック" panose="020B0600070205080204" pitchFamily="34" charset="-128"/>
              </a:rPr>
              <a:t>AI: decision trees</a:t>
            </a:r>
          </a:p>
          <a:p>
            <a:pPr marL="230188" indent="-230188" eaLnBrk="1" hangingPunct="1">
              <a:buFont typeface="Tahoma" panose="020B060403050404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en-US" sz="800" dirty="0">
              <a:ea typeface="ＭＳ Ｐゴシック" panose="020B0600070205080204" pitchFamily="34" charset="-128"/>
            </a:endParaRPr>
          </a:p>
          <a:p>
            <a:pPr marL="230188" indent="-230188" eaLnBrk="1" hangingPunct="1">
              <a:buFont typeface="Tahoma" panose="020B060403050404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>
                <a:ea typeface="ＭＳ Ｐゴシック" panose="020B0600070205080204" pitchFamily="34" charset="-128"/>
              </a:rPr>
              <a:t>compilers: parse tree</a:t>
            </a:r>
          </a:p>
          <a:p>
            <a:pPr marL="623888" lvl="1" indent="-277813" eaLnBrk="1" hangingPunct="1">
              <a:buFont typeface="Tahoma" panose="020B0604030504040204" pitchFamily="34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>
                <a:ea typeface="ＭＳ Ｐゴシック" panose="020B0600070205080204" pitchFamily="34" charset="-128"/>
              </a:rPr>
              <a:t>a = (b + c) * d;</a:t>
            </a:r>
          </a:p>
          <a:p>
            <a:pPr marL="623888" lvl="1" indent="-277813" eaLnBrk="1" hangingPunct="1">
              <a:spcBef>
                <a:spcPts val="200"/>
              </a:spcBef>
              <a:buFont typeface="Tahoma" panose="020B0604030504040204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en-US" sz="800" dirty="0">
              <a:ea typeface="ＭＳ Ｐゴシック" panose="020B0600070205080204" pitchFamily="34" charset="-128"/>
            </a:endParaRPr>
          </a:p>
          <a:p>
            <a:pPr marL="230188" indent="-230188" eaLnBrk="1" hangingPunct="1">
              <a:buFont typeface="Tahoma" panose="020B060403050404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>
                <a:ea typeface="ＭＳ Ｐゴシック" panose="020B0600070205080204" pitchFamily="34" charset="-128"/>
              </a:rPr>
              <a:t>cell phone T9</a:t>
            </a:r>
          </a:p>
        </p:txBody>
      </p:sp>
      <p:pic>
        <p:nvPicPr>
          <p:cNvPr id="7171" name="Picture 3">
            <a:extLst>
              <a:ext uri="{FF2B5EF4-FFF2-40B4-BE49-F238E27FC236}">
                <a16:creationId xmlns:a16="http://schemas.microsoft.com/office/drawing/2014/main" id="{C7845834-D34D-354E-858B-7D7479A53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050" y="1295400"/>
            <a:ext cx="2292350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72" name="Group 4">
            <a:extLst>
              <a:ext uri="{FF2B5EF4-FFF2-40B4-BE49-F238E27FC236}">
                <a16:creationId xmlns:a16="http://schemas.microsoft.com/office/drawing/2014/main" id="{D8359E9A-9DCC-9847-8A98-327FB5E22DB7}"/>
              </a:ext>
            </a:extLst>
          </p:cNvPr>
          <p:cNvGrpSpPr>
            <a:grpSpLocks/>
          </p:cNvGrpSpPr>
          <p:nvPr/>
        </p:nvGrpSpPr>
        <p:grpSpPr bwMode="auto">
          <a:xfrm>
            <a:off x="5026025" y="2928938"/>
            <a:ext cx="2816225" cy="3008312"/>
            <a:chOff x="2928" y="2232"/>
            <a:chExt cx="1774" cy="1895"/>
          </a:xfrm>
        </p:grpSpPr>
        <p:sp>
          <p:nvSpPr>
            <p:cNvPr id="6149" name="Oval 5">
              <a:extLst>
                <a:ext uri="{FF2B5EF4-FFF2-40B4-BE49-F238E27FC236}">
                  <a16:creationId xmlns:a16="http://schemas.microsoft.com/office/drawing/2014/main" id="{C0F8FD8D-A2C3-C544-A83E-7557A254FA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08" y="3243"/>
              <a:ext cx="296" cy="316"/>
            </a:xfrm>
            <a:prstGeom prst="ellipse">
              <a:avLst/>
            </a:prstGeom>
            <a:gradFill rotWithShape="0">
              <a:gsLst>
                <a:gs pos="0">
                  <a:srgbClr val="9FBFC2"/>
                </a:gs>
                <a:gs pos="100000">
                  <a:srgbClr val="BBE0E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d</a:t>
              </a:r>
            </a:p>
          </p:txBody>
        </p:sp>
        <p:sp>
          <p:nvSpPr>
            <p:cNvPr id="6150" name="Oval 6">
              <a:extLst>
                <a:ext uri="{FF2B5EF4-FFF2-40B4-BE49-F238E27FC236}">
                  <a16:creationId xmlns:a16="http://schemas.microsoft.com/office/drawing/2014/main" id="{85F45A64-C22B-E34B-B989-9619BF366C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7" y="3243"/>
              <a:ext cx="296" cy="316"/>
            </a:xfrm>
            <a:prstGeom prst="ellipse">
              <a:avLst/>
            </a:prstGeom>
            <a:gradFill rotWithShape="0">
              <a:gsLst>
                <a:gs pos="0">
                  <a:srgbClr val="9FBFC2"/>
                </a:gs>
                <a:gs pos="100000">
                  <a:srgbClr val="BBE0E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+</a:t>
              </a:r>
            </a:p>
          </p:txBody>
        </p:sp>
        <p:sp>
          <p:nvSpPr>
            <p:cNvPr id="6151" name="Oval 7">
              <a:extLst>
                <a:ext uri="{FF2B5EF4-FFF2-40B4-BE49-F238E27FC236}">
                  <a16:creationId xmlns:a16="http://schemas.microsoft.com/office/drawing/2014/main" id="{9C6CC9E2-9EAC-3F4D-B780-3EC09C4938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3" y="2737"/>
              <a:ext cx="296" cy="316"/>
            </a:xfrm>
            <a:prstGeom prst="ellipse">
              <a:avLst/>
            </a:prstGeom>
            <a:gradFill rotWithShape="0">
              <a:gsLst>
                <a:gs pos="0">
                  <a:srgbClr val="9FBFC2"/>
                </a:gs>
                <a:gs pos="100000">
                  <a:srgbClr val="BBE0E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*</a:t>
              </a:r>
            </a:p>
          </p:txBody>
        </p:sp>
        <p:sp>
          <p:nvSpPr>
            <p:cNvPr id="6152" name="Oval 8">
              <a:extLst>
                <a:ext uri="{FF2B5EF4-FFF2-40B4-BE49-F238E27FC236}">
                  <a16:creationId xmlns:a16="http://schemas.microsoft.com/office/drawing/2014/main" id="{64D74F75-A0AA-CC43-A0EA-863ABB6F1B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2737"/>
              <a:ext cx="296" cy="316"/>
            </a:xfrm>
            <a:prstGeom prst="ellipse">
              <a:avLst/>
            </a:prstGeom>
            <a:gradFill rotWithShape="0">
              <a:gsLst>
                <a:gs pos="0">
                  <a:srgbClr val="9FBFC2"/>
                </a:gs>
                <a:gs pos="100000">
                  <a:srgbClr val="BBE0E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a</a:t>
              </a:r>
            </a:p>
          </p:txBody>
        </p:sp>
        <p:sp>
          <p:nvSpPr>
            <p:cNvPr id="6153" name="Oval 9">
              <a:extLst>
                <a:ext uri="{FF2B5EF4-FFF2-40B4-BE49-F238E27FC236}">
                  <a16:creationId xmlns:a16="http://schemas.microsoft.com/office/drawing/2014/main" id="{1B41D527-C669-3541-A1FA-E8F59D2C85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1" y="2232"/>
              <a:ext cx="296" cy="316"/>
            </a:xfrm>
            <a:prstGeom prst="ellipse">
              <a:avLst/>
            </a:prstGeom>
            <a:gradFill rotWithShape="0">
              <a:gsLst>
                <a:gs pos="0">
                  <a:srgbClr val="9FBFC2"/>
                </a:gs>
                <a:gs pos="100000">
                  <a:srgbClr val="BBE0E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 dirty="0">
                  <a:solidFill>
                    <a:srgbClr val="000000"/>
                  </a:solidFill>
                  <a:latin typeface="Tahoma" charset="0"/>
                  <a:ea typeface="+mn-ea"/>
                </a:rPr>
                <a:t>=</a:t>
              </a:r>
            </a:p>
          </p:txBody>
        </p:sp>
        <p:cxnSp>
          <p:nvCxnSpPr>
            <p:cNvPr id="7179" name="AutoShape 10">
              <a:extLst>
                <a:ext uri="{FF2B5EF4-FFF2-40B4-BE49-F238E27FC236}">
                  <a16:creationId xmlns:a16="http://schemas.microsoft.com/office/drawing/2014/main" id="{CEFD48C6-BCDF-754C-B7C9-668DD45B84A4}"/>
                </a:ext>
              </a:extLst>
            </p:cNvPr>
            <p:cNvCxnSpPr>
              <a:cxnSpLocks noChangeShapeType="1"/>
              <a:stCxn id="6153" idx="3"/>
              <a:endCxn id="6152" idx="0"/>
            </p:cNvCxnSpPr>
            <p:nvPr/>
          </p:nvCxnSpPr>
          <p:spPr bwMode="auto">
            <a:xfrm flipH="1">
              <a:off x="3076" y="2517"/>
              <a:ext cx="428" cy="204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180" name="AutoShape 11">
              <a:extLst>
                <a:ext uri="{FF2B5EF4-FFF2-40B4-BE49-F238E27FC236}">
                  <a16:creationId xmlns:a16="http://schemas.microsoft.com/office/drawing/2014/main" id="{8C95061E-C8BA-6C41-8A46-46241A417617}"/>
                </a:ext>
              </a:extLst>
            </p:cNvPr>
            <p:cNvCxnSpPr>
              <a:cxnSpLocks noChangeShapeType="1"/>
              <a:stCxn id="6153" idx="5"/>
              <a:endCxn id="6151" idx="0"/>
            </p:cNvCxnSpPr>
            <p:nvPr/>
          </p:nvCxnSpPr>
          <p:spPr bwMode="auto">
            <a:xfrm>
              <a:off x="3713" y="2502"/>
              <a:ext cx="428" cy="236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181" name="AutoShape 12">
              <a:extLst>
                <a:ext uri="{FF2B5EF4-FFF2-40B4-BE49-F238E27FC236}">
                  <a16:creationId xmlns:a16="http://schemas.microsoft.com/office/drawing/2014/main" id="{795D7510-8653-5543-9AC6-DA10DCE1EB6F}"/>
                </a:ext>
              </a:extLst>
            </p:cNvPr>
            <p:cNvCxnSpPr>
              <a:cxnSpLocks noChangeShapeType="1"/>
              <a:stCxn id="6151" idx="3"/>
              <a:endCxn id="6150" idx="0"/>
            </p:cNvCxnSpPr>
            <p:nvPr/>
          </p:nvCxnSpPr>
          <p:spPr bwMode="auto">
            <a:xfrm flipH="1">
              <a:off x="3845" y="3007"/>
              <a:ext cx="191" cy="236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182" name="AutoShape 13">
              <a:extLst>
                <a:ext uri="{FF2B5EF4-FFF2-40B4-BE49-F238E27FC236}">
                  <a16:creationId xmlns:a16="http://schemas.microsoft.com/office/drawing/2014/main" id="{34302AC3-E288-0D4A-9E46-2CB3DE7904CD}"/>
                </a:ext>
              </a:extLst>
            </p:cNvPr>
            <p:cNvCxnSpPr>
              <a:cxnSpLocks noChangeShapeType="1"/>
              <a:stCxn id="6151" idx="5"/>
              <a:endCxn id="6149" idx="0"/>
            </p:cNvCxnSpPr>
            <p:nvPr/>
          </p:nvCxnSpPr>
          <p:spPr bwMode="auto">
            <a:xfrm>
              <a:off x="4246" y="3007"/>
              <a:ext cx="310" cy="236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158" name="Oval 14">
              <a:extLst>
                <a:ext uri="{FF2B5EF4-FFF2-40B4-BE49-F238E27FC236}">
                  <a16:creationId xmlns:a16="http://schemas.microsoft.com/office/drawing/2014/main" id="{1C27094A-58B2-284D-B951-6875166E86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2" y="3812"/>
              <a:ext cx="296" cy="316"/>
            </a:xfrm>
            <a:prstGeom prst="ellipse">
              <a:avLst/>
            </a:prstGeom>
            <a:gradFill rotWithShape="0">
              <a:gsLst>
                <a:gs pos="0">
                  <a:srgbClr val="9FBFC2"/>
                </a:gs>
                <a:gs pos="100000">
                  <a:srgbClr val="BBE0E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c</a:t>
              </a:r>
            </a:p>
          </p:txBody>
        </p:sp>
        <p:sp>
          <p:nvSpPr>
            <p:cNvPr id="6159" name="Oval 15">
              <a:extLst>
                <a:ext uri="{FF2B5EF4-FFF2-40B4-BE49-F238E27FC236}">
                  <a16:creationId xmlns:a16="http://schemas.microsoft.com/office/drawing/2014/main" id="{38EE3621-E117-0F4B-8270-17E23D2F89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1" y="3812"/>
              <a:ext cx="296" cy="316"/>
            </a:xfrm>
            <a:prstGeom prst="ellipse">
              <a:avLst/>
            </a:prstGeom>
            <a:gradFill rotWithShape="0">
              <a:gsLst>
                <a:gs pos="0">
                  <a:srgbClr val="9FBFC2"/>
                </a:gs>
                <a:gs pos="100000">
                  <a:srgbClr val="BBE0E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b</a:t>
              </a:r>
            </a:p>
          </p:txBody>
        </p:sp>
        <p:cxnSp>
          <p:nvCxnSpPr>
            <p:cNvPr id="7185" name="AutoShape 16">
              <a:extLst>
                <a:ext uri="{FF2B5EF4-FFF2-40B4-BE49-F238E27FC236}">
                  <a16:creationId xmlns:a16="http://schemas.microsoft.com/office/drawing/2014/main" id="{5928738D-BACF-3F4F-87DA-07733DDACEA7}"/>
                </a:ext>
              </a:extLst>
            </p:cNvPr>
            <p:cNvCxnSpPr>
              <a:cxnSpLocks noChangeShapeType="1"/>
              <a:stCxn id="6150" idx="3"/>
              <a:endCxn id="6159" idx="0"/>
            </p:cNvCxnSpPr>
            <p:nvPr/>
          </p:nvCxnSpPr>
          <p:spPr bwMode="auto">
            <a:xfrm flipH="1">
              <a:off x="3549" y="3513"/>
              <a:ext cx="191" cy="299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186" name="AutoShape 17">
              <a:extLst>
                <a:ext uri="{FF2B5EF4-FFF2-40B4-BE49-F238E27FC236}">
                  <a16:creationId xmlns:a16="http://schemas.microsoft.com/office/drawing/2014/main" id="{0D4451F1-2B31-884E-9416-A5DDFC4E6DFE}"/>
                </a:ext>
              </a:extLst>
            </p:cNvPr>
            <p:cNvCxnSpPr>
              <a:cxnSpLocks noChangeShapeType="1"/>
              <a:stCxn id="6150" idx="5"/>
              <a:endCxn id="6158" idx="0"/>
            </p:cNvCxnSpPr>
            <p:nvPr/>
          </p:nvCxnSpPr>
          <p:spPr bwMode="auto">
            <a:xfrm>
              <a:off x="3950" y="3513"/>
              <a:ext cx="310" cy="299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7173" name="Picture 18">
            <a:extLst>
              <a:ext uri="{FF2B5EF4-FFF2-40B4-BE49-F238E27FC236}">
                <a16:creationId xmlns:a16="http://schemas.microsoft.com/office/drawing/2014/main" id="{1CBEBFB3-CCD8-2A42-9EEE-2F113C68D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588" y="4519613"/>
            <a:ext cx="2640012" cy="217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C8E25C67-0FC0-724C-A5A2-412D0244DE69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1295400"/>
            <a:ext cx="8991600" cy="5181600"/>
          </a:xfrm>
        </p:spPr>
        <p:txBody>
          <a:bodyPr/>
          <a:lstStyle/>
          <a:p>
            <a:pPr marL="230188" indent="-230188" eaLnBrk="1" hangingPunct="1">
              <a:buFont typeface="Tahoma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b="1" dirty="0"/>
              <a:t>tree</a:t>
            </a:r>
            <a:r>
              <a:rPr lang="en-US" dirty="0"/>
              <a:t>: Nodes linked together in some hierarchical fashion</a:t>
            </a:r>
            <a:endParaRPr lang="en-US" dirty="0">
              <a:ea typeface="ＭＳ Ｐゴシック" charset="0"/>
            </a:endParaRPr>
          </a:p>
          <a:p>
            <a:pPr marL="623888" lvl="1" indent="-277813" eaLnBrk="1" hangingPunct="1">
              <a:spcBef>
                <a:spcPts val="200"/>
              </a:spcBef>
              <a:buFont typeface="Tahoma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US" sz="800" dirty="0">
              <a:ea typeface="ＭＳ Ｐゴシック" charset="0"/>
            </a:endParaRPr>
          </a:p>
          <a:p>
            <a:pPr eaLnBrk="1" hangingPunct="1">
              <a:buFont typeface="Wingdings 2" charset="0"/>
              <a:buChar char="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b="1" dirty="0"/>
              <a:t>binary tree</a:t>
            </a:r>
            <a:r>
              <a:rPr lang="en-US" dirty="0"/>
              <a:t>: One where each node has at most two children.</a:t>
            </a:r>
          </a:p>
          <a:p>
            <a:pPr marL="623888" lvl="1" indent="-277813" eaLnBrk="1" hangingPunct="1">
              <a:buFont typeface="Tahoma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US" sz="1200" dirty="0">
              <a:ea typeface="ＭＳ Ｐゴシック" charset="0"/>
            </a:endParaRPr>
          </a:p>
          <a:p>
            <a:pPr marL="230188" indent="-230188" eaLnBrk="1" hangingPunct="1">
              <a:buFont typeface="Tahoma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i="1" dirty="0"/>
              <a:t>Recursive definition:</a:t>
            </a:r>
            <a:r>
              <a:rPr lang="en-US" dirty="0"/>
              <a:t> A tree is either:</a:t>
            </a:r>
          </a:p>
          <a:p>
            <a:pPr marL="623888" lvl="1" indent="-277813" eaLnBrk="1" hangingPunct="1">
              <a:buFont typeface="Tahoma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dirty="0">
                <a:ea typeface="ＭＳ Ｐゴシック" charset="0"/>
              </a:rPr>
              <a:t>empty (</a:t>
            </a:r>
            <a:r>
              <a:rPr lang="en-US" dirty="0">
                <a:latin typeface="Courier New" charset="0"/>
                <a:ea typeface="ＭＳ Ｐゴシック" charset="0"/>
              </a:rPr>
              <a:t>null</a:t>
            </a:r>
            <a:r>
              <a:rPr lang="en-US" dirty="0">
                <a:ea typeface="ＭＳ Ｐゴシック" charset="0"/>
              </a:rPr>
              <a:t>), or</a:t>
            </a:r>
          </a:p>
          <a:p>
            <a:pPr marL="623888" lvl="1" indent="-277813" eaLnBrk="1" hangingPunct="1">
              <a:buFont typeface="Tahoma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dirty="0">
                <a:ea typeface="ＭＳ Ｐゴシック" charset="0"/>
              </a:rPr>
              <a:t>a </a:t>
            </a:r>
            <a:r>
              <a:rPr lang="en-US" b="1" dirty="0">
                <a:ea typeface="ＭＳ Ｐゴシック" charset="0"/>
              </a:rPr>
              <a:t>root</a:t>
            </a:r>
            <a:r>
              <a:rPr lang="en-US" dirty="0">
                <a:ea typeface="ＭＳ Ｐゴシック" charset="0"/>
              </a:rPr>
              <a:t> node that contains:</a:t>
            </a:r>
          </a:p>
          <a:p>
            <a:pPr marL="912813" lvl="2" indent="-174625" eaLnBrk="1" hangingPunct="1">
              <a:buFont typeface="Tahoma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b="1" dirty="0">
                <a:ea typeface="ＭＳ Ｐゴシック" charset="0"/>
              </a:rPr>
              <a:t>data</a:t>
            </a:r>
            <a:r>
              <a:rPr lang="en-US" dirty="0">
                <a:ea typeface="ＭＳ Ｐゴシック" charset="0"/>
              </a:rPr>
              <a:t>, </a:t>
            </a:r>
          </a:p>
          <a:p>
            <a:pPr marL="912813" lvl="2" indent="-174625" eaLnBrk="1" hangingPunct="1">
              <a:buFont typeface="Tahoma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dirty="0">
                <a:ea typeface="ＭＳ Ｐゴシック" charset="0"/>
              </a:rPr>
              <a:t>a </a:t>
            </a:r>
            <a:r>
              <a:rPr lang="en-US" b="1" dirty="0">
                <a:ea typeface="ＭＳ Ｐゴシック" charset="0"/>
              </a:rPr>
              <a:t>left</a:t>
            </a:r>
            <a:r>
              <a:rPr lang="en-US" dirty="0">
                <a:ea typeface="ＭＳ Ｐゴシック" charset="0"/>
              </a:rPr>
              <a:t> </a:t>
            </a:r>
            <a:r>
              <a:rPr lang="en-US" dirty="0" err="1">
                <a:ea typeface="ＭＳ Ｐゴシック" charset="0"/>
              </a:rPr>
              <a:t>subtree</a:t>
            </a:r>
            <a:r>
              <a:rPr lang="en-US" dirty="0">
                <a:ea typeface="ＭＳ Ｐゴシック" charset="0"/>
              </a:rPr>
              <a:t>, and</a:t>
            </a:r>
          </a:p>
          <a:p>
            <a:pPr marL="912813" lvl="2" indent="-174625" eaLnBrk="1" hangingPunct="1">
              <a:buFont typeface="Tahoma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dirty="0">
                <a:ea typeface="ＭＳ Ｐゴシック" charset="0"/>
              </a:rPr>
              <a:t>a </a:t>
            </a:r>
            <a:r>
              <a:rPr lang="en-US" b="1" dirty="0">
                <a:ea typeface="ＭＳ Ｐゴシック" charset="0"/>
              </a:rPr>
              <a:t>right</a:t>
            </a:r>
            <a:r>
              <a:rPr lang="en-US" dirty="0">
                <a:ea typeface="ＭＳ Ｐゴシック" charset="0"/>
              </a:rPr>
              <a:t> </a:t>
            </a:r>
            <a:r>
              <a:rPr lang="en-US" dirty="0" err="1">
                <a:ea typeface="ＭＳ Ｐゴシック" charset="0"/>
              </a:rPr>
              <a:t>subtree</a:t>
            </a:r>
            <a:r>
              <a:rPr lang="en-US" dirty="0">
                <a:ea typeface="ＭＳ Ｐゴシック" charset="0"/>
              </a:rPr>
              <a:t>.</a:t>
            </a:r>
          </a:p>
          <a:p>
            <a:pPr marL="1252538" lvl="3" indent="-223838" eaLnBrk="1" hangingPunct="1">
              <a:spcBef>
                <a:spcPts val="200"/>
              </a:spcBef>
              <a:buFont typeface="Tahoma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US" sz="800" dirty="0">
              <a:ea typeface="ＭＳ Ｐゴシック" charset="0"/>
            </a:endParaRPr>
          </a:p>
          <a:p>
            <a:pPr marL="1252538" lvl="3" indent="-223838" eaLnBrk="1" hangingPunct="1">
              <a:buFont typeface="Tahoma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dirty="0">
                <a:ea typeface="ＭＳ Ｐゴシック" charset="0"/>
              </a:rPr>
              <a:t>(The left and/or right</a:t>
            </a:r>
            <a:br>
              <a:rPr lang="en-US" dirty="0">
                <a:ea typeface="ＭＳ Ｐゴシック" charset="0"/>
              </a:rPr>
            </a:br>
            <a:r>
              <a:rPr lang="en-US" dirty="0" err="1">
                <a:ea typeface="ＭＳ Ｐゴシック" charset="0"/>
              </a:rPr>
              <a:t>subtree</a:t>
            </a:r>
            <a:r>
              <a:rPr lang="en-US" dirty="0">
                <a:ea typeface="ＭＳ Ｐゴシック" charset="0"/>
              </a:rPr>
              <a:t> could be empty.)</a:t>
            </a:r>
          </a:p>
        </p:txBody>
      </p:sp>
      <p:sp>
        <p:nvSpPr>
          <p:cNvPr id="9217" name="Rectangle 1">
            <a:extLst>
              <a:ext uri="{FF2B5EF4-FFF2-40B4-BE49-F238E27FC236}">
                <a16:creationId xmlns:a16="http://schemas.microsoft.com/office/drawing/2014/main" id="{7A8A81C5-7DA3-5C45-8F6C-B28D729380B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>
                <a:ea typeface="ＭＳ Ｐゴシック" panose="020B0600070205080204" pitchFamily="34" charset="-128"/>
              </a:rPr>
              <a:t>Trees</a:t>
            </a:r>
          </a:p>
        </p:txBody>
      </p:sp>
      <p:grpSp>
        <p:nvGrpSpPr>
          <p:cNvPr id="9219" name="Group 3">
            <a:extLst>
              <a:ext uri="{FF2B5EF4-FFF2-40B4-BE49-F238E27FC236}">
                <a16:creationId xmlns:a16="http://schemas.microsoft.com/office/drawing/2014/main" id="{CBDA8DAF-DCFB-E944-BD5F-2150BFCC0927}"/>
              </a:ext>
            </a:extLst>
          </p:cNvPr>
          <p:cNvGrpSpPr>
            <a:grpSpLocks/>
          </p:cNvGrpSpPr>
          <p:nvPr/>
        </p:nvGrpSpPr>
        <p:grpSpPr bwMode="auto">
          <a:xfrm>
            <a:off x="4909452" y="3209925"/>
            <a:ext cx="3198813" cy="2986087"/>
            <a:chOff x="3600" y="2150"/>
            <a:chExt cx="2015" cy="1881"/>
          </a:xfrm>
        </p:grpSpPr>
        <p:sp>
          <p:nvSpPr>
            <p:cNvPr id="5124" name="Oval 4">
              <a:extLst>
                <a:ext uri="{FF2B5EF4-FFF2-40B4-BE49-F238E27FC236}">
                  <a16:creationId xmlns:a16="http://schemas.microsoft.com/office/drawing/2014/main" id="{A18E8F43-FEC8-3447-9CDD-0709211D9F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94" y="3699"/>
              <a:ext cx="322" cy="333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7</a:t>
              </a:r>
            </a:p>
          </p:txBody>
        </p:sp>
        <p:sp>
          <p:nvSpPr>
            <p:cNvPr id="5125" name="Oval 5">
              <a:extLst>
                <a:ext uri="{FF2B5EF4-FFF2-40B4-BE49-F238E27FC236}">
                  <a16:creationId xmlns:a16="http://schemas.microsoft.com/office/drawing/2014/main" id="{512FCAF1-8947-084F-9D33-FB09C52EC2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9" y="3699"/>
              <a:ext cx="323" cy="333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6</a:t>
              </a:r>
            </a:p>
          </p:txBody>
        </p:sp>
        <p:sp>
          <p:nvSpPr>
            <p:cNvPr id="5126" name="Oval 6">
              <a:extLst>
                <a:ext uri="{FF2B5EF4-FFF2-40B4-BE49-F238E27FC236}">
                  <a16:creationId xmlns:a16="http://schemas.microsoft.com/office/drawing/2014/main" id="{D6458670-2B0A-A748-AEA1-3E8D2AA53F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1" y="3098"/>
              <a:ext cx="323" cy="333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3</a:t>
              </a:r>
            </a:p>
          </p:txBody>
        </p:sp>
        <p:sp>
          <p:nvSpPr>
            <p:cNvPr id="5127" name="Oval 7">
              <a:extLst>
                <a:ext uri="{FF2B5EF4-FFF2-40B4-BE49-F238E27FC236}">
                  <a16:creationId xmlns:a16="http://schemas.microsoft.com/office/drawing/2014/main" id="{A9CDA917-BD2B-834D-84EC-9D6FB81CCA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8" y="3098"/>
              <a:ext cx="324" cy="333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 dirty="0">
                  <a:solidFill>
                    <a:srgbClr val="000000"/>
                  </a:solidFill>
                  <a:latin typeface="Tahoma" charset="0"/>
                  <a:ea typeface="+mn-ea"/>
                </a:rPr>
                <a:t>2</a:t>
              </a:r>
            </a:p>
          </p:txBody>
        </p:sp>
        <p:sp>
          <p:nvSpPr>
            <p:cNvPr id="5128" name="Oval 8">
              <a:extLst>
                <a:ext uri="{FF2B5EF4-FFF2-40B4-BE49-F238E27FC236}">
                  <a16:creationId xmlns:a16="http://schemas.microsoft.com/office/drawing/2014/main" id="{3CA130CB-C5E0-8940-AEA2-BFD368554C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0" y="2564"/>
              <a:ext cx="322" cy="333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1</a:t>
              </a:r>
            </a:p>
          </p:txBody>
        </p:sp>
        <p:cxnSp>
          <p:nvCxnSpPr>
            <p:cNvPr id="9225" name="AutoShape 9">
              <a:extLst>
                <a:ext uri="{FF2B5EF4-FFF2-40B4-BE49-F238E27FC236}">
                  <a16:creationId xmlns:a16="http://schemas.microsoft.com/office/drawing/2014/main" id="{2BF96B09-7D42-5740-991B-C7D98CB51DEA}"/>
                </a:ext>
              </a:extLst>
            </p:cNvPr>
            <p:cNvCxnSpPr>
              <a:cxnSpLocks noChangeShapeType="1"/>
              <a:stCxn id="5128" idx="3"/>
              <a:endCxn id="5127" idx="0"/>
            </p:cNvCxnSpPr>
            <p:nvPr/>
          </p:nvCxnSpPr>
          <p:spPr bwMode="auto">
            <a:xfrm flipH="1">
              <a:off x="4020" y="2866"/>
              <a:ext cx="467" cy="215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226" name="AutoShape 10">
              <a:extLst>
                <a:ext uri="{FF2B5EF4-FFF2-40B4-BE49-F238E27FC236}">
                  <a16:creationId xmlns:a16="http://schemas.microsoft.com/office/drawing/2014/main" id="{7E3AE76E-120B-8740-8816-40C08882B343}"/>
                </a:ext>
              </a:extLst>
            </p:cNvPr>
            <p:cNvCxnSpPr>
              <a:cxnSpLocks noChangeShapeType="1"/>
              <a:stCxn id="5128" idx="5"/>
              <a:endCxn id="5126" idx="0"/>
            </p:cNvCxnSpPr>
            <p:nvPr/>
          </p:nvCxnSpPr>
          <p:spPr bwMode="auto">
            <a:xfrm>
              <a:off x="4715" y="2848"/>
              <a:ext cx="468" cy="250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227" name="AutoShape 11">
              <a:extLst>
                <a:ext uri="{FF2B5EF4-FFF2-40B4-BE49-F238E27FC236}">
                  <a16:creationId xmlns:a16="http://schemas.microsoft.com/office/drawing/2014/main" id="{6EE2A294-1F44-FE41-99A5-51730ED66CC2}"/>
                </a:ext>
              </a:extLst>
            </p:cNvPr>
            <p:cNvCxnSpPr>
              <a:cxnSpLocks noChangeShapeType="1"/>
              <a:stCxn id="5126" idx="3"/>
              <a:endCxn id="5125" idx="0"/>
            </p:cNvCxnSpPr>
            <p:nvPr/>
          </p:nvCxnSpPr>
          <p:spPr bwMode="auto">
            <a:xfrm flipH="1">
              <a:off x="4920" y="3382"/>
              <a:ext cx="147" cy="317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228" name="AutoShape 12">
              <a:extLst>
                <a:ext uri="{FF2B5EF4-FFF2-40B4-BE49-F238E27FC236}">
                  <a16:creationId xmlns:a16="http://schemas.microsoft.com/office/drawing/2014/main" id="{EA872DFB-18A3-3C4B-96D6-44754DB9AC15}"/>
                </a:ext>
              </a:extLst>
            </p:cNvPr>
            <p:cNvCxnSpPr>
              <a:cxnSpLocks noChangeShapeType="1"/>
              <a:stCxn id="5126" idx="5"/>
              <a:endCxn id="5124" idx="0"/>
            </p:cNvCxnSpPr>
            <p:nvPr/>
          </p:nvCxnSpPr>
          <p:spPr bwMode="auto">
            <a:xfrm>
              <a:off x="5297" y="3382"/>
              <a:ext cx="158" cy="317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133" name="Oval 13">
              <a:extLst>
                <a:ext uri="{FF2B5EF4-FFF2-40B4-BE49-F238E27FC236}">
                  <a16:creationId xmlns:a16="http://schemas.microsoft.com/office/drawing/2014/main" id="{A017DF23-2E7B-0642-A2BC-7E87B1B628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3" y="3699"/>
              <a:ext cx="324" cy="333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5</a:t>
              </a:r>
            </a:p>
          </p:txBody>
        </p:sp>
        <p:sp>
          <p:nvSpPr>
            <p:cNvPr id="5134" name="Oval 14">
              <a:extLst>
                <a:ext uri="{FF2B5EF4-FFF2-40B4-BE49-F238E27FC236}">
                  <a16:creationId xmlns:a16="http://schemas.microsoft.com/office/drawing/2014/main" id="{3CD3B0BB-40F3-D041-A47E-FF944A1982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0" y="3699"/>
              <a:ext cx="323" cy="333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4</a:t>
              </a:r>
            </a:p>
          </p:txBody>
        </p:sp>
        <p:cxnSp>
          <p:nvCxnSpPr>
            <p:cNvPr id="9231" name="AutoShape 15">
              <a:extLst>
                <a:ext uri="{FF2B5EF4-FFF2-40B4-BE49-F238E27FC236}">
                  <a16:creationId xmlns:a16="http://schemas.microsoft.com/office/drawing/2014/main" id="{0E634C6D-82C8-574B-BF2A-05770A5F9FF2}"/>
                </a:ext>
              </a:extLst>
            </p:cNvPr>
            <p:cNvCxnSpPr>
              <a:cxnSpLocks noChangeShapeType="1"/>
              <a:stCxn id="5127" idx="3"/>
              <a:endCxn id="5134" idx="0"/>
            </p:cNvCxnSpPr>
            <p:nvPr/>
          </p:nvCxnSpPr>
          <p:spPr bwMode="auto">
            <a:xfrm flipH="1">
              <a:off x="3761" y="3382"/>
              <a:ext cx="144" cy="317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232" name="AutoShape 16">
              <a:extLst>
                <a:ext uri="{FF2B5EF4-FFF2-40B4-BE49-F238E27FC236}">
                  <a16:creationId xmlns:a16="http://schemas.microsoft.com/office/drawing/2014/main" id="{BDA6091C-10E1-E84A-A632-55CFF3B391FF}"/>
                </a:ext>
              </a:extLst>
            </p:cNvPr>
            <p:cNvCxnSpPr>
              <a:cxnSpLocks noChangeShapeType="1"/>
              <a:stCxn id="5127" idx="5"/>
              <a:endCxn id="5133" idx="0"/>
            </p:cNvCxnSpPr>
            <p:nvPr/>
          </p:nvCxnSpPr>
          <p:spPr bwMode="auto">
            <a:xfrm>
              <a:off x="4135" y="3382"/>
              <a:ext cx="161" cy="317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233" name="Text Box 17">
              <a:extLst>
                <a:ext uri="{FF2B5EF4-FFF2-40B4-BE49-F238E27FC236}">
                  <a16:creationId xmlns:a16="http://schemas.microsoft.com/office/drawing/2014/main" id="{7DE876B9-BF9F-E64F-B118-C2883C412E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99" y="2150"/>
              <a:ext cx="400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 eaLnBrk="1" hangingPunct="1"/>
              <a:r>
                <a:rPr lang="en-US" altLang="en-US" sz="2000" dirty="0">
                  <a:solidFill>
                    <a:srgbClr val="000000"/>
                  </a:solidFill>
                  <a:latin typeface="Tahoma" panose="020B0604030504040204" pitchFamily="34" charset="0"/>
                  <a:ea typeface="DejaVu Sans" panose="020B0609030804020204" pitchFamily="49" charset="0"/>
                  <a:cs typeface="DejaVu Sans" panose="020B0609030804020204" pitchFamily="49" charset="0"/>
                </a:rPr>
                <a:t>root</a:t>
              </a:r>
            </a:p>
          </p:txBody>
        </p:sp>
        <p:cxnSp>
          <p:nvCxnSpPr>
            <p:cNvPr id="9234" name="AutoShape 18">
              <a:extLst>
                <a:ext uri="{FF2B5EF4-FFF2-40B4-BE49-F238E27FC236}">
                  <a16:creationId xmlns:a16="http://schemas.microsoft.com/office/drawing/2014/main" id="{6730D4DD-E216-A54A-AF0B-C0B991395440}"/>
                </a:ext>
              </a:extLst>
            </p:cNvPr>
            <p:cNvCxnSpPr>
              <a:cxnSpLocks noChangeShapeType="1"/>
              <a:stCxn id="9233" idx="2"/>
              <a:endCxn id="5128" idx="0"/>
            </p:cNvCxnSpPr>
            <p:nvPr/>
          </p:nvCxnSpPr>
          <p:spPr bwMode="auto">
            <a:xfrm>
              <a:off x="4599" y="2401"/>
              <a:ext cx="2" cy="16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">
            <a:extLst>
              <a:ext uri="{FF2B5EF4-FFF2-40B4-BE49-F238E27FC236}">
                <a16:creationId xmlns:a16="http://schemas.microsoft.com/office/drawing/2014/main" id="{D145AFB9-FFA3-3A4C-B138-84FD83706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Recursive data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E7F75E-F50E-BE4A-A0F7-421D12C03B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30188" indent="-230188" eaLnBrk="1" hangingPunct="1">
              <a:buFont typeface="Tahoma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i="1" dirty="0"/>
              <a:t>Recursive definition:</a:t>
            </a:r>
            <a:r>
              <a:rPr lang="en-US" dirty="0"/>
              <a:t> A tree is either:</a:t>
            </a:r>
          </a:p>
          <a:p>
            <a:pPr marL="623888" lvl="1" indent="-277813" eaLnBrk="1" hangingPunct="1">
              <a:buFont typeface="Tahoma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dirty="0"/>
              <a:t>empty (</a:t>
            </a:r>
            <a:r>
              <a:rPr lang="en-US" dirty="0">
                <a:latin typeface="Courier New" charset="0"/>
              </a:rPr>
              <a:t>null</a:t>
            </a:r>
            <a:r>
              <a:rPr lang="en-US" dirty="0"/>
              <a:t>), or</a:t>
            </a:r>
          </a:p>
          <a:p>
            <a:pPr marL="623888" lvl="1" indent="-277813" eaLnBrk="1" hangingPunct="1">
              <a:buFont typeface="Tahoma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dirty="0"/>
              <a:t>a </a:t>
            </a:r>
            <a:r>
              <a:rPr lang="en-US" b="1" dirty="0"/>
              <a:t>root</a:t>
            </a:r>
            <a:r>
              <a:rPr lang="en-US" dirty="0"/>
              <a:t> node that contains:</a:t>
            </a:r>
          </a:p>
          <a:p>
            <a:pPr marL="912813" lvl="2" indent="-174625" eaLnBrk="1" hangingPunct="1">
              <a:buFont typeface="Tahoma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b="1" dirty="0"/>
              <a:t>data</a:t>
            </a:r>
            <a:r>
              <a:rPr lang="en-US" dirty="0"/>
              <a:t>, </a:t>
            </a:r>
          </a:p>
          <a:p>
            <a:pPr marL="912813" lvl="2" indent="-174625" eaLnBrk="1" hangingPunct="1">
              <a:buFont typeface="Tahoma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dirty="0"/>
              <a:t>a </a:t>
            </a:r>
            <a:r>
              <a:rPr lang="en-US" b="1" dirty="0"/>
              <a:t>left</a:t>
            </a:r>
            <a:r>
              <a:rPr lang="en-US" dirty="0"/>
              <a:t> tree, and</a:t>
            </a:r>
          </a:p>
          <a:p>
            <a:pPr marL="912813" lvl="2" indent="-174625" eaLnBrk="1" hangingPunct="1">
              <a:buFont typeface="Tahoma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dirty="0"/>
              <a:t>a </a:t>
            </a:r>
            <a:r>
              <a:rPr lang="en-US" b="1" dirty="0"/>
              <a:t>right</a:t>
            </a:r>
            <a:r>
              <a:rPr lang="en-US" dirty="0"/>
              <a:t> tree</a:t>
            </a:r>
          </a:p>
          <a:p>
            <a:pPr eaLnBrk="1" hangingPunct="1">
              <a:buFont typeface="Wingdings 2" charset="0"/>
              <a:buChar char=""/>
              <a:defRPr/>
            </a:pPr>
            <a:endParaRPr lang="en-US" dirty="0"/>
          </a:p>
        </p:txBody>
      </p:sp>
      <p:grpSp>
        <p:nvGrpSpPr>
          <p:cNvPr id="11267" name="Group 3">
            <a:extLst>
              <a:ext uri="{FF2B5EF4-FFF2-40B4-BE49-F238E27FC236}">
                <a16:creationId xmlns:a16="http://schemas.microsoft.com/office/drawing/2014/main" id="{89AFD2F2-E0F5-3D47-BC6A-3FAD8AC0AD3F}"/>
              </a:ext>
            </a:extLst>
          </p:cNvPr>
          <p:cNvGrpSpPr>
            <a:grpSpLocks/>
          </p:cNvGrpSpPr>
          <p:nvPr/>
        </p:nvGrpSpPr>
        <p:grpSpPr bwMode="auto">
          <a:xfrm>
            <a:off x="990600" y="3862388"/>
            <a:ext cx="635000" cy="657225"/>
            <a:chOff x="4399" y="2150"/>
            <a:chExt cx="400" cy="414"/>
          </a:xfrm>
        </p:grpSpPr>
        <p:sp>
          <p:nvSpPr>
            <p:cNvPr id="11291" name="Text Box 17">
              <a:extLst>
                <a:ext uri="{FF2B5EF4-FFF2-40B4-BE49-F238E27FC236}">
                  <a16:creationId xmlns:a16="http://schemas.microsoft.com/office/drawing/2014/main" id="{7A535138-4848-C14A-80C5-901EAE610A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99" y="2150"/>
              <a:ext cx="400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 eaLnBrk="1" hangingPunct="1"/>
              <a:r>
                <a:rPr lang="en-US" altLang="en-US" sz="2000">
                  <a:solidFill>
                    <a:srgbClr val="000000"/>
                  </a:solidFill>
                  <a:latin typeface="Tahoma" panose="020B0604030504040204" pitchFamily="34" charset="0"/>
                  <a:ea typeface="DejaVu Sans" panose="020B0609030804020204" pitchFamily="49" charset="0"/>
                  <a:cs typeface="DejaVu Sans" panose="020B0609030804020204" pitchFamily="49" charset="0"/>
                </a:rPr>
                <a:t>root</a:t>
              </a:r>
            </a:p>
          </p:txBody>
        </p:sp>
        <p:cxnSp>
          <p:nvCxnSpPr>
            <p:cNvPr id="11292" name="AutoShape 18">
              <a:extLst>
                <a:ext uri="{FF2B5EF4-FFF2-40B4-BE49-F238E27FC236}">
                  <a16:creationId xmlns:a16="http://schemas.microsoft.com/office/drawing/2014/main" id="{FE5E4494-C5AD-3F44-A151-D8447B3F9304}"/>
                </a:ext>
              </a:extLst>
            </p:cNvPr>
            <p:cNvCxnSpPr>
              <a:cxnSpLocks noChangeShapeType="1"/>
              <a:stCxn id="11291" idx="2"/>
            </p:cNvCxnSpPr>
            <p:nvPr/>
          </p:nvCxnSpPr>
          <p:spPr bwMode="auto">
            <a:xfrm>
              <a:off x="4599" y="2401"/>
              <a:ext cx="2" cy="16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1268" name="Group 3">
            <a:extLst>
              <a:ext uri="{FF2B5EF4-FFF2-40B4-BE49-F238E27FC236}">
                <a16:creationId xmlns:a16="http://schemas.microsoft.com/office/drawing/2014/main" id="{4445B8BF-90DE-1F43-BAF0-DEC7F13067E3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3862388"/>
            <a:ext cx="635000" cy="1185862"/>
            <a:chOff x="4399" y="2150"/>
            <a:chExt cx="400" cy="747"/>
          </a:xfrm>
        </p:grpSpPr>
        <p:sp>
          <p:nvSpPr>
            <p:cNvPr id="11288" name="Oval 8">
              <a:extLst>
                <a:ext uri="{FF2B5EF4-FFF2-40B4-BE49-F238E27FC236}">
                  <a16:creationId xmlns:a16="http://schemas.microsoft.com/office/drawing/2014/main" id="{B3EDD22A-F440-624B-A87E-15D777A12A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0" y="2564"/>
              <a:ext cx="322" cy="333"/>
            </a:xfrm>
            <a:prstGeom prst="ellipse">
              <a:avLst/>
            </a:prstGeom>
            <a:gradFill rotWithShape="0">
              <a:gsLst>
                <a:gs pos="0">
                  <a:srgbClr val="E1F2F3"/>
                </a:gs>
                <a:gs pos="100000">
                  <a:srgbClr val="A1ADAE"/>
                </a:gs>
              </a:gsLst>
              <a:lin ang="27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/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2400">
                  <a:solidFill>
                    <a:srgbClr val="000000"/>
                  </a:solidFill>
                  <a:latin typeface="Tahoma" panose="020B0604030504040204" pitchFamily="34" charset="0"/>
                  <a:ea typeface="DejaVu Sans" panose="020B0609030804020204" pitchFamily="49" charset="0"/>
                  <a:cs typeface="DejaVu Sans" panose="020B0609030804020204" pitchFamily="49" charset="0"/>
                </a:rPr>
                <a:t>1</a:t>
              </a:r>
            </a:p>
          </p:txBody>
        </p:sp>
        <p:sp>
          <p:nvSpPr>
            <p:cNvPr id="11289" name="Text Box 17">
              <a:extLst>
                <a:ext uri="{FF2B5EF4-FFF2-40B4-BE49-F238E27FC236}">
                  <a16:creationId xmlns:a16="http://schemas.microsoft.com/office/drawing/2014/main" id="{491BEB9C-D9FB-404D-B657-D6D3848351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99" y="2150"/>
              <a:ext cx="400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 eaLnBrk="1" hangingPunct="1"/>
              <a:r>
                <a:rPr lang="en-US" altLang="en-US" sz="2000">
                  <a:solidFill>
                    <a:srgbClr val="000000"/>
                  </a:solidFill>
                  <a:latin typeface="Tahoma" panose="020B0604030504040204" pitchFamily="34" charset="0"/>
                  <a:ea typeface="DejaVu Sans" panose="020B0609030804020204" pitchFamily="49" charset="0"/>
                  <a:cs typeface="DejaVu Sans" panose="020B0609030804020204" pitchFamily="49" charset="0"/>
                </a:rPr>
                <a:t>root</a:t>
              </a:r>
            </a:p>
          </p:txBody>
        </p:sp>
        <p:cxnSp>
          <p:nvCxnSpPr>
            <p:cNvPr id="11290" name="AutoShape 18">
              <a:extLst>
                <a:ext uri="{FF2B5EF4-FFF2-40B4-BE49-F238E27FC236}">
                  <a16:creationId xmlns:a16="http://schemas.microsoft.com/office/drawing/2014/main" id="{4A86BB7D-7B7C-AB4A-ACA1-59223263A4B8}"/>
                </a:ext>
              </a:extLst>
            </p:cNvPr>
            <p:cNvCxnSpPr>
              <a:cxnSpLocks noChangeShapeType="1"/>
              <a:stCxn id="11289" idx="2"/>
              <a:endCxn id="11288" idx="0"/>
            </p:cNvCxnSpPr>
            <p:nvPr/>
          </p:nvCxnSpPr>
          <p:spPr bwMode="auto">
            <a:xfrm>
              <a:off x="4599" y="2401"/>
              <a:ext cx="2" cy="16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1269" name="Group 3">
            <a:extLst>
              <a:ext uri="{FF2B5EF4-FFF2-40B4-BE49-F238E27FC236}">
                <a16:creationId xmlns:a16="http://schemas.microsoft.com/office/drawing/2014/main" id="{935FB3E9-831E-EC4C-85C1-28DF02F55A10}"/>
              </a:ext>
            </a:extLst>
          </p:cNvPr>
          <p:cNvGrpSpPr>
            <a:grpSpLocks/>
          </p:cNvGrpSpPr>
          <p:nvPr/>
        </p:nvGrpSpPr>
        <p:grpSpPr bwMode="auto">
          <a:xfrm>
            <a:off x="3124200" y="3862388"/>
            <a:ext cx="1493838" cy="2033587"/>
            <a:chOff x="3858" y="2150"/>
            <a:chExt cx="941" cy="1281"/>
          </a:xfrm>
        </p:grpSpPr>
        <p:sp>
          <p:nvSpPr>
            <p:cNvPr id="11283" name="Oval 7">
              <a:extLst>
                <a:ext uri="{FF2B5EF4-FFF2-40B4-BE49-F238E27FC236}">
                  <a16:creationId xmlns:a16="http://schemas.microsoft.com/office/drawing/2014/main" id="{F4A81384-4C74-A24F-A8E9-05DAE7297D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8" y="3098"/>
              <a:ext cx="324" cy="333"/>
            </a:xfrm>
            <a:prstGeom prst="ellipse">
              <a:avLst/>
            </a:prstGeom>
            <a:gradFill rotWithShape="0">
              <a:gsLst>
                <a:gs pos="0">
                  <a:srgbClr val="E1F2F3"/>
                </a:gs>
                <a:gs pos="100000">
                  <a:srgbClr val="A1ADAE"/>
                </a:gs>
              </a:gsLst>
              <a:lin ang="27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/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2400">
                  <a:solidFill>
                    <a:srgbClr val="000000"/>
                  </a:solidFill>
                  <a:latin typeface="Tahoma" panose="020B0604030504040204" pitchFamily="34" charset="0"/>
                  <a:ea typeface="DejaVu Sans" panose="020B0609030804020204" pitchFamily="49" charset="0"/>
                  <a:cs typeface="DejaVu Sans" panose="020B0609030804020204" pitchFamily="49" charset="0"/>
                </a:rPr>
                <a:t>2</a:t>
              </a:r>
            </a:p>
          </p:txBody>
        </p:sp>
        <p:sp>
          <p:nvSpPr>
            <p:cNvPr id="11284" name="Oval 8">
              <a:extLst>
                <a:ext uri="{FF2B5EF4-FFF2-40B4-BE49-F238E27FC236}">
                  <a16:creationId xmlns:a16="http://schemas.microsoft.com/office/drawing/2014/main" id="{A5EC68C9-8472-2949-B591-993E98BAD6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0" y="2564"/>
              <a:ext cx="322" cy="333"/>
            </a:xfrm>
            <a:prstGeom prst="ellipse">
              <a:avLst/>
            </a:prstGeom>
            <a:gradFill rotWithShape="0">
              <a:gsLst>
                <a:gs pos="0">
                  <a:srgbClr val="E1F2F3"/>
                </a:gs>
                <a:gs pos="100000">
                  <a:srgbClr val="A1ADAE"/>
                </a:gs>
              </a:gsLst>
              <a:lin ang="27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/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2400">
                  <a:solidFill>
                    <a:srgbClr val="000000"/>
                  </a:solidFill>
                  <a:latin typeface="Tahoma" panose="020B0604030504040204" pitchFamily="34" charset="0"/>
                  <a:ea typeface="DejaVu Sans" panose="020B0609030804020204" pitchFamily="49" charset="0"/>
                  <a:cs typeface="DejaVu Sans" panose="020B0609030804020204" pitchFamily="49" charset="0"/>
                </a:rPr>
                <a:t>1</a:t>
              </a:r>
            </a:p>
          </p:txBody>
        </p:sp>
        <p:cxnSp>
          <p:nvCxnSpPr>
            <p:cNvPr id="11285" name="AutoShape 9">
              <a:extLst>
                <a:ext uri="{FF2B5EF4-FFF2-40B4-BE49-F238E27FC236}">
                  <a16:creationId xmlns:a16="http://schemas.microsoft.com/office/drawing/2014/main" id="{AF3D3043-CFC5-F44C-A96C-98E6F19F242F}"/>
                </a:ext>
              </a:extLst>
            </p:cNvPr>
            <p:cNvCxnSpPr>
              <a:cxnSpLocks noChangeShapeType="1"/>
              <a:stCxn id="11284" idx="3"/>
              <a:endCxn id="11283" idx="0"/>
            </p:cNvCxnSpPr>
            <p:nvPr/>
          </p:nvCxnSpPr>
          <p:spPr bwMode="auto">
            <a:xfrm flipH="1">
              <a:off x="4020" y="2866"/>
              <a:ext cx="467" cy="215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286" name="Text Box 17">
              <a:extLst>
                <a:ext uri="{FF2B5EF4-FFF2-40B4-BE49-F238E27FC236}">
                  <a16:creationId xmlns:a16="http://schemas.microsoft.com/office/drawing/2014/main" id="{D260A3F5-DBA2-7846-AA51-25B3D34C5E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99" y="2150"/>
              <a:ext cx="400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 eaLnBrk="1" hangingPunct="1"/>
              <a:r>
                <a:rPr lang="en-US" altLang="en-US" sz="2000">
                  <a:solidFill>
                    <a:srgbClr val="000000"/>
                  </a:solidFill>
                  <a:latin typeface="Tahoma" panose="020B0604030504040204" pitchFamily="34" charset="0"/>
                  <a:ea typeface="DejaVu Sans" panose="020B0609030804020204" pitchFamily="49" charset="0"/>
                  <a:cs typeface="DejaVu Sans" panose="020B0609030804020204" pitchFamily="49" charset="0"/>
                </a:rPr>
                <a:t>root</a:t>
              </a:r>
            </a:p>
          </p:txBody>
        </p:sp>
        <p:cxnSp>
          <p:nvCxnSpPr>
            <p:cNvPr id="11287" name="AutoShape 18">
              <a:extLst>
                <a:ext uri="{FF2B5EF4-FFF2-40B4-BE49-F238E27FC236}">
                  <a16:creationId xmlns:a16="http://schemas.microsoft.com/office/drawing/2014/main" id="{54052271-CD52-684F-90A7-0447E0ADF8DA}"/>
                </a:ext>
              </a:extLst>
            </p:cNvPr>
            <p:cNvCxnSpPr>
              <a:cxnSpLocks noChangeShapeType="1"/>
              <a:stCxn id="11286" idx="2"/>
              <a:endCxn id="11284" idx="0"/>
            </p:cNvCxnSpPr>
            <p:nvPr/>
          </p:nvCxnSpPr>
          <p:spPr bwMode="auto">
            <a:xfrm>
              <a:off x="4599" y="2401"/>
              <a:ext cx="2" cy="16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1270" name="Group 3">
            <a:extLst>
              <a:ext uri="{FF2B5EF4-FFF2-40B4-BE49-F238E27FC236}">
                <a16:creationId xmlns:a16="http://schemas.microsoft.com/office/drawing/2014/main" id="{DB0652DC-4A36-1F40-A3AC-1A31CA301E95}"/>
              </a:ext>
            </a:extLst>
          </p:cNvPr>
          <p:cNvGrpSpPr>
            <a:grpSpLocks/>
          </p:cNvGrpSpPr>
          <p:nvPr/>
        </p:nvGrpSpPr>
        <p:grpSpPr bwMode="auto">
          <a:xfrm>
            <a:off x="6858000" y="3838575"/>
            <a:ext cx="1931988" cy="2987675"/>
            <a:chOff x="4399" y="2150"/>
            <a:chExt cx="1217" cy="1882"/>
          </a:xfrm>
        </p:grpSpPr>
        <p:sp>
          <p:nvSpPr>
            <p:cNvPr id="11276" name="Oval 4">
              <a:extLst>
                <a:ext uri="{FF2B5EF4-FFF2-40B4-BE49-F238E27FC236}">
                  <a16:creationId xmlns:a16="http://schemas.microsoft.com/office/drawing/2014/main" id="{064838C7-8C49-CE40-A49A-7DF49E4575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94" y="3699"/>
              <a:ext cx="322" cy="333"/>
            </a:xfrm>
            <a:prstGeom prst="ellipse">
              <a:avLst/>
            </a:prstGeom>
            <a:gradFill rotWithShape="0">
              <a:gsLst>
                <a:gs pos="0">
                  <a:srgbClr val="E1F2F3"/>
                </a:gs>
                <a:gs pos="100000">
                  <a:srgbClr val="A1ADAE"/>
                </a:gs>
              </a:gsLst>
              <a:lin ang="27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/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2400">
                  <a:solidFill>
                    <a:srgbClr val="000000"/>
                  </a:solidFill>
                  <a:latin typeface="Tahoma" panose="020B0604030504040204" pitchFamily="34" charset="0"/>
                  <a:ea typeface="DejaVu Sans" panose="020B0609030804020204" pitchFamily="49" charset="0"/>
                  <a:cs typeface="DejaVu Sans" panose="020B0609030804020204" pitchFamily="49" charset="0"/>
                </a:rPr>
                <a:t>7</a:t>
              </a:r>
            </a:p>
          </p:txBody>
        </p:sp>
        <p:sp>
          <p:nvSpPr>
            <p:cNvPr id="11277" name="Oval 6">
              <a:extLst>
                <a:ext uri="{FF2B5EF4-FFF2-40B4-BE49-F238E27FC236}">
                  <a16:creationId xmlns:a16="http://schemas.microsoft.com/office/drawing/2014/main" id="{26349147-FD36-984D-A93F-4258043240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1" y="3098"/>
              <a:ext cx="323" cy="333"/>
            </a:xfrm>
            <a:prstGeom prst="ellipse">
              <a:avLst/>
            </a:prstGeom>
            <a:gradFill rotWithShape="0">
              <a:gsLst>
                <a:gs pos="0">
                  <a:srgbClr val="E1F2F3"/>
                </a:gs>
                <a:gs pos="100000">
                  <a:srgbClr val="A1ADAE"/>
                </a:gs>
              </a:gsLst>
              <a:lin ang="27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/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2400">
                  <a:solidFill>
                    <a:srgbClr val="000000"/>
                  </a:solidFill>
                  <a:latin typeface="Tahoma" panose="020B0604030504040204" pitchFamily="34" charset="0"/>
                  <a:ea typeface="DejaVu Sans" panose="020B0609030804020204" pitchFamily="49" charset="0"/>
                  <a:cs typeface="DejaVu Sans" panose="020B0609030804020204" pitchFamily="49" charset="0"/>
                </a:rPr>
                <a:t>3</a:t>
              </a:r>
            </a:p>
          </p:txBody>
        </p:sp>
        <p:sp>
          <p:nvSpPr>
            <p:cNvPr id="11278" name="Oval 8">
              <a:extLst>
                <a:ext uri="{FF2B5EF4-FFF2-40B4-BE49-F238E27FC236}">
                  <a16:creationId xmlns:a16="http://schemas.microsoft.com/office/drawing/2014/main" id="{1E76DE97-E38F-1349-B40D-D4D36C1528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0" y="2564"/>
              <a:ext cx="322" cy="333"/>
            </a:xfrm>
            <a:prstGeom prst="ellipse">
              <a:avLst/>
            </a:prstGeom>
            <a:gradFill rotWithShape="0">
              <a:gsLst>
                <a:gs pos="0">
                  <a:srgbClr val="E1F2F3"/>
                </a:gs>
                <a:gs pos="100000">
                  <a:srgbClr val="A1ADAE"/>
                </a:gs>
              </a:gsLst>
              <a:lin ang="27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/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2400">
                  <a:solidFill>
                    <a:srgbClr val="000000"/>
                  </a:solidFill>
                  <a:latin typeface="Tahoma" panose="020B0604030504040204" pitchFamily="34" charset="0"/>
                  <a:ea typeface="DejaVu Sans" panose="020B0609030804020204" pitchFamily="49" charset="0"/>
                  <a:cs typeface="DejaVu Sans" panose="020B0609030804020204" pitchFamily="49" charset="0"/>
                </a:rPr>
                <a:t>1</a:t>
              </a:r>
            </a:p>
          </p:txBody>
        </p:sp>
        <p:cxnSp>
          <p:nvCxnSpPr>
            <p:cNvPr id="11279" name="AutoShape 10">
              <a:extLst>
                <a:ext uri="{FF2B5EF4-FFF2-40B4-BE49-F238E27FC236}">
                  <a16:creationId xmlns:a16="http://schemas.microsoft.com/office/drawing/2014/main" id="{BE75D1F9-FAB4-9C4E-A70A-068DBEDC22C7}"/>
                </a:ext>
              </a:extLst>
            </p:cNvPr>
            <p:cNvCxnSpPr>
              <a:cxnSpLocks noChangeShapeType="1"/>
              <a:stCxn id="11278" idx="5"/>
              <a:endCxn id="11277" idx="0"/>
            </p:cNvCxnSpPr>
            <p:nvPr/>
          </p:nvCxnSpPr>
          <p:spPr bwMode="auto">
            <a:xfrm>
              <a:off x="4715" y="2848"/>
              <a:ext cx="468" cy="250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280" name="AutoShape 12">
              <a:extLst>
                <a:ext uri="{FF2B5EF4-FFF2-40B4-BE49-F238E27FC236}">
                  <a16:creationId xmlns:a16="http://schemas.microsoft.com/office/drawing/2014/main" id="{CE258C90-6E83-F54B-B4B7-B49B04798F16}"/>
                </a:ext>
              </a:extLst>
            </p:cNvPr>
            <p:cNvCxnSpPr>
              <a:cxnSpLocks noChangeShapeType="1"/>
              <a:stCxn id="11277" idx="5"/>
              <a:endCxn id="11276" idx="0"/>
            </p:cNvCxnSpPr>
            <p:nvPr/>
          </p:nvCxnSpPr>
          <p:spPr bwMode="auto">
            <a:xfrm>
              <a:off x="5297" y="3382"/>
              <a:ext cx="158" cy="317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281" name="Text Box 17">
              <a:extLst>
                <a:ext uri="{FF2B5EF4-FFF2-40B4-BE49-F238E27FC236}">
                  <a16:creationId xmlns:a16="http://schemas.microsoft.com/office/drawing/2014/main" id="{44246C26-7FD6-554D-A14C-D383AC4DD3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99" y="2150"/>
              <a:ext cx="400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 eaLnBrk="1" hangingPunct="1"/>
              <a:r>
                <a:rPr lang="en-US" altLang="en-US" sz="2000">
                  <a:solidFill>
                    <a:srgbClr val="000000"/>
                  </a:solidFill>
                  <a:latin typeface="Tahoma" panose="020B0604030504040204" pitchFamily="34" charset="0"/>
                  <a:ea typeface="DejaVu Sans" panose="020B0609030804020204" pitchFamily="49" charset="0"/>
                  <a:cs typeface="DejaVu Sans" panose="020B0609030804020204" pitchFamily="49" charset="0"/>
                </a:rPr>
                <a:t>root</a:t>
              </a:r>
            </a:p>
          </p:txBody>
        </p:sp>
        <p:cxnSp>
          <p:nvCxnSpPr>
            <p:cNvPr id="11282" name="AutoShape 18">
              <a:extLst>
                <a:ext uri="{FF2B5EF4-FFF2-40B4-BE49-F238E27FC236}">
                  <a16:creationId xmlns:a16="http://schemas.microsoft.com/office/drawing/2014/main" id="{23F0C6F9-B62E-CF43-8E6D-938DD1579AC2}"/>
                </a:ext>
              </a:extLst>
            </p:cNvPr>
            <p:cNvCxnSpPr>
              <a:cxnSpLocks noChangeShapeType="1"/>
              <a:stCxn id="11281" idx="2"/>
              <a:endCxn id="11278" idx="0"/>
            </p:cNvCxnSpPr>
            <p:nvPr/>
          </p:nvCxnSpPr>
          <p:spPr bwMode="auto">
            <a:xfrm>
              <a:off x="4599" y="2401"/>
              <a:ext cx="2" cy="16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1271" name="Oval 6">
            <a:extLst>
              <a:ext uri="{FF2B5EF4-FFF2-40B4-BE49-F238E27FC236}">
                <a16:creationId xmlns:a16="http://schemas.microsoft.com/office/drawing/2014/main" id="{D1BE7AF4-AE2B-AC44-B1C4-3F02315502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3338" y="5367338"/>
            <a:ext cx="512762" cy="528637"/>
          </a:xfrm>
          <a:prstGeom prst="ellipse">
            <a:avLst/>
          </a:prstGeom>
          <a:gradFill rotWithShape="0">
            <a:gsLst>
              <a:gs pos="0">
                <a:srgbClr val="E1F2F3"/>
              </a:gs>
              <a:gs pos="100000">
                <a:srgbClr val="A1ADAE"/>
              </a:gs>
            </a:gsLst>
            <a:lin ang="2700000" scaled="1"/>
          </a:gradFill>
          <a:ln w="381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400">
                <a:solidFill>
                  <a:srgbClr val="000000"/>
                </a:solidFill>
                <a:latin typeface="Tahoma" panose="020B0604030504040204" pitchFamily="34" charset="0"/>
                <a:ea typeface="DejaVu Sans" panose="020B0609030804020204" pitchFamily="49" charset="0"/>
                <a:cs typeface="DejaVu Sans" panose="020B0609030804020204" pitchFamily="49" charset="0"/>
              </a:rPr>
              <a:t>3</a:t>
            </a:r>
          </a:p>
        </p:txBody>
      </p:sp>
      <p:sp>
        <p:nvSpPr>
          <p:cNvPr id="11272" name="Oval 8">
            <a:extLst>
              <a:ext uri="{FF2B5EF4-FFF2-40B4-BE49-F238E27FC236}">
                <a16:creationId xmlns:a16="http://schemas.microsoft.com/office/drawing/2014/main" id="{2A0EF057-22C5-3C40-AF19-8171728498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1000" y="4519613"/>
            <a:ext cx="511175" cy="528637"/>
          </a:xfrm>
          <a:prstGeom prst="ellipse">
            <a:avLst/>
          </a:prstGeom>
          <a:gradFill rotWithShape="0">
            <a:gsLst>
              <a:gs pos="0">
                <a:srgbClr val="E1F2F3"/>
              </a:gs>
              <a:gs pos="100000">
                <a:srgbClr val="A1ADAE"/>
              </a:gs>
            </a:gsLst>
            <a:lin ang="2700000" scaled="1"/>
          </a:gradFill>
          <a:ln w="381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400">
                <a:solidFill>
                  <a:srgbClr val="000000"/>
                </a:solidFill>
                <a:latin typeface="Tahoma" panose="020B0604030504040204" pitchFamily="34" charset="0"/>
                <a:ea typeface="DejaVu Sans" panose="020B0609030804020204" pitchFamily="49" charset="0"/>
                <a:cs typeface="DejaVu Sans" panose="020B0609030804020204" pitchFamily="49" charset="0"/>
              </a:rPr>
              <a:t>1</a:t>
            </a:r>
          </a:p>
        </p:txBody>
      </p:sp>
      <p:cxnSp>
        <p:nvCxnSpPr>
          <p:cNvPr id="11273" name="AutoShape 10">
            <a:extLst>
              <a:ext uri="{FF2B5EF4-FFF2-40B4-BE49-F238E27FC236}">
                <a16:creationId xmlns:a16="http://schemas.microsoft.com/office/drawing/2014/main" id="{D43C20A7-0749-1B4B-B6A8-77EFAC7FCAB6}"/>
              </a:ext>
            </a:extLst>
          </p:cNvPr>
          <p:cNvCxnSpPr>
            <a:cxnSpLocks noChangeShapeType="1"/>
            <a:stCxn id="11272" idx="5"/>
            <a:endCxn id="11271" idx="0"/>
          </p:cNvCxnSpPr>
          <p:nvPr/>
        </p:nvCxnSpPr>
        <p:spPr bwMode="auto">
          <a:xfrm>
            <a:off x="5897563" y="4970463"/>
            <a:ext cx="742950" cy="396875"/>
          </a:xfrm>
          <a:prstGeom prst="straightConnector1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274" name="Text Box 17">
            <a:extLst>
              <a:ext uri="{FF2B5EF4-FFF2-40B4-BE49-F238E27FC236}">
                <a16:creationId xmlns:a16="http://schemas.microsoft.com/office/drawing/2014/main" id="{AAAA3D5F-9633-7146-A487-D8F3FA26E8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913" y="3862388"/>
            <a:ext cx="635000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2000">
                <a:solidFill>
                  <a:srgbClr val="000000"/>
                </a:solidFill>
                <a:latin typeface="Tahoma" panose="020B0604030504040204" pitchFamily="34" charset="0"/>
                <a:ea typeface="DejaVu Sans" panose="020B0609030804020204" pitchFamily="49" charset="0"/>
                <a:cs typeface="DejaVu Sans" panose="020B0609030804020204" pitchFamily="49" charset="0"/>
              </a:rPr>
              <a:t>root</a:t>
            </a:r>
          </a:p>
        </p:txBody>
      </p:sp>
      <p:cxnSp>
        <p:nvCxnSpPr>
          <p:cNvPr id="11275" name="AutoShape 18">
            <a:extLst>
              <a:ext uri="{FF2B5EF4-FFF2-40B4-BE49-F238E27FC236}">
                <a16:creationId xmlns:a16="http://schemas.microsoft.com/office/drawing/2014/main" id="{8C00DE52-E755-6C48-B177-226B4A9C7C9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700713" y="4243388"/>
            <a:ext cx="3175" cy="258762"/>
          </a:xfrm>
          <a:prstGeom prst="straightConnector1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>
            <a:extLst>
              <a:ext uri="{FF2B5EF4-FFF2-40B4-BE49-F238E27FC236}">
                <a16:creationId xmlns:a16="http://schemas.microsoft.com/office/drawing/2014/main" id="{C031F120-28AB-3B42-B322-F95E67B6B93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>
                <a:ea typeface="ＭＳ Ｐゴシック" panose="020B0600070205080204" pitchFamily="34" charset="-128"/>
              </a:rPr>
              <a:t>Terminology</a:t>
            </a:r>
          </a:p>
        </p:txBody>
      </p:sp>
      <p:sp>
        <p:nvSpPr>
          <p:cNvPr id="12290" name="Rectangle 2">
            <a:extLst>
              <a:ext uri="{FF2B5EF4-FFF2-40B4-BE49-F238E27FC236}">
                <a16:creationId xmlns:a16="http://schemas.microsoft.com/office/drawing/2014/main" id="{F3F063F7-654F-254C-8D88-50B5354662D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1295400"/>
            <a:ext cx="8991600" cy="5181600"/>
          </a:xfrm>
        </p:spPr>
        <p:txBody>
          <a:bodyPr/>
          <a:lstStyle/>
          <a:p>
            <a:pPr marL="230188" indent="-230188" eaLnBrk="1" hangingPunct="1">
              <a:buFont typeface="Tahoma" panose="020B060403050404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b="1" dirty="0">
                <a:ea typeface="ＭＳ Ｐゴシック" panose="020B0600070205080204" pitchFamily="34" charset="-128"/>
              </a:rPr>
              <a:t>node</a:t>
            </a:r>
            <a:r>
              <a:rPr lang="en-US" altLang="en-US" dirty="0">
                <a:ea typeface="ＭＳ Ｐゴシック" panose="020B0600070205080204" pitchFamily="34" charset="-128"/>
              </a:rPr>
              <a:t>: an object containing a data value and left/right children</a:t>
            </a:r>
          </a:p>
          <a:p>
            <a:pPr lvl="1" eaLnBrk="1" hangingPunct="1">
              <a:buFont typeface="Tahoma" panose="020B060403050404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b="1" dirty="0">
                <a:ea typeface="ＭＳ Ｐゴシック" panose="020B0600070205080204" pitchFamily="34" charset="-128"/>
              </a:rPr>
              <a:t>root</a:t>
            </a:r>
            <a:r>
              <a:rPr lang="en-US" altLang="en-US" dirty="0">
                <a:ea typeface="ＭＳ Ｐゴシック" panose="020B0600070205080204" pitchFamily="34" charset="-128"/>
              </a:rPr>
              <a:t>: topmost node of a tree</a:t>
            </a:r>
          </a:p>
          <a:p>
            <a:pPr lvl="1" eaLnBrk="1" hangingPunct="1">
              <a:buFont typeface="Tahoma" panose="020B060403050404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b="1" dirty="0">
                <a:ea typeface="ＭＳ Ｐゴシック" panose="020B0600070205080204" pitchFamily="34" charset="-128"/>
              </a:rPr>
              <a:t>leaf</a:t>
            </a:r>
            <a:r>
              <a:rPr lang="en-US" altLang="en-US" dirty="0">
                <a:ea typeface="ＭＳ Ｐゴシック" panose="020B0600070205080204" pitchFamily="34" charset="-128"/>
              </a:rPr>
              <a:t>: a node that has no children</a:t>
            </a:r>
          </a:p>
          <a:p>
            <a:pPr lvl="1" eaLnBrk="1" hangingPunct="1">
              <a:buFont typeface="Tahoma" panose="020B060403050404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b="1" dirty="0">
                <a:ea typeface="ＭＳ Ｐゴシック" panose="020B0600070205080204" pitchFamily="34" charset="-128"/>
              </a:rPr>
              <a:t>branch</a:t>
            </a:r>
            <a:r>
              <a:rPr lang="en-US" altLang="en-US" dirty="0">
                <a:ea typeface="ＭＳ Ｐゴシック" panose="020B0600070205080204" pitchFamily="34" charset="-128"/>
              </a:rPr>
              <a:t>: any internal node;  neither the root nor a leaf</a:t>
            </a:r>
          </a:p>
          <a:p>
            <a:pPr lvl="1" eaLnBrk="1" hangingPunct="1">
              <a:buFont typeface="Tahoma" panose="020B060403050404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en-US" sz="800" b="1" dirty="0">
              <a:ea typeface="ＭＳ Ｐゴシック" panose="020B0600070205080204" pitchFamily="34" charset="-128"/>
            </a:endParaRPr>
          </a:p>
          <a:p>
            <a:pPr lvl="1" eaLnBrk="1" hangingPunct="1">
              <a:buFont typeface="Tahoma" panose="020B060403050404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b="1" dirty="0">
                <a:ea typeface="ＭＳ Ｐゴシック" panose="020B0600070205080204" pitchFamily="34" charset="-128"/>
              </a:rPr>
              <a:t>parent</a:t>
            </a:r>
            <a:r>
              <a:rPr lang="en-US" altLang="en-US" dirty="0">
                <a:ea typeface="ＭＳ Ｐゴシック" panose="020B0600070205080204" pitchFamily="34" charset="-128"/>
              </a:rPr>
              <a:t>: a node that refers to this one</a:t>
            </a:r>
          </a:p>
          <a:p>
            <a:pPr lvl="1" eaLnBrk="1" hangingPunct="1">
              <a:buFont typeface="Tahoma" panose="020B060403050404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b="1" dirty="0">
                <a:ea typeface="ＭＳ Ｐゴシック" panose="020B0600070205080204" pitchFamily="34" charset="-128"/>
              </a:rPr>
              <a:t>child</a:t>
            </a:r>
            <a:r>
              <a:rPr lang="en-US" altLang="en-US" dirty="0">
                <a:ea typeface="ＭＳ Ｐゴシック" panose="020B0600070205080204" pitchFamily="34" charset="-128"/>
              </a:rPr>
              <a:t>: a node that this node refers to</a:t>
            </a:r>
          </a:p>
          <a:p>
            <a:pPr lvl="1" eaLnBrk="1" hangingPunct="1">
              <a:buFont typeface="Tahoma" panose="020B060403050404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b="1" dirty="0">
                <a:ea typeface="ＭＳ Ｐゴシック" panose="020B0600070205080204" pitchFamily="34" charset="-128"/>
              </a:rPr>
              <a:t>sibling</a:t>
            </a:r>
            <a:r>
              <a:rPr lang="en-US" altLang="en-US" dirty="0">
                <a:ea typeface="ＭＳ Ｐゴシック" panose="020B0600070205080204" pitchFamily="34" charset="-128"/>
              </a:rPr>
              <a:t>: a node with a common parent</a:t>
            </a:r>
          </a:p>
          <a:p>
            <a:pPr lvl="1" eaLnBrk="1" hangingPunct="1">
              <a:buFont typeface="Tahoma" panose="020B060403050404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en-US" sz="800" dirty="0">
              <a:ea typeface="ＭＳ Ｐゴシック" panose="020B0600070205080204" pitchFamily="34" charset="-128"/>
            </a:endParaRPr>
          </a:p>
          <a:p>
            <a:pPr marL="230188" indent="-230188" eaLnBrk="1" hangingPunct="1">
              <a:buFont typeface="Tahoma" panose="020B060403050404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000" b="1" dirty="0">
                <a:ea typeface="ＭＳ Ｐゴシック" panose="020B0600070205080204" pitchFamily="34" charset="-128"/>
              </a:rPr>
              <a:t>subtree</a:t>
            </a:r>
            <a:r>
              <a:rPr lang="en-US" altLang="en-US" sz="2000" dirty="0">
                <a:ea typeface="ＭＳ Ｐゴシック" panose="020B0600070205080204" pitchFamily="34" charset="-128"/>
              </a:rPr>
              <a:t>: the smaller tree of nodes on</a:t>
            </a:r>
            <a:br>
              <a:rPr lang="en-US" altLang="en-US" sz="2000" dirty="0">
                <a:ea typeface="ＭＳ Ｐゴシック" panose="020B0600070205080204" pitchFamily="34" charset="-128"/>
              </a:rPr>
            </a:br>
            <a:r>
              <a:rPr lang="en-US" altLang="en-US" sz="2000" dirty="0">
                <a:ea typeface="ＭＳ Ｐゴシック" panose="020B0600070205080204" pitchFamily="34" charset="-128"/>
              </a:rPr>
              <a:t>	the left or right of the current node</a:t>
            </a:r>
          </a:p>
          <a:p>
            <a:pPr marL="230188" indent="-230188" eaLnBrk="1" hangingPunct="1">
              <a:buFont typeface="Tahoma" panose="020B060403050404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000" b="1" dirty="0">
                <a:ea typeface="ＭＳ Ｐゴシック" panose="020B0600070205080204" pitchFamily="34" charset="-128"/>
              </a:rPr>
              <a:t>height</a:t>
            </a:r>
            <a:r>
              <a:rPr lang="en-US" altLang="en-US" sz="2000" dirty="0">
                <a:ea typeface="ＭＳ Ｐゴシック" panose="020B0600070205080204" pitchFamily="34" charset="-128"/>
              </a:rPr>
              <a:t>: length of the longest path</a:t>
            </a:r>
            <a:br>
              <a:rPr lang="en-US" altLang="en-US" sz="2000" dirty="0">
                <a:ea typeface="ＭＳ Ｐゴシック" panose="020B0600070205080204" pitchFamily="34" charset="-128"/>
              </a:rPr>
            </a:br>
            <a:r>
              <a:rPr lang="en-US" altLang="en-US" sz="2000" dirty="0">
                <a:ea typeface="ＭＳ Ｐゴシック" panose="020B0600070205080204" pitchFamily="34" charset="-128"/>
              </a:rPr>
              <a:t>	from the root to any node</a:t>
            </a:r>
          </a:p>
          <a:p>
            <a:pPr marL="230188" indent="-230188" eaLnBrk="1" hangingPunct="1">
              <a:buFont typeface="Tahoma" panose="020B060403050404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000" b="1" dirty="0">
                <a:ea typeface="ＭＳ Ｐゴシック" panose="020B0600070205080204" pitchFamily="34" charset="-128"/>
              </a:rPr>
              <a:t>level</a:t>
            </a:r>
            <a:r>
              <a:rPr lang="en-US" altLang="en-US" sz="2000" dirty="0">
                <a:ea typeface="ＭＳ Ｐゴシック" panose="020B0600070205080204" pitchFamily="34" charset="-128"/>
              </a:rPr>
              <a:t> or </a:t>
            </a:r>
            <a:r>
              <a:rPr lang="en-US" altLang="en-US" sz="2000" b="1" dirty="0">
                <a:ea typeface="ＭＳ Ｐゴシック" panose="020B0600070205080204" pitchFamily="34" charset="-128"/>
              </a:rPr>
              <a:t>depth</a:t>
            </a:r>
            <a:r>
              <a:rPr lang="en-US" altLang="en-US" sz="2000" dirty="0">
                <a:ea typeface="ＭＳ Ｐゴシック" panose="020B0600070205080204" pitchFamily="34" charset="-128"/>
              </a:rPr>
              <a:t>: length of the path</a:t>
            </a:r>
            <a:br>
              <a:rPr lang="en-US" altLang="en-US" sz="2000" dirty="0">
                <a:ea typeface="ＭＳ Ｐゴシック" panose="020B0600070205080204" pitchFamily="34" charset="-128"/>
              </a:rPr>
            </a:br>
            <a:r>
              <a:rPr lang="en-US" altLang="en-US" sz="2000" dirty="0">
                <a:ea typeface="ＭＳ Ｐゴシック" panose="020B0600070205080204" pitchFamily="34" charset="-128"/>
              </a:rPr>
              <a:t>	from a root to a given node</a:t>
            </a:r>
          </a:p>
        </p:txBody>
      </p:sp>
      <p:grpSp>
        <p:nvGrpSpPr>
          <p:cNvPr id="12291" name="Group 3">
            <a:extLst>
              <a:ext uri="{FF2B5EF4-FFF2-40B4-BE49-F238E27FC236}">
                <a16:creationId xmlns:a16="http://schemas.microsoft.com/office/drawing/2014/main" id="{27E1D557-3080-5F41-B923-F5A2648F24B7}"/>
              </a:ext>
            </a:extLst>
          </p:cNvPr>
          <p:cNvGrpSpPr>
            <a:grpSpLocks/>
          </p:cNvGrpSpPr>
          <p:nvPr/>
        </p:nvGrpSpPr>
        <p:grpSpPr bwMode="auto">
          <a:xfrm>
            <a:off x="5721350" y="2971800"/>
            <a:ext cx="3198813" cy="2986088"/>
            <a:chOff x="3600" y="2150"/>
            <a:chExt cx="2015" cy="1881"/>
          </a:xfrm>
        </p:grpSpPr>
        <p:sp>
          <p:nvSpPr>
            <p:cNvPr id="7172" name="Oval 4">
              <a:extLst>
                <a:ext uri="{FF2B5EF4-FFF2-40B4-BE49-F238E27FC236}">
                  <a16:creationId xmlns:a16="http://schemas.microsoft.com/office/drawing/2014/main" id="{A48D9003-E747-C544-8CC1-08F1FCCEA7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94" y="3699"/>
              <a:ext cx="322" cy="333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7</a:t>
              </a:r>
            </a:p>
          </p:txBody>
        </p:sp>
        <p:sp>
          <p:nvSpPr>
            <p:cNvPr id="7173" name="Oval 5">
              <a:extLst>
                <a:ext uri="{FF2B5EF4-FFF2-40B4-BE49-F238E27FC236}">
                  <a16:creationId xmlns:a16="http://schemas.microsoft.com/office/drawing/2014/main" id="{9CD1F4C8-CBAA-F34E-9284-3FD7020BB4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9" y="3699"/>
              <a:ext cx="323" cy="333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6</a:t>
              </a:r>
            </a:p>
          </p:txBody>
        </p:sp>
        <p:sp>
          <p:nvSpPr>
            <p:cNvPr id="7174" name="Oval 6">
              <a:extLst>
                <a:ext uri="{FF2B5EF4-FFF2-40B4-BE49-F238E27FC236}">
                  <a16:creationId xmlns:a16="http://schemas.microsoft.com/office/drawing/2014/main" id="{DA08751D-4813-AC43-BD8A-07E30F8FCB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1" y="3098"/>
              <a:ext cx="323" cy="333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3</a:t>
              </a:r>
            </a:p>
          </p:txBody>
        </p:sp>
        <p:sp>
          <p:nvSpPr>
            <p:cNvPr id="7175" name="Oval 7">
              <a:extLst>
                <a:ext uri="{FF2B5EF4-FFF2-40B4-BE49-F238E27FC236}">
                  <a16:creationId xmlns:a16="http://schemas.microsoft.com/office/drawing/2014/main" id="{53278500-F8F8-6644-AB29-BEA453AF0C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8" y="3098"/>
              <a:ext cx="324" cy="333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2</a:t>
              </a:r>
            </a:p>
          </p:txBody>
        </p:sp>
        <p:sp>
          <p:nvSpPr>
            <p:cNvPr id="7176" name="Oval 8">
              <a:extLst>
                <a:ext uri="{FF2B5EF4-FFF2-40B4-BE49-F238E27FC236}">
                  <a16:creationId xmlns:a16="http://schemas.microsoft.com/office/drawing/2014/main" id="{C23F5030-3ED8-4146-92CE-3EF089F6BD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0" y="2564"/>
              <a:ext cx="322" cy="333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1</a:t>
              </a:r>
            </a:p>
          </p:txBody>
        </p:sp>
        <p:cxnSp>
          <p:nvCxnSpPr>
            <p:cNvPr id="12302" name="AutoShape 9">
              <a:extLst>
                <a:ext uri="{FF2B5EF4-FFF2-40B4-BE49-F238E27FC236}">
                  <a16:creationId xmlns:a16="http://schemas.microsoft.com/office/drawing/2014/main" id="{46614E22-28CD-BB49-9563-3FD65A5570E9}"/>
                </a:ext>
              </a:extLst>
            </p:cNvPr>
            <p:cNvCxnSpPr>
              <a:cxnSpLocks noChangeShapeType="1"/>
              <a:stCxn id="7176" idx="3"/>
              <a:endCxn id="7175" idx="0"/>
            </p:cNvCxnSpPr>
            <p:nvPr/>
          </p:nvCxnSpPr>
          <p:spPr bwMode="auto">
            <a:xfrm flipH="1">
              <a:off x="4020" y="2866"/>
              <a:ext cx="467" cy="215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303" name="AutoShape 10">
              <a:extLst>
                <a:ext uri="{FF2B5EF4-FFF2-40B4-BE49-F238E27FC236}">
                  <a16:creationId xmlns:a16="http://schemas.microsoft.com/office/drawing/2014/main" id="{F739A01B-EF55-0B4B-A633-22FA8D42E03F}"/>
                </a:ext>
              </a:extLst>
            </p:cNvPr>
            <p:cNvCxnSpPr>
              <a:cxnSpLocks noChangeShapeType="1"/>
              <a:stCxn id="7176" idx="5"/>
              <a:endCxn id="7174" idx="0"/>
            </p:cNvCxnSpPr>
            <p:nvPr/>
          </p:nvCxnSpPr>
          <p:spPr bwMode="auto">
            <a:xfrm>
              <a:off x="4715" y="2848"/>
              <a:ext cx="468" cy="250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304" name="AutoShape 11">
              <a:extLst>
                <a:ext uri="{FF2B5EF4-FFF2-40B4-BE49-F238E27FC236}">
                  <a16:creationId xmlns:a16="http://schemas.microsoft.com/office/drawing/2014/main" id="{AB48FB54-668A-184B-A6C3-F92FC71D3086}"/>
                </a:ext>
              </a:extLst>
            </p:cNvPr>
            <p:cNvCxnSpPr>
              <a:cxnSpLocks noChangeShapeType="1"/>
              <a:stCxn id="7174" idx="3"/>
              <a:endCxn id="7173" idx="0"/>
            </p:cNvCxnSpPr>
            <p:nvPr/>
          </p:nvCxnSpPr>
          <p:spPr bwMode="auto">
            <a:xfrm flipH="1">
              <a:off x="4920" y="3382"/>
              <a:ext cx="147" cy="317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305" name="AutoShape 12">
              <a:extLst>
                <a:ext uri="{FF2B5EF4-FFF2-40B4-BE49-F238E27FC236}">
                  <a16:creationId xmlns:a16="http://schemas.microsoft.com/office/drawing/2014/main" id="{C6A82F12-8AA0-7945-9537-85FBACF2739B}"/>
                </a:ext>
              </a:extLst>
            </p:cNvPr>
            <p:cNvCxnSpPr>
              <a:cxnSpLocks noChangeShapeType="1"/>
              <a:stCxn id="7174" idx="5"/>
              <a:endCxn id="7172" idx="0"/>
            </p:cNvCxnSpPr>
            <p:nvPr/>
          </p:nvCxnSpPr>
          <p:spPr bwMode="auto">
            <a:xfrm>
              <a:off x="5297" y="3382"/>
              <a:ext cx="158" cy="317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181" name="Oval 13">
              <a:extLst>
                <a:ext uri="{FF2B5EF4-FFF2-40B4-BE49-F238E27FC236}">
                  <a16:creationId xmlns:a16="http://schemas.microsoft.com/office/drawing/2014/main" id="{C947637D-B6BD-BE4D-927A-FAA412FE21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3" y="3699"/>
              <a:ext cx="324" cy="333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5</a:t>
              </a:r>
            </a:p>
          </p:txBody>
        </p:sp>
        <p:sp>
          <p:nvSpPr>
            <p:cNvPr id="7182" name="Oval 14">
              <a:extLst>
                <a:ext uri="{FF2B5EF4-FFF2-40B4-BE49-F238E27FC236}">
                  <a16:creationId xmlns:a16="http://schemas.microsoft.com/office/drawing/2014/main" id="{B8315F9C-66C5-3948-A8B9-12EB6FAA84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0" y="3699"/>
              <a:ext cx="323" cy="333"/>
            </a:xfrm>
            <a:prstGeom prst="ellipse">
              <a:avLst/>
            </a:prstGeom>
            <a:gradFill rotWithShape="0">
              <a:gsLst>
                <a:gs pos="0">
                  <a:srgbClr val="A1ADAE"/>
                </a:gs>
                <a:gs pos="100000">
                  <a:srgbClr val="E1F2F3"/>
                </a:gs>
              </a:gsLst>
              <a:lin ang="13500000" scaled="1"/>
            </a:gradFill>
            <a:ln w="381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lIns="90000" tIns="46800" rIns="90000" bIns="468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sz="2400">
                  <a:solidFill>
                    <a:srgbClr val="000000"/>
                  </a:solidFill>
                  <a:latin typeface="Tahoma" charset="0"/>
                  <a:ea typeface="+mn-ea"/>
                </a:rPr>
                <a:t>4</a:t>
              </a:r>
            </a:p>
          </p:txBody>
        </p:sp>
        <p:cxnSp>
          <p:nvCxnSpPr>
            <p:cNvPr id="12308" name="AutoShape 15">
              <a:extLst>
                <a:ext uri="{FF2B5EF4-FFF2-40B4-BE49-F238E27FC236}">
                  <a16:creationId xmlns:a16="http://schemas.microsoft.com/office/drawing/2014/main" id="{D2CE346C-34F9-3140-818C-30AA1346EC3C}"/>
                </a:ext>
              </a:extLst>
            </p:cNvPr>
            <p:cNvCxnSpPr>
              <a:cxnSpLocks noChangeShapeType="1"/>
              <a:stCxn id="7175" idx="3"/>
              <a:endCxn id="7182" idx="0"/>
            </p:cNvCxnSpPr>
            <p:nvPr/>
          </p:nvCxnSpPr>
          <p:spPr bwMode="auto">
            <a:xfrm flipH="1">
              <a:off x="3761" y="3382"/>
              <a:ext cx="144" cy="317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309" name="AutoShape 16">
              <a:extLst>
                <a:ext uri="{FF2B5EF4-FFF2-40B4-BE49-F238E27FC236}">
                  <a16:creationId xmlns:a16="http://schemas.microsoft.com/office/drawing/2014/main" id="{8A806811-3FA7-A84C-B40E-07513B4C3314}"/>
                </a:ext>
              </a:extLst>
            </p:cNvPr>
            <p:cNvCxnSpPr>
              <a:cxnSpLocks noChangeShapeType="1"/>
              <a:stCxn id="7175" idx="5"/>
              <a:endCxn id="7181" idx="0"/>
            </p:cNvCxnSpPr>
            <p:nvPr/>
          </p:nvCxnSpPr>
          <p:spPr bwMode="auto">
            <a:xfrm>
              <a:off x="4135" y="3382"/>
              <a:ext cx="161" cy="317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310" name="Text Box 17">
              <a:extLst>
                <a:ext uri="{FF2B5EF4-FFF2-40B4-BE49-F238E27FC236}">
                  <a16:creationId xmlns:a16="http://schemas.microsoft.com/office/drawing/2014/main" id="{0E49EC05-556A-A04D-BB70-BBEE4EB2A7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99" y="2150"/>
              <a:ext cx="400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 eaLnBrk="1" hangingPunct="1"/>
              <a:r>
                <a:rPr lang="en-US" altLang="en-US" sz="2000">
                  <a:solidFill>
                    <a:srgbClr val="000000"/>
                  </a:solidFill>
                  <a:latin typeface="Tahoma" panose="020B0604030504040204" pitchFamily="34" charset="0"/>
                  <a:ea typeface="DejaVu Sans" panose="020B0609030804020204" pitchFamily="49" charset="0"/>
                  <a:cs typeface="DejaVu Sans" panose="020B0609030804020204" pitchFamily="49" charset="0"/>
                </a:rPr>
                <a:t>root</a:t>
              </a:r>
            </a:p>
          </p:txBody>
        </p:sp>
        <p:cxnSp>
          <p:nvCxnSpPr>
            <p:cNvPr id="12311" name="AutoShape 18">
              <a:extLst>
                <a:ext uri="{FF2B5EF4-FFF2-40B4-BE49-F238E27FC236}">
                  <a16:creationId xmlns:a16="http://schemas.microsoft.com/office/drawing/2014/main" id="{600F89C2-686D-B246-8C2E-A7CD24B5FFB3}"/>
                </a:ext>
              </a:extLst>
            </p:cNvPr>
            <p:cNvCxnSpPr>
              <a:cxnSpLocks noChangeShapeType="1"/>
              <a:stCxn id="12310" idx="2"/>
              <a:endCxn id="7176" idx="0"/>
            </p:cNvCxnSpPr>
            <p:nvPr/>
          </p:nvCxnSpPr>
          <p:spPr bwMode="auto">
            <a:xfrm>
              <a:off x="4599" y="2401"/>
              <a:ext cx="2" cy="163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7188" name="Line 20">
            <a:extLst>
              <a:ext uri="{FF2B5EF4-FFF2-40B4-BE49-F238E27FC236}">
                <a16:creationId xmlns:a16="http://schemas.microsoft.com/office/drawing/2014/main" id="{FF72A68F-3C0F-974B-9166-35EB38CF0C2B}"/>
              </a:ext>
            </a:extLst>
          </p:cNvPr>
          <p:cNvSpPr>
            <a:spLocks noChangeShapeType="1"/>
          </p:cNvSpPr>
          <p:nvPr/>
        </p:nvSpPr>
        <p:spPr bwMode="auto">
          <a:xfrm>
            <a:off x="8997950" y="3673475"/>
            <a:ext cx="1588" cy="228600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2293" name="Text Box 21">
            <a:extLst>
              <a:ext uri="{FF2B5EF4-FFF2-40B4-BE49-F238E27FC236}">
                <a16:creationId xmlns:a16="http://schemas.microsoft.com/office/drawing/2014/main" id="{90BBDFD9-341A-AC4A-B566-07CD4A91BD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9400" y="3368675"/>
            <a:ext cx="11255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600" dirty="0">
                <a:solidFill>
                  <a:srgbClr val="000000"/>
                </a:solidFill>
                <a:latin typeface="Tahoma" panose="020B0604030504040204" pitchFamily="34" charset="0"/>
                <a:ea typeface="DejaVu Sans" panose="020B0609030804020204" pitchFamily="49" charset="0"/>
                <a:cs typeface="DejaVu Sans" panose="020B0609030804020204" pitchFamily="49" charset="0"/>
              </a:rPr>
              <a:t>height = 3</a:t>
            </a:r>
          </a:p>
        </p:txBody>
      </p:sp>
      <p:sp>
        <p:nvSpPr>
          <p:cNvPr id="12294" name="Text Box 22">
            <a:extLst>
              <a:ext uri="{FF2B5EF4-FFF2-40B4-BE49-F238E27FC236}">
                <a16:creationId xmlns:a16="http://schemas.microsoft.com/office/drawing/2014/main" id="{B920AA4E-A1E9-E749-9912-4746AA448B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2050" y="3687763"/>
            <a:ext cx="692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400" dirty="0">
                <a:solidFill>
                  <a:srgbClr val="000000"/>
                </a:solidFill>
                <a:latin typeface="Tahoma" panose="020B0604030504040204" pitchFamily="34" charset="0"/>
                <a:ea typeface="DejaVu Sans" panose="020B0609030804020204" pitchFamily="49" charset="0"/>
                <a:cs typeface="DejaVu Sans" panose="020B0609030804020204" pitchFamily="49" charset="0"/>
              </a:rPr>
              <a:t>level 1</a:t>
            </a:r>
          </a:p>
        </p:txBody>
      </p:sp>
      <p:sp>
        <p:nvSpPr>
          <p:cNvPr id="12295" name="Text Box 23">
            <a:extLst>
              <a:ext uri="{FF2B5EF4-FFF2-40B4-BE49-F238E27FC236}">
                <a16:creationId xmlns:a16="http://schemas.microsoft.com/office/drawing/2014/main" id="{821C6E88-371C-6E4F-A32D-E4614D6D36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4565650"/>
            <a:ext cx="692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400" dirty="0">
                <a:solidFill>
                  <a:srgbClr val="000000"/>
                </a:solidFill>
                <a:latin typeface="Tahoma" panose="020B0604030504040204" pitchFamily="34" charset="0"/>
                <a:ea typeface="DejaVu Sans" panose="020B0609030804020204" pitchFamily="49" charset="0"/>
                <a:cs typeface="DejaVu Sans" panose="020B0609030804020204" pitchFamily="49" charset="0"/>
              </a:rPr>
              <a:t>level 2</a:t>
            </a:r>
          </a:p>
        </p:txBody>
      </p:sp>
      <p:sp>
        <p:nvSpPr>
          <p:cNvPr id="12296" name="Text Box 24">
            <a:extLst>
              <a:ext uri="{FF2B5EF4-FFF2-40B4-BE49-F238E27FC236}">
                <a16:creationId xmlns:a16="http://schemas.microsoft.com/office/drawing/2014/main" id="{79CB91BE-A719-5A4C-B93F-CAABD58547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5578475"/>
            <a:ext cx="692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400" dirty="0">
                <a:solidFill>
                  <a:srgbClr val="000000"/>
                </a:solidFill>
                <a:latin typeface="Tahoma" panose="020B0604030504040204" pitchFamily="34" charset="0"/>
                <a:ea typeface="DejaVu Sans" panose="020B0609030804020204" pitchFamily="49" charset="0"/>
                <a:cs typeface="DejaVu Sans" panose="020B0609030804020204" pitchFamily="49" charset="0"/>
              </a:rPr>
              <a:t>level 3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8" grpId="0" animBg="1"/>
      <p:bldP spid="12293" grpId="0"/>
      <p:bldP spid="12294" grpId="0"/>
      <p:bldP spid="12295" grpId="0"/>
      <p:bldP spid="1229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>
            <a:extLst>
              <a:ext uri="{FF2B5EF4-FFF2-40B4-BE49-F238E27FC236}">
                <a16:creationId xmlns:a16="http://schemas.microsoft.com/office/drawing/2014/main" id="{6EAEFB7E-0D83-7C48-8523-BC300DD2290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>
                <a:ea typeface="ＭＳ Ｐゴシック" panose="020B0600070205080204" pitchFamily="34" charset="-128"/>
              </a:rPr>
              <a:t>A tree node for integers</a:t>
            </a:r>
          </a:p>
        </p:txBody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EDC1ABD5-9C2E-F640-B463-062360C1A66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1295400"/>
            <a:ext cx="8991600" cy="5181600"/>
          </a:xfrm>
        </p:spPr>
        <p:txBody>
          <a:bodyPr/>
          <a:lstStyle/>
          <a:p>
            <a:pPr marL="230188" indent="-230188" eaLnBrk="1" hangingPunct="1">
              <a:buFont typeface="Tahoma" panose="020B060403050404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>
                <a:ea typeface="ＭＳ Ｐゴシック" panose="020B0600070205080204" pitchFamily="34" charset="-128"/>
              </a:rPr>
              <a:t>A basic </a:t>
            </a:r>
            <a:r>
              <a:rPr lang="en-US" altLang="en-US" b="1">
                <a:ea typeface="ＭＳ Ｐゴシック" panose="020B0600070205080204" pitchFamily="34" charset="-128"/>
              </a:rPr>
              <a:t>tree node object</a:t>
            </a:r>
            <a:r>
              <a:rPr lang="en-US" altLang="en-US">
                <a:ea typeface="ＭＳ Ｐゴシック" panose="020B0600070205080204" pitchFamily="34" charset="-128"/>
              </a:rPr>
              <a:t> stores data, refers to left/right</a:t>
            </a:r>
          </a:p>
          <a:p>
            <a:pPr marL="623888" lvl="1" indent="-277813" eaLnBrk="1" hangingPunct="1">
              <a:buFont typeface="Tahoma" panose="020B060403050404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>
                <a:ea typeface="ＭＳ Ｐゴシック" panose="020B0600070205080204" pitchFamily="34" charset="-128"/>
              </a:rPr>
              <a:t>Multiple nodes can be linked together into a larger tree</a:t>
            </a:r>
          </a:p>
        </p:txBody>
      </p:sp>
      <p:graphicFrame>
        <p:nvGraphicFramePr>
          <p:cNvPr id="9350" name="Group 134">
            <a:extLst>
              <a:ext uri="{FF2B5EF4-FFF2-40B4-BE49-F238E27FC236}">
                <a16:creationId xmlns:a16="http://schemas.microsoft.com/office/drawing/2014/main" id="{E12CA95B-AE1E-0B49-AD88-2F0E96FE0D2F}"/>
              </a:ext>
            </a:extLst>
          </p:cNvPr>
          <p:cNvGraphicFramePr>
            <a:graphicFrameLocks noGrp="1"/>
          </p:cNvGraphicFramePr>
          <p:nvPr/>
        </p:nvGraphicFramePr>
        <p:xfrm>
          <a:off x="3581400" y="2352675"/>
          <a:ext cx="2055813" cy="803276"/>
        </p:xfrm>
        <a:graphic>
          <a:graphicData uri="http://schemas.openxmlformats.org/drawingml/2006/table">
            <a:tbl>
              <a:tblPr/>
              <a:tblGrid>
                <a:gridCol w="676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8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1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16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left</a:t>
                      </a:r>
                    </a:p>
                  </a:txBody>
                  <a:tcPr marL="90000" marR="90000" marT="46822" marB="46822" horzOverflow="overflow">
                    <a:lnL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data</a:t>
                      </a:r>
                    </a:p>
                  </a:txBody>
                  <a:tcPr marL="90000" marR="90000" marT="46822" marB="46822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right</a:t>
                      </a:r>
                    </a:p>
                  </a:txBody>
                  <a:tcPr marL="90000" marR="90000" marT="46822" marB="46822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6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charset="0"/>
                        <a:ea typeface="ＭＳ Ｐゴシック" charset="-128"/>
                      </a:endParaRPr>
                    </a:p>
                  </a:txBody>
                  <a:tcPr marL="90000" marR="90000" marT="46822" marB="46822" horzOverflow="overflow">
                    <a:lnL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42</a:t>
                      </a:r>
                    </a:p>
                  </a:txBody>
                  <a:tcPr marL="90000" marR="90000" marT="46822" marB="46822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charset="0"/>
                        <a:ea typeface="ＭＳ Ｐゴシック" charset="-128"/>
                      </a:endParaRPr>
                    </a:p>
                  </a:txBody>
                  <a:tcPr marL="90000" marR="90000" marT="46822" marB="46822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351" name="Group 135">
            <a:extLst>
              <a:ext uri="{FF2B5EF4-FFF2-40B4-BE49-F238E27FC236}">
                <a16:creationId xmlns:a16="http://schemas.microsoft.com/office/drawing/2014/main" id="{DD807EE5-9695-5640-9AEC-EC1337B95552}"/>
              </a:ext>
            </a:extLst>
          </p:cNvPr>
          <p:cNvGraphicFramePr>
            <a:graphicFrameLocks noGrp="1"/>
          </p:cNvGraphicFramePr>
          <p:nvPr/>
        </p:nvGraphicFramePr>
        <p:xfrm>
          <a:off x="1908175" y="3495675"/>
          <a:ext cx="2055813" cy="803276"/>
        </p:xfrm>
        <a:graphic>
          <a:graphicData uri="http://schemas.openxmlformats.org/drawingml/2006/table">
            <a:tbl>
              <a:tblPr/>
              <a:tblGrid>
                <a:gridCol w="676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8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1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16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left</a:t>
                      </a:r>
                    </a:p>
                  </a:txBody>
                  <a:tcPr marL="90000" marR="90000" marT="46822" marB="46822" horzOverflow="overflow">
                    <a:lnL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data</a:t>
                      </a:r>
                    </a:p>
                  </a:txBody>
                  <a:tcPr marL="90000" marR="90000" marT="46822" marB="46822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right</a:t>
                      </a:r>
                    </a:p>
                  </a:txBody>
                  <a:tcPr marL="90000" marR="90000" marT="46822" marB="46822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6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charset="0"/>
                        <a:ea typeface="ＭＳ Ｐゴシック" charset="-128"/>
                      </a:endParaRPr>
                    </a:p>
                  </a:txBody>
                  <a:tcPr marL="90000" marR="90000" marT="46822" marB="46822" horzOverflow="overflow">
                    <a:lnL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59</a:t>
                      </a:r>
                    </a:p>
                  </a:txBody>
                  <a:tcPr marL="90000" marR="90000" marT="46822" marB="46822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charset="0"/>
                        <a:ea typeface="ＭＳ Ｐゴシック" charset="-128"/>
                      </a:endParaRPr>
                    </a:p>
                  </a:txBody>
                  <a:tcPr marL="90000" marR="90000" marT="46822" marB="46822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352" name="Group 136">
            <a:extLst>
              <a:ext uri="{FF2B5EF4-FFF2-40B4-BE49-F238E27FC236}">
                <a16:creationId xmlns:a16="http://schemas.microsoft.com/office/drawing/2014/main" id="{A546800F-D03B-744E-97AD-7B26E981489C}"/>
              </a:ext>
            </a:extLst>
          </p:cNvPr>
          <p:cNvGraphicFramePr>
            <a:graphicFrameLocks noGrp="1"/>
          </p:cNvGraphicFramePr>
          <p:nvPr/>
        </p:nvGraphicFramePr>
        <p:xfrm>
          <a:off x="5257800" y="3495675"/>
          <a:ext cx="2055813" cy="803276"/>
        </p:xfrm>
        <a:graphic>
          <a:graphicData uri="http://schemas.openxmlformats.org/drawingml/2006/table">
            <a:tbl>
              <a:tblPr/>
              <a:tblGrid>
                <a:gridCol w="676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8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1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16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left</a:t>
                      </a:r>
                    </a:p>
                  </a:txBody>
                  <a:tcPr marL="90000" marR="90000" marT="46822" marB="46822" horzOverflow="overflow">
                    <a:lnL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data</a:t>
                      </a:r>
                    </a:p>
                  </a:txBody>
                  <a:tcPr marL="90000" marR="90000" marT="46822" marB="46822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right</a:t>
                      </a:r>
                    </a:p>
                  </a:txBody>
                  <a:tcPr marL="90000" marR="90000" marT="46822" marB="46822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6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charset="0"/>
                        <a:ea typeface="ＭＳ Ｐゴシック" charset="-128"/>
                      </a:endParaRPr>
                    </a:p>
                  </a:txBody>
                  <a:tcPr marL="90000" marR="90000" marT="46822" marB="46822" horzOverflow="overflow">
                    <a:lnL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27</a:t>
                      </a:r>
                    </a:p>
                  </a:txBody>
                  <a:tcPr marL="90000" marR="90000" marT="46822" marB="46822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charset="0"/>
                        <a:ea typeface="ＭＳ Ｐゴシック" charset="-128"/>
                      </a:endParaRPr>
                    </a:p>
                  </a:txBody>
                  <a:tcPr marL="90000" marR="90000" marT="46822" marB="46822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353" name="Group 137">
            <a:extLst>
              <a:ext uri="{FF2B5EF4-FFF2-40B4-BE49-F238E27FC236}">
                <a16:creationId xmlns:a16="http://schemas.microsoft.com/office/drawing/2014/main" id="{CF55341A-3899-6F4B-9A1A-A7DDC8280B66}"/>
              </a:ext>
            </a:extLst>
          </p:cNvPr>
          <p:cNvGraphicFramePr>
            <a:graphicFrameLocks noGrp="1"/>
          </p:cNvGraphicFramePr>
          <p:nvPr/>
        </p:nvGraphicFramePr>
        <p:xfrm>
          <a:off x="6556375" y="4610100"/>
          <a:ext cx="2055813" cy="803276"/>
        </p:xfrm>
        <a:graphic>
          <a:graphicData uri="http://schemas.openxmlformats.org/drawingml/2006/table">
            <a:tbl>
              <a:tblPr/>
              <a:tblGrid>
                <a:gridCol w="676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8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1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16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left</a:t>
                      </a:r>
                    </a:p>
                  </a:txBody>
                  <a:tcPr marL="90000" marR="90000" marT="46822" marB="46822" horzOverflow="overflow">
                    <a:lnL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data</a:t>
                      </a:r>
                    </a:p>
                  </a:txBody>
                  <a:tcPr marL="90000" marR="90000" marT="46822" marB="46822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right</a:t>
                      </a:r>
                    </a:p>
                  </a:txBody>
                  <a:tcPr marL="90000" marR="90000" marT="46822" marB="46822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6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charset="0"/>
                        <a:ea typeface="ＭＳ Ｐゴシック" charset="-128"/>
                      </a:endParaRPr>
                    </a:p>
                  </a:txBody>
                  <a:tcPr marL="90000" marR="90000" marT="46822" marB="46822" horzOverflow="overflow">
                    <a:lnL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86</a:t>
                      </a:r>
                    </a:p>
                  </a:txBody>
                  <a:tcPr marL="90000" marR="90000" marT="46822" marB="46822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charset="0"/>
                        <a:ea typeface="ＭＳ Ｐゴシック" charset="-128"/>
                      </a:endParaRPr>
                    </a:p>
                  </a:txBody>
                  <a:tcPr marL="90000" marR="90000" marT="46822" marB="46822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339" name="Line 123">
            <a:extLst>
              <a:ext uri="{FF2B5EF4-FFF2-40B4-BE49-F238E27FC236}">
                <a16:creationId xmlns:a16="http://schemas.microsoft.com/office/drawing/2014/main" id="{EF843BD9-213A-B647-A86D-2D1A839A4F2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94013" y="2962275"/>
            <a:ext cx="993775" cy="53340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9340" name="Line 124">
            <a:extLst>
              <a:ext uri="{FF2B5EF4-FFF2-40B4-BE49-F238E27FC236}">
                <a16:creationId xmlns:a16="http://schemas.microsoft.com/office/drawing/2014/main" id="{F4F96094-E438-3041-B580-9B5ABFBBDD51}"/>
              </a:ext>
            </a:extLst>
          </p:cNvPr>
          <p:cNvSpPr>
            <a:spLocks noChangeShapeType="1"/>
          </p:cNvSpPr>
          <p:nvPr/>
        </p:nvSpPr>
        <p:spPr bwMode="auto">
          <a:xfrm>
            <a:off x="5257800" y="2962275"/>
            <a:ext cx="990600" cy="53340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9341" name="Line 125">
            <a:extLst>
              <a:ext uri="{FF2B5EF4-FFF2-40B4-BE49-F238E27FC236}">
                <a16:creationId xmlns:a16="http://schemas.microsoft.com/office/drawing/2014/main" id="{A1466B15-5FBA-4642-99AD-DBC19D9B2F12}"/>
              </a:ext>
            </a:extLst>
          </p:cNvPr>
          <p:cNvSpPr>
            <a:spLocks noChangeShapeType="1"/>
          </p:cNvSpPr>
          <p:nvPr/>
        </p:nvSpPr>
        <p:spPr bwMode="auto">
          <a:xfrm>
            <a:off x="6934200" y="4105275"/>
            <a:ext cx="625475" cy="487363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9342" name="Line 126">
            <a:extLst>
              <a:ext uri="{FF2B5EF4-FFF2-40B4-BE49-F238E27FC236}">
                <a16:creationId xmlns:a16="http://schemas.microsoft.com/office/drawing/2014/main" id="{1E8BB861-C2DC-D941-9BB4-CCF319A5DB0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56213" y="3890963"/>
            <a:ext cx="688975" cy="385762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9343" name="Line 127">
            <a:extLst>
              <a:ext uri="{FF2B5EF4-FFF2-40B4-BE49-F238E27FC236}">
                <a16:creationId xmlns:a16="http://schemas.microsoft.com/office/drawing/2014/main" id="{2C9DDDFB-7944-814C-BEE6-AFD37B14977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65488" y="3895725"/>
            <a:ext cx="688975" cy="385763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9344" name="Line 128">
            <a:extLst>
              <a:ext uri="{FF2B5EF4-FFF2-40B4-BE49-F238E27FC236}">
                <a16:creationId xmlns:a16="http://schemas.microsoft.com/office/drawing/2014/main" id="{472C111C-34C8-2646-99FB-E0FF659FEC1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897063" y="3895725"/>
            <a:ext cx="688975" cy="385763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9347" name="Line 131">
            <a:extLst>
              <a:ext uri="{FF2B5EF4-FFF2-40B4-BE49-F238E27FC236}">
                <a16:creationId xmlns:a16="http://schemas.microsoft.com/office/drawing/2014/main" id="{830E74C4-F18F-4345-8A92-B7084BCBB0F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45263" y="5013325"/>
            <a:ext cx="688975" cy="385763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9348" name="Line 132">
            <a:extLst>
              <a:ext uri="{FF2B5EF4-FFF2-40B4-BE49-F238E27FC236}">
                <a16:creationId xmlns:a16="http://schemas.microsoft.com/office/drawing/2014/main" id="{BC95A8ED-67D4-EF4D-B891-B7F1EAD6264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913688" y="5010150"/>
            <a:ext cx="688975" cy="385763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>
            <a:extLst>
              <a:ext uri="{FF2B5EF4-FFF2-40B4-BE49-F238E27FC236}">
                <a16:creationId xmlns:a16="http://schemas.microsoft.com/office/drawing/2014/main" id="{97E12291-E13C-5644-98E4-D6B2BADC855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IntTreeNode</a:t>
            </a:r>
            <a:r>
              <a:rPr lang="en-US" altLang="en-US">
                <a:ea typeface="ＭＳ Ｐゴシック" panose="020B0600070205080204" pitchFamily="34" charset="-128"/>
              </a:rPr>
              <a:t> class</a:t>
            </a:r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705319C5-A8FB-B94E-BE86-46F174107FF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1295400"/>
            <a:ext cx="8991600" cy="5181600"/>
          </a:xfrm>
        </p:spPr>
        <p:txBody>
          <a:bodyPr/>
          <a:lstStyle/>
          <a:p>
            <a:pPr marL="231775" indent="-230188" eaLnBrk="1" hangingPunct="1">
              <a:lnSpc>
                <a:spcPct val="70000"/>
              </a:lnSpc>
              <a:spcBef>
                <a:spcPts val="5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1800">
                <a:solidFill>
                  <a:srgbClr val="008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// An IntTreeNode object is one node in a binary tree of ints.</a:t>
            </a:r>
          </a:p>
          <a:p>
            <a:pPr marL="231775" indent="-230188" eaLnBrk="1" hangingPunct="1">
              <a:lnSpc>
                <a:spcPct val="70000"/>
              </a:lnSpc>
              <a:spcBef>
                <a:spcPts val="5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1800">
                <a:latin typeface="Courier New" panose="02070309020205020404" pitchFamily="49" charset="0"/>
                <a:ea typeface="ＭＳ Ｐゴシック" panose="020B0600070205080204" pitchFamily="34" charset="-128"/>
              </a:rPr>
              <a:t>public class IntTreeNode {</a:t>
            </a:r>
          </a:p>
          <a:p>
            <a:pPr marL="231775" indent="-230188" eaLnBrk="1" hangingPunct="1">
              <a:lnSpc>
                <a:spcPct val="70000"/>
              </a:lnSpc>
              <a:spcBef>
                <a:spcPts val="5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1800">
                <a:latin typeface="Courier New" panose="02070309020205020404" pitchFamily="49" charset="0"/>
                <a:ea typeface="ＭＳ Ｐゴシック" panose="020B0600070205080204" pitchFamily="34" charset="-128"/>
              </a:rPr>
              <a:t>    public int data;            </a:t>
            </a:r>
            <a:r>
              <a:rPr lang="en-US" altLang="en-US" sz="1800">
                <a:solidFill>
                  <a:srgbClr val="008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// data stored at this node</a:t>
            </a:r>
          </a:p>
          <a:p>
            <a:pPr marL="231775" indent="-230188" eaLnBrk="1" hangingPunct="1">
              <a:lnSpc>
                <a:spcPct val="70000"/>
              </a:lnSpc>
              <a:spcBef>
                <a:spcPts val="5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1800">
                <a:latin typeface="Courier New" panose="02070309020205020404" pitchFamily="49" charset="0"/>
                <a:ea typeface="ＭＳ Ｐゴシック" panose="020B0600070205080204" pitchFamily="34" charset="-128"/>
              </a:rPr>
              <a:t>    public IntTreeNode left;    </a:t>
            </a:r>
            <a:r>
              <a:rPr lang="en-US" altLang="en-US" sz="1800">
                <a:solidFill>
                  <a:srgbClr val="008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// reference to left subtree</a:t>
            </a:r>
          </a:p>
          <a:p>
            <a:pPr marL="231775" indent="-230188" eaLnBrk="1" hangingPunct="1">
              <a:lnSpc>
                <a:spcPct val="70000"/>
              </a:lnSpc>
              <a:spcBef>
                <a:spcPts val="5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1800">
                <a:latin typeface="Courier New" panose="02070309020205020404" pitchFamily="49" charset="0"/>
                <a:ea typeface="ＭＳ Ｐゴシック" panose="020B0600070205080204" pitchFamily="34" charset="-128"/>
              </a:rPr>
              <a:t>    public IntTreeNode right;   </a:t>
            </a:r>
            <a:r>
              <a:rPr lang="en-US" altLang="en-US" sz="1800">
                <a:solidFill>
                  <a:srgbClr val="008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// reference to right subtree</a:t>
            </a:r>
          </a:p>
          <a:p>
            <a:pPr marL="231775" indent="-230188" eaLnBrk="1" hangingPunct="1">
              <a:lnSpc>
                <a:spcPct val="70000"/>
              </a:lnSpc>
              <a:spcBef>
                <a:spcPts val="5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1800">
                <a:latin typeface="Courier New" panose="02070309020205020404" pitchFamily="49" charset="0"/>
                <a:ea typeface="ＭＳ Ｐゴシック" panose="020B0600070205080204" pitchFamily="34" charset="-128"/>
              </a:rPr>
              <a:t>        </a:t>
            </a:r>
          </a:p>
          <a:p>
            <a:pPr marL="231775" indent="-230188" eaLnBrk="1" hangingPunct="1">
              <a:lnSpc>
                <a:spcPct val="70000"/>
              </a:lnSpc>
              <a:spcBef>
                <a:spcPts val="5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1800">
                <a:solidFill>
                  <a:srgbClr val="008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    // Constructs a leaf node with the given data.</a:t>
            </a:r>
          </a:p>
          <a:p>
            <a:pPr marL="231775" indent="-230188" eaLnBrk="1" hangingPunct="1">
              <a:lnSpc>
                <a:spcPct val="70000"/>
              </a:lnSpc>
              <a:spcBef>
                <a:spcPts val="5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1800">
                <a:latin typeface="Courier New" panose="02070309020205020404" pitchFamily="49" charset="0"/>
                <a:ea typeface="ＭＳ Ｐゴシック" panose="020B0600070205080204" pitchFamily="34" charset="-128"/>
              </a:rPr>
              <a:t>    public IntTreeNode(int data) {</a:t>
            </a:r>
          </a:p>
          <a:p>
            <a:pPr marL="231775" indent="-230188" eaLnBrk="1" hangingPunct="1">
              <a:lnSpc>
                <a:spcPct val="70000"/>
              </a:lnSpc>
              <a:spcBef>
                <a:spcPts val="5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1800">
                <a:latin typeface="Courier New" panose="02070309020205020404" pitchFamily="49" charset="0"/>
                <a:ea typeface="ＭＳ Ｐゴシック" panose="020B0600070205080204" pitchFamily="34" charset="-128"/>
              </a:rPr>
              <a:t>        this(data, null, null);</a:t>
            </a:r>
          </a:p>
          <a:p>
            <a:pPr marL="231775" indent="-230188" eaLnBrk="1" hangingPunct="1">
              <a:lnSpc>
                <a:spcPct val="70000"/>
              </a:lnSpc>
              <a:spcBef>
                <a:spcPts val="5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1800">
                <a:latin typeface="Courier New" panose="02070309020205020404" pitchFamily="49" charset="0"/>
                <a:ea typeface="ＭＳ Ｐゴシック" panose="020B0600070205080204" pitchFamily="34" charset="-128"/>
              </a:rPr>
              <a:t>    }</a:t>
            </a:r>
          </a:p>
          <a:p>
            <a:pPr marL="231775" indent="-230188" eaLnBrk="1" hangingPunct="1">
              <a:lnSpc>
                <a:spcPct val="70000"/>
              </a:lnSpc>
              <a:spcBef>
                <a:spcPts val="5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1800">
                <a:latin typeface="Courier New" panose="02070309020205020404" pitchFamily="49" charset="0"/>
                <a:ea typeface="ＭＳ Ｐゴシック" panose="020B0600070205080204" pitchFamily="34" charset="-128"/>
              </a:rPr>
              <a:t>                </a:t>
            </a:r>
          </a:p>
          <a:p>
            <a:pPr marL="231775" indent="-230188" eaLnBrk="1" hangingPunct="1">
              <a:lnSpc>
                <a:spcPct val="70000"/>
              </a:lnSpc>
              <a:spcBef>
                <a:spcPts val="5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1800">
                <a:solidFill>
                  <a:srgbClr val="008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    // Constructs a branch node with the given data and links.</a:t>
            </a:r>
          </a:p>
          <a:p>
            <a:pPr marL="231775" indent="-230188" eaLnBrk="1" hangingPunct="1">
              <a:lnSpc>
                <a:spcPct val="70000"/>
              </a:lnSpc>
              <a:spcBef>
                <a:spcPts val="5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1800">
                <a:latin typeface="Courier New" panose="02070309020205020404" pitchFamily="49" charset="0"/>
                <a:ea typeface="ＭＳ Ｐゴシック" panose="020B0600070205080204" pitchFamily="34" charset="-128"/>
              </a:rPr>
              <a:t>    public IntTreeNode(int data, IntTreeNode left,</a:t>
            </a:r>
          </a:p>
          <a:p>
            <a:pPr marL="231775" indent="-230188" eaLnBrk="1" hangingPunct="1">
              <a:lnSpc>
                <a:spcPct val="70000"/>
              </a:lnSpc>
              <a:spcBef>
                <a:spcPts val="5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1800">
                <a:latin typeface="Courier New" panose="02070309020205020404" pitchFamily="49" charset="0"/>
                <a:ea typeface="ＭＳ Ｐゴシック" panose="020B0600070205080204" pitchFamily="34" charset="-128"/>
              </a:rPr>
              <a:t>                                 IntTreeNode right) {</a:t>
            </a:r>
          </a:p>
          <a:p>
            <a:pPr marL="231775" indent="-230188" eaLnBrk="1" hangingPunct="1">
              <a:lnSpc>
                <a:spcPct val="70000"/>
              </a:lnSpc>
              <a:spcBef>
                <a:spcPts val="5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1800">
                <a:latin typeface="Courier New" panose="02070309020205020404" pitchFamily="49" charset="0"/>
                <a:ea typeface="ＭＳ Ｐゴシック" panose="020B0600070205080204" pitchFamily="34" charset="-128"/>
              </a:rPr>
              <a:t>        this.data = data;</a:t>
            </a:r>
          </a:p>
          <a:p>
            <a:pPr marL="231775" indent="-230188" eaLnBrk="1" hangingPunct="1">
              <a:lnSpc>
                <a:spcPct val="70000"/>
              </a:lnSpc>
              <a:spcBef>
                <a:spcPts val="5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1800">
                <a:latin typeface="Courier New" panose="02070309020205020404" pitchFamily="49" charset="0"/>
                <a:ea typeface="ＭＳ Ｐゴシック" panose="020B0600070205080204" pitchFamily="34" charset="-128"/>
              </a:rPr>
              <a:t>        this.left = left;</a:t>
            </a:r>
          </a:p>
          <a:p>
            <a:pPr marL="231775" indent="-230188" eaLnBrk="1" hangingPunct="1">
              <a:lnSpc>
                <a:spcPct val="70000"/>
              </a:lnSpc>
              <a:spcBef>
                <a:spcPts val="5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1800">
                <a:latin typeface="Courier New" panose="02070309020205020404" pitchFamily="49" charset="0"/>
                <a:ea typeface="ＭＳ Ｐゴシック" panose="020B0600070205080204" pitchFamily="34" charset="-128"/>
              </a:rPr>
              <a:t>        this.right = right;</a:t>
            </a:r>
          </a:p>
          <a:p>
            <a:pPr marL="231775" indent="-230188" eaLnBrk="1" hangingPunct="1">
              <a:lnSpc>
                <a:spcPct val="70000"/>
              </a:lnSpc>
              <a:spcBef>
                <a:spcPts val="5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1800">
                <a:latin typeface="Courier New" panose="02070309020205020404" pitchFamily="49" charset="0"/>
                <a:ea typeface="ＭＳ Ｐゴシック" panose="020B0600070205080204" pitchFamily="34" charset="-128"/>
              </a:rPr>
              <a:t>    }</a:t>
            </a:r>
          </a:p>
          <a:p>
            <a:pPr marL="231775" indent="-230188" eaLnBrk="1" hangingPunct="1">
              <a:lnSpc>
                <a:spcPct val="70000"/>
              </a:lnSpc>
              <a:spcBef>
                <a:spcPts val="5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altLang="en-US" sz="1800">
                <a:latin typeface="Courier New" panose="02070309020205020404" pitchFamily="49" charset="0"/>
                <a:ea typeface="ＭＳ Ｐゴシック" panose="020B0600070205080204" pitchFamily="34" charset="-128"/>
              </a:rPr>
              <a:t>}</a:t>
            </a:r>
          </a:p>
        </p:txBody>
      </p:sp>
      <p:graphicFrame>
        <p:nvGraphicFramePr>
          <p:cNvPr id="10244" name="Group 4">
            <a:extLst>
              <a:ext uri="{FF2B5EF4-FFF2-40B4-BE49-F238E27FC236}">
                <a16:creationId xmlns:a16="http://schemas.microsoft.com/office/drawing/2014/main" id="{FAB7B44E-E828-8943-9F8D-9E217AE226AB}"/>
              </a:ext>
            </a:extLst>
          </p:cNvPr>
          <p:cNvGraphicFramePr>
            <a:graphicFrameLocks noGrp="1"/>
          </p:cNvGraphicFramePr>
          <p:nvPr/>
        </p:nvGraphicFramePr>
        <p:xfrm>
          <a:off x="6783388" y="5524500"/>
          <a:ext cx="2055812" cy="803276"/>
        </p:xfrm>
        <a:graphic>
          <a:graphicData uri="http://schemas.openxmlformats.org/drawingml/2006/table">
            <a:tbl>
              <a:tblPr/>
              <a:tblGrid>
                <a:gridCol w="676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8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1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16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left</a:t>
                      </a:r>
                    </a:p>
                  </a:txBody>
                  <a:tcPr marL="90000" marR="90000" marT="46822" marB="46822" horzOverflow="overflow">
                    <a:lnL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data</a:t>
                      </a:r>
                    </a:p>
                  </a:txBody>
                  <a:tcPr marL="90000" marR="90000" marT="46822" marB="46822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right</a:t>
                      </a:r>
                    </a:p>
                  </a:txBody>
                  <a:tcPr marL="90000" marR="90000" marT="46822" marB="46822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6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charset="0"/>
                        <a:ea typeface="ＭＳ Ｐゴシック" charset="-128"/>
                      </a:endParaRPr>
                    </a:p>
                  </a:txBody>
                  <a:tcPr marL="90000" marR="90000" marT="46822" marB="46822" horzOverflow="overflow">
                    <a:lnL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charset="0"/>
                        <a:ea typeface="ＭＳ Ｐゴシック" charset="-128"/>
                      </a:endParaRPr>
                    </a:p>
                  </a:txBody>
                  <a:tcPr marL="90000" marR="90000" marT="46822" marB="46822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charset="0"/>
                        <a:ea typeface="ＭＳ Ｐゴシック" charset="-128"/>
                      </a:endParaRPr>
                    </a:p>
                  </a:txBody>
                  <a:tcPr marL="90000" marR="90000" marT="46822" marB="46822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se143-13wi">
  <a:themeElements>
    <a:clrScheme name="Custom 1">
      <a:dk1>
        <a:sysClr val="windowText" lastClr="000000"/>
      </a:dk1>
      <a:lt1>
        <a:sysClr val="window" lastClr="FFFFFF"/>
      </a:lt1>
      <a:dk2>
        <a:srgbClr val="242852"/>
      </a:dk2>
      <a:lt2>
        <a:srgbClr val="6C7E9C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cse143-13wi.thmx</Template>
  <TotalTime>1527</TotalTime>
  <Words>1661</Words>
  <Application>Microsoft Office PowerPoint</Application>
  <PresentationFormat>On-screen Show (4:3)</PresentationFormat>
  <Paragraphs>435</Paragraphs>
  <Slides>21</Slides>
  <Notes>12</Notes>
  <HiddenSlides>3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ＭＳ Ｐゴシック</vt:lpstr>
      <vt:lpstr>Arial</vt:lpstr>
      <vt:lpstr>Calibri</vt:lpstr>
      <vt:lpstr>Courier New</vt:lpstr>
      <vt:lpstr>DejaVu Sans</vt:lpstr>
      <vt:lpstr>Symbol</vt:lpstr>
      <vt:lpstr>Tahoma</vt:lpstr>
      <vt:lpstr>Times New Roman</vt:lpstr>
      <vt:lpstr>Verdana</vt:lpstr>
      <vt:lpstr>Wingdings</vt:lpstr>
      <vt:lpstr>Wingdings 2</vt:lpstr>
      <vt:lpstr>cse143-13wi</vt:lpstr>
      <vt:lpstr>Building Java Programs</vt:lpstr>
      <vt:lpstr>PowerPoint Presentation</vt:lpstr>
      <vt:lpstr>Road Map</vt:lpstr>
      <vt:lpstr>Trees in computer science</vt:lpstr>
      <vt:lpstr>Trees</vt:lpstr>
      <vt:lpstr>Recursive data structure</vt:lpstr>
      <vt:lpstr>Terminology</vt:lpstr>
      <vt:lpstr>A tree node for integers</vt:lpstr>
      <vt:lpstr>IntTreeNode class</vt:lpstr>
      <vt:lpstr>IntTree class</vt:lpstr>
      <vt:lpstr>Print IntTree</vt:lpstr>
      <vt:lpstr>Traversals</vt:lpstr>
      <vt:lpstr>Traversals</vt:lpstr>
      <vt:lpstr>Traversals</vt:lpstr>
      <vt:lpstr>Exercise</vt:lpstr>
      <vt:lpstr>Traversal trick</vt:lpstr>
      <vt:lpstr>Exercise</vt:lpstr>
      <vt:lpstr>Exercise solution</vt:lpstr>
      <vt:lpstr>Template for tree methods</vt:lpstr>
      <vt:lpstr>Exercise</vt:lpstr>
      <vt:lpstr>Exercise solution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Java Programs</dc:title>
  <dc:creator>Helene Martin</dc:creator>
  <cp:lastModifiedBy>Hunter Schafer</cp:lastModifiedBy>
  <cp:revision>28</cp:revision>
  <cp:lastPrinted>2019-02-25T21:09:54Z</cp:lastPrinted>
  <dcterms:created xsi:type="dcterms:W3CDTF">2013-02-25T18:15:06Z</dcterms:created>
  <dcterms:modified xsi:type="dcterms:W3CDTF">2021-11-15T18:01:03Z</dcterms:modified>
</cp:coreProperties>
</file>