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0" r:id="rId2"/>
    <p:sldId id="285" r:id="rId3"/>
    <p:sldId id="286" r:id="rId4"/>
    <p:sldId id="259" r:id="rId5"/>
    <p:sldId id="265" r:id="rId6"/>
    <p:sldId id="269" r:id="rId7"/>
    <p:sldId id="270" r:id="rId8"/>
    <p:sldId id="271" r:id="rId9"/>
    <p:sldId id="272" r:id="rId10"/>
    <p:sldId id="273" r:id="rId11"/>
    <p:sldId id="274" r:id="rId12"/>
    <p:sldId id="279" r:id="rId13"/>
    <p:sldId id="280" r:id="rId14"/>
    <p:sldId id="281" r:id="rId15"/>
    <p:sldId id="282" r:id="rId16"/>
    <p:sldId id="283" r:id="rId17"/>
    <p:sldId id="28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44"/>
    <p:restoredTop sz="91800"/>
  </p:normalViewPr>
  <p:slideViewPr>
    <p:cSldViewPr snapToGrid="0" snapToObjects="1">
      <p:cViewPr varScale="1">
        <p:scale>
          <a:sx n="83" d="100"/>
          <a:sy n="83" d="100"/>
        </p:scale>
        <p:origin x="51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CCC1BF-B63D-714A-887B-234D2FB3F1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72579-99FF-4541-8EED-BC5CBECE12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8F3D6F5B-87AB-4944-BE19-D699E83690BA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0958C-3114-0840-995F-7B843E4AC4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6AAA8-8CB5-EA43-B98D-8ECE2D05A3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D2B60CFF-F80A-4844-9D6A-55AA1E333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27T17:59:3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0 896,'0'0'384,"30"24"-384,-18-24 512,-5 2 256,2 3 128,-2-5-128,5 0 128,-1-5-1920,12 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27T17:59:3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96 5632,'-61'-13'2816,"38"-15"-3840,14 25 5760,2-7-4864,0 3 0,0 0-384,-2 4 0,2-2-640,2 2 0,10 1-384,2-13 128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27T17:59:4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41 4736,'-38'-15'2304,"22"2"-3328,16 6 4480,0 1-3712,0 6 128,0 0-896,0 0 0,0 0 512,12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27T17:59:4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55 5376,'-26'-6'2688,"19"12"-3840,9-12 4992,7-4-5504,-2 0 0,5-5-1024,-5 2 128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91F666-9847-0845-B037-8ADF52335A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BD14C-4D40-4049-ADA0-50DB740F14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F7CC8341-60FD-4D4A-A090-587C2C2BA58F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B3F295F-0464-704B-B339-CD74934DA8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905FA4-A03C-F44B-AA56-B77FB6DEB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9E430-6C73-DB41-A6F9-1026AE6C23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4AEEA-8CCE-B243-BF80-C77AB22525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5E84E940-0F39-E740-B47C-4741CBB41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EE4CA5BD-C5C3-B84A-AAFD-C6FC900808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328F57E-1B17-F941-8395-3D9B0988CE3A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18E19C94-D38C-8F4C-A64A-7229970239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F6A7899D-9985-4D4B-A9C4-9B1970171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139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CE9DA8C3-ED1D-F74A-A762-CABA498E5262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45978B0-82E0-4240-BC6B-132593DD1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A9E4B71-B566-F04C-AD09-21AA67686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A9A44981-5EC9-0D49-93BC-4F8D198A80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3FCE50F-F27C-1341-B692-5768BF0CFE4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F4B144E8-6CA1-2145-B728-15292B7460C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149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330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1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539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910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2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3C99051F-6A77-7A40-A365-BDE5924DA6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F2AFC079-77CD-CF43-BF6E-0356C965C6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553F81E9-2774-D04B-9BF7-93527A2AFCDC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A22CD59-5BE6-7240-8836-CE1605CD2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F698C6D-4F34-B240-ACB1-B209A8056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52FDD6F2-2207-B745-914D-574F36ABB4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ADE7E1D4-37DB-9745-916C-D4802E01893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B917B47-D330-D848-82B3-22B21788362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B2CC3-B6C0-234B-A4E5-86339E43052A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6B19E394-F7B9-2A4D-8C16-E737B0684FE6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5.gif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EBBFC265-4ED0-9743-9EA3-A0D6B2384C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C8B37454-23FA-2248-81F4-C17AA86397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Chapter 15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testing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pre/post conditions and exceptions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reading: 4.4 15.1 - 15.3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0D14DB2-A197-FA49-8150-8687DAA20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Private helper methods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67DDBD69-E8AD-1E40-AAE2-853349660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private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type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name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b="1">
                <a:ea typeface="ＭＳ Ｐゴシック" panose="020B0600070205080204" pitchFamily="34" charset="-128"/>
              </a:rPr>
              <a:t>type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name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, ..., </a:t>
            </a:r>
            <a:r>
              <a:rPr lang="en-US" altLang="en-US" b="1">
                <a:ea typeface="ＭＳ Ｐゴシック" panose="020B0600070205080204" pitchFamily="34" charset="-128"/>
              </a:rPr>
              <a:t>type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name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</a:t>
            </a:r>
            <a:r>
              <a:rPr lang="en-US" altLang="en-US" b="1">
                <a:ea typeface="ＭＳ Ｐゴシック" panose="020B0600070205080204" pitchFamily="34" charset="-128"/>
              </a:rPr>
              <a:t>statement(s)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</a:t>
            </a:r>
            <a:r>
              <a:rPr lang="en-US" altLang="en-US" b="1">
                <a:ea typeface="ＭＳ Ｐゴシック" panose="020B0600070205080204" pitchFamily="34" charset="-128"/>
              </a:rPr>
              <a:t>private method</a:t>
            </a:r>
            <a:r>
              <a:rPr lang="en-US" altLang="en-US">
                <a:ea typeface="ＭＳ Ｐゴシック" panose="020B0600070205080204" pitchFamily="34" charset="-128"/>
              </a:rPr>
              <a:t> can be seen/called only by its own class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your object can call the method on itself, but clients cannot call it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useful for "helper" methods that clients shouldn't directly touch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private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void checkIndex(int index, int min, int max) {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(index &lt; min || index &gt; max) {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throw new IndexOutOfBoundsException(index);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6F5AE718-687E-864B-B5ED-35C2A6227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Postconditions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F3BE394-C736-1246-8728-C5FC8C801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ea typeface="ＭＳ Ｐゴシック" panose="020B0600070205080204" pitchFamily="34" charset="-128"/>
              </a:rPr>
              <a:t>postcondition</a:t>
            </a:r>
            <a:r>
              <a:rPr lang="en-US" altLang="en-US" dirty="0">
                <a:ea typeface="ＭＳ Ｐゴシック" panose="020B0600070205080204" pitchFamily="34" charset="-128"/>
              </a:rPr>
              <a:t>: Something your method </a:t>
            </a:r>
            <a:r>
              <a:rPr lang="en-US" altLang="en-US" i="1" dirty="0">
                <a:ea typeface="ＭＳ Ｐゴシック" panose="020B0600070205080204" pitchFamily="34" charset="-128"/>
              </a:rPr>
              <a:t>promises will be true </a:t>
            </a:r>
            <a:r>
              <a:rPr lang="en-US" altLang="en-US" dirty="0">
                <a:ea typeface="ＭＳ Ｐゴシック" panose="020B0600070205080204" pitchFamily="34" charset="-128"/>
              </a:rPr>
              <a:t>at the </a:t>
            </a:r>
            <a:r>
              <a:rPr lang="en-US" altLang="en-US" i="1" dirty="0">
                <a:ea typeface="ＭＳ Ｐゴシック" panose="020B0600070205080204" pitchFamily="34" charset="-128"/>
              </a:rPr>
              <a:t>end</a:t>
            </a:r>
            <a:r>
              <a:rPr lang="en-US" altLang="en-US" dirty="0">
                <a:ea typeface="ＭＳ Ｐゴシック" panose="020B0600070205080204" pitchFamily="34" charset="-128"/>
              </a:rPr>
              <a:t>  of its execution.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Often documented as a comment on the method's header:</a:t>
            </a:r>
            <a:r>
              <a:rPr lang="en-US" altLang="en-US" sz="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	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b="1" dirty="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Precondition : size() &lt; capacity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</a:t>
            </a:r>
            <a:r>
              <a:rPr lang="en-US" altLang="en-US" sz="1800" b="1" i="1" dirty="0" err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Postcondition</a:t>
            </a:r>
            <a:r>
              <a:rPr lang="en-US" altLang="en-US" sz="1800" b="1" i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: value is added at the end of the list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void add(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value)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	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elementData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[size] = value;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	 size++;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If your method states a </a:t>
            </a:r>
            <a:r>
              <a:rPr lang="en-US" altLang="en-US" dirty="0" err="1">
                <a:ea typeface="ＭＳ Ｐゴシック" panose="020B0600070205080204" pitchFamily="34" charset="-128"/>
              </a:rPr>
              <a:t>postcondition</a:t>
            </a:r>
            <a:r>
              <a:rPr lang="en-US" altLang="en-US" dirty="0">
                <a:ea typeface="ＭＳ Ｐゴシック" panose="020B0600070205080204" pitchFamily="34" charset="-128"/>
              </a:rPr>
              <a:t>, clients should be able to rely on that statement being true after they call the method.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0DA4B9BD-C7DC-1E4D-97EF-6E6400475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Not enough space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B661EAFD-BA79-AB4A-BABF-1AD0DE5AB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to do if client needs to add more than 10 elements?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list.add(15);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add an 11th element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Possible solution: Allow the client to construct the list with a larger initial capacity.</a:t>
            </a:r>
          </a:p>
        </p:txBody>
      </p:sp>
      <p:graphicFrame>
        <p:nvGraphicFramePr>
          <p:cNvPr id="199684" name="Group 4">
            <a:extLst>
              <a:ext uri="{FF2B5EF4-FFF2-40B4-BE49-F238E27FC236}">
                <a16:creationId xmlns:a16="http://schemas.microsoft.com/office/drawing/2014/main" id="{6DCC3DBC-1662-0149-9B2E-F794CEEF7B48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2362200"/>
          <a:ext cx="6553200" cy="1189038"/>
        </p:xfrm>
        <a:graphic>
          <a:graphicData uri="http://schemas.openxmlformats.org/drawingml/2006/table">
            <a:tbl>
              <a:tblPr/>
              <a:tblGrid>
                <a:gridCol w="893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index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size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7303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879A1282-4AA4-784E-BA92-2B4B736B8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Multiple constructors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3BF54B1D-2FF7-D64D-82A2-D6F254E080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Our list class has the following constructor: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ArrayIntList()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elementData = new int[10];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size = 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Let's add a new constructor that takes a capacity parameter: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ArrayIntList(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int capacity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elementData = new int[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capacity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];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size = 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 constructors are very similar.  Can we avoid redundancy?</a:t>
            </a:r>
          </a:p>
        </p:txBody>
      </p:sp>
    </p:spTree>
    <p:extLst>
      <p:ext uri="{BB962C8B-B14F-4D97-AF65-F5344CB8AC3E}">
        <p14:creationId xmlns:p14="http://schemas.microsoft.com/office/powerpoint/2010/main" val="8093144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0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0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E4661F2F-68A9-454D-A7B1-3163B741E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this</a:t>
            </a:r>
            <a:r>
              <a:rPr lang="en-US" altLang="en-US">
                <a:ea typeface="ＭＳ Ｐゴシック" panose="020B0600070205080204" pitchFamily="34" charset="-128"/>
              </a:rPr>
              <a:t> keyword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BD76B105-ECE7-5546-8176-2C9E115DE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4340225" algn="l"/>
              </a:tabLst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this</a:t>
            </a:r>
            <a:r>
              <a:rPr lang="en-US" altLang="en-US">
                <a:ea typeface="ＭＳ Ｐゴシック" panose="020B0600070205080204" pitchFamily="34" charset="-128"/>
              </a:rPr>
              <a:t> : A reference to the </a:t>
            </a:r>
            <a:r>
              <a:rPr lang="en-US" altLang="en-US" i="1">
                <a:ea typeface="ＭＳ Ｐゴシック" panose="020B0600070205080204" pitchFamily="34" charset="-128"/>
              </a:rPr>
              <a:t>implicit parameter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  <a:tabLst>
                <a:tab pos="4340225" algn="l"/>
              </a:tabLst>
            </a:pPr>
            <a:r>
              <a:rPr lang="en-US" altLang="en-US" sz="2100">
                <a:ea typeface="ＭＳ Ｐゴシック" panose="020B0600070205080204" pitchFamily="34" charset="-128"/>
              </a:rPr>
              <a:t>	(the object on which a method/constructor is called)</a:t>
            </a:r>
          </a:p>
          <a:p>
            <a:pPr lvl="1" eaLnBrk="1" hangingPunct="1">
              <a:buFontTx/>
              <a:buNone/>
              <a:tabLst>
                <a:tab pos="4340225" algn="l"/>
              </a:tabLst>
            </a:pPr>
            <a:endParaRPr lang="en-US" altLang="en-US" sz="2100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434022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Syntax:</a:t>
            </a:r>
          </a:p>
          <a:p>
            <a:pPr lvl="1" eaLnBrk="1" hangingPunct="1">
              <a:tabLst>
                <a:tab pos="4340225" algn="l"/>
              </a:tabLst>
            </a:pPr>
            <a:endParaRPr lang="en-US" altLang="en-US" sz="900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434022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To refer to a field:	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this.</a:t>
            </a:r>
            <a:r>
              <a:rPr lang="en-US" altLang="en-US" b="1">
                <a:ea typeface="ＭＳ Ｐゴシック" panose="020B0600070205080204" pitchFamily="34" charset="-128"/>
              </a:rPr>
              <a:t>field</a:t>
            </a:r>
            <a:endParaRPr lang="en-US" altLang="en-US" b="1" i="1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4340225" algn="l"/>
              </a:tabLst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434022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To call a method:	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this.</a:t>
            </a:r>
            <a:r>
              <a:rPr lang="en-US" altLang="en-US" b="1">
                <a:ea typeface="ＭＳ Ｐゴシック" panose="020B0600070205080204" pitchFamily="34" charset="-128"/>
              </a:rPr>
              <a:t>method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b="1">
                <a:ea typeface="ＭＳ Ｐゴシック" panose="020B0600070205080204" pitchFamily="34" charset="-128"/>
              </a:rPr>
              <a:t>parameters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tabLst>
                <a:tab pos="4340225" algn="l"/>
              </a:tabLst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434022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To call a constructor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this(</a:t>
            </a:r>
            <a:r>
              <a:rPr lang="en-US" altLang="en-US" b="1">
                <a:ea typeface="ＭＳ Ｐゴシック" panose="020B0600070205080204" pitchFamily="34" charset="-128"/>
              </a:rPr>
              <a:t>parameters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buFontTx/>
              <a:buNone/>
              <a:tabLst>
                <a:tab pos="4340225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</a:t>
            </a:r>
            <a:r>
              <a:rPr lang="en-US" altLang="en-US">
                <a:ea typeface="ＭＳ Ｐゴシック" panose="020B0600070205080204" pitchFamily="34" charset="-128"/>
              </a:rPr>
              <a:t>from another constructor:</a:t>
            </a:r>
          </a:p>
        </p:txBody>
      </p:sp>
    </p:spTree>
    <p:extLst>
      <p:ext uri="{BB962C8B-B14F-4D97-AF65-F5344CB8AC3E}">
        <p14:creationId xmlns:p14="http://schemas.microsoft.com/office/powerpoint/2010/main" val="362186918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E8E795AA-3E4F-9645-AE60-12625AF94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Revised constructors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64F438C3-21C4-E044-A4CF-75FABF8CF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// Constructs a list with the given capacity.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(int capacity)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elementData = new int[capacity];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size = 0;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//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Constructs a list with a default capacity of 10.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this(10)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calls (int) constructor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54245970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C18A0C8E-C7A6-BC41-A31B-D17F49694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8504" y="439831"/>
            <a:ext cx="7986993" cy="703169"/>
          </a:xfrm>
        </p:spPr>
        <p:txBody>
          <a:bodyPr/>
          <a:lstStyle/>
          <a:p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 of primitives?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523CDF87-8E95-6141-BD95-DF53BD510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5787" y="1371321"/>
            <a:ext cx="8653743" cy="5181319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type you specify when creating 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 must be an object type; it cannot be a primitive type.</a:t>
            </a:r>
          </a:p>
          <a:p>
            <a:pPr lvl="1"/>
            <a:endParaRPr lang="en-US" altLang="en-US" sz="794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// illegal -- int cannot be a type parameter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&lt;int&gt;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list = new ArrayList</a:t>
            </a: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&lt;int&gt;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</a:p>
          <a:p>
            <a:pPr lvl="1"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But we can still use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 with primitive types by using special classes called </a:t>
            </a:r>
            <a:r>
              <a:rPr lang="en-US" altLang="en-US" i="1">
                <a:ea typeface="ＭＳ Ｐゴシック" panose="020B0600070205080204" pitchFamily="34" charset="-128"/>
              </a:rPr>
              <a:t>wrapper</a:t>
            </a:r>
            <a:r>
              <a:rPr lang="en-US" altLang="en-US">
                <a:ea typeface="ＭＳ Ｐゴシック" panose="020B0600070205080204" pitchFamily="34" charset="-128"/>
              </a:rPr>
              <a:t> classes in their place.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// creates a list of ints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&lt;Integer&gt;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list = new ArrayList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&lt;Integer&gt;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576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7ED2B0B2-9C49-414D-B785-4A03D236D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8504" y="439831"/>
            <a:ext cx="7986993" cy="703169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Wrapper classes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8544CFA1-97AC-E34D-815D-F1040CCDD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140" y="1913405"/>
            <a:ext cx="8652342" cy="518132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sz="1765">
                <a:ea typeface="ＭＳ Ｐゴシック" panose="020B0600070205080204" pitchFamily="34" charset="-128"/>
              </a:rPr>
              <a:t>A wrapper is an object whose sole purpose is to hold a primitive value.</a:t>
            </a:r>
          </a:p>
          <a:p>
            <a:pPr lvl="1"/>
            <a:endParaRPr lang="en-US" altLang="en-US" sz="1765">
              <a:ea typeface="ＭＳ Ｐゴシック" panose="020B0600070205080204" pitchFamily="34" charset="-128"/>
            </a:endParaRPr>
          </a:p>
          <a:p>
            <a:r>
              <a:rPr lang="en-US" altLang="en-US" sz="1765">
                <a:ea typeface="ＭＳ Ｐゴシック" panose="020B0600070205080204" pitchFamily="34" charset="-128"/>
              </a:rPr>
              <a:t>Once you construct the list, use it with primitives as normal:</a:t>
            </a:r>
          </a:p>
          <a:p>
            <a:pPr lvl="1">
              <a:buFontTx/>
              <a:buNone/>
            </a:pPr>
            <a:endParaRPr lang="en-US" altLang="en-US" sz="794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&lt;Double&gt;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grades = new ArrayList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&lt;Double&gt;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grades.add(3.2);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grades.add(2.7);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...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double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myGrade = grades.get(0);</a:t>
            </a:r>
          </a:p>
        </p:txBody>
      </p:sp>
      <p:graphicFrame>
        <p:nvGraphicFramePr>
          <p:cNvPr id="180296" name="Group 72">
            <a:extLst>
              <a:ext uri="{FF2B5EF4-FFF2-40B4-BE49-F238E27FC236}">
                <a16:creationId xmlns:a16="http://schemas.microsoft.com/office/drawing/2014/main" id="{97252E55-2711-324D-946E-8F497CC34478}"/>
              </a:ext>
            </a:extLst>
          </p:cNvPr>
          <p:cNvGraphicFramePr>
            <a:graphicFrameLocks noGrp="1"/>
          </p:cNvGraphicFramePr>
          <p:nvPr/>
        </p:nvGraphicFramePr>
        <p:xfrm>
          <a:off x="2648791" y="1295680"/>
          <a:ext cx="3880037" cy="2312797"/>
        </p:xfrm>
        <a:graphic>
          <a:graphicData uri="http://schemas.openxmlformats.org/drawingml/2006/table">
            <a:tbl>
              <a:tblPr/>
              <a:tblGrid>
                <a:gridCol w="1962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9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4939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511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083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655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Primitive Type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88751" marR="88751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4939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511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083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655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Wrapper Type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88751" marR="88751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7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4939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511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083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655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int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8751" marR="88751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4939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511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083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655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Integer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8751" marR="88751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7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4939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511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083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655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double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8751" marR="88751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4939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511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083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655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Double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8751" marR="88751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7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4939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511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083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655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char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8751" marR="88751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4939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511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083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655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Character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8751" marR="88751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7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4939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511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083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655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boolean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8751" marR="88751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4939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511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083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655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Boolean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8751" marR="88751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944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622AFA8C-8CD8-574D-A244-8670B1B69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Thinking about testing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8D33F0FD-E036-854C-8FA3-B61604336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we wrote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>
                <a:ea typeface="ＭＳ Ｐゴシック" panose="020B0600070205080204" pitchFamily="34" charset="-128"/>
              </a:rPr>
              <a:t> and want to give it to others, we must make sure it works adequately well first.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programs are written specifically to test other programs.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We could write a client program to test our list.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Its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main</a:t>
            </a:r>
            <a:r>
              <a:rPr lang="en-US" altLang="en-US">
                <a:ea typeface="ＭＳ Ｐゴシック" panose="020B0600070205080204" pitchFamily="34" charset="-128"/>
              </a:rPr>
              <a:t> method could construct several lists, add elements to them, call the various other methods, etc.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We could run it and look at the output to see if it is correct.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Sometimes called a </a:t>
            </a:r>
            <a:r>
              <a:rPr lang="en-US" altLang="en-US" b="1">
                <a:ea typeface="ＭＳ Ｐゴシック" panose="020B0600070205080204" pitchFamily="34" charset="-128"/>
              </a:rPr>
              <a:t>unit test</a:t>
            </a:r>
            <a:r>
              <a:rPr lang="en-US" altLang="en-US">
                <a:ea typeface="ＭＳ Ｐゴシック" panose="020B0600070205080204" pitchFamily="34" charset="-128"/>
              </a:rPr>
              <a:t> because it checks a small unit of software (one class).</a:t>
            </a:r>
          </a:p>
          <a:p>
            <a:pPr lvl="2" eaLnBrk="1" hangingPunct="1"/>
            <a:r>
              <a:rPr lang="en-US" altLang="en-US" b="1">
                <a:ea typeface="ＭＳ Ｐゴシック" panose="020B0600070205080204" pitchFamily="34" charset="-128"/>
              </a:rPr>
              <a:t>black box</a:t>
            </a:r>
            <a:r>
              <a:rPr lang="en-US" altLang="en-US">
                <a:ea typeface="ＭＳ Ｐゴシック" panose="020B0600070205080204" pitchFamily="34" charset="-128"/>
              </a:rPr>
              <a:t>: Tests written without looking at the code being tested.</a:t>
            </a:r>
          </a:p>
          <a:p>
            <a:pPr lvl="2" eaLnBrk="1" hangingPunct="1"/>
            <a:r>
              <a:rPr lang="en-US" altLang="en-US" b="1">
                <a:ea typeface="ＭＳ Ｐゴシック" panose="020B0600070205080204" pitchFamily="34" charset="-128"/>
              </a:rPr>
              <a:t>white box</a:t>
            </a:r>
            <a:r>
              <a:rPr lang="en-US" altLang="en-US">
                <a:ea typeface="ＭＳ Ｐゴシック" panose="020B0600070205080204" pitchFamily="34" charset="-128"/>
              </a:rPr>
              <a:t>: Tests written after looking at the code being tested.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F663EAFB-152A-154C-A6A3-852350380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Tips for testing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38A68670-106B-2442-9472-2A0DEEEB5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You cannot test every possible input, parameter value, etc.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Think of a limited set of tests likely to expose bugs.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Think about boundary cases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Positive; zero; negative numbers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Right at the edge of an array or collection's size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Think about empty cases and error cases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0, -1, null;  an empty list or array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test behavior in combination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Maybe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r>
              <a:rPr lang="en-US" altLang="en-US">
                <a:ea typeface="ＭＳ Ｐゴシック" panose="020B0600070205080204" pitchFamily="34" charset="-128"/>
              </a:rPr>
              <a:t> usually works, but fails after you call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remove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Make multiple calls;  maybe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size</a:t>
            </a:r>
            <a:r>
              <a:rPr lang="en-US" altLang="en-US">
                <a:ea typeface="ＭＳ Ｐゴシック" panose="020B0600070205080204" pitchFamily="34" charset="-128"/>
              </a:rPr>
              <a:t> fails the second time only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EB6B3481-ACC2-7D46-8659-5B2011454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8504" y="439831"/>
            <a:ext cx="7986993" cy="703169"/>
          </a:xfrm>
        </p:spPr>
        <p:txBody>
          <a:bodyPr anchor="ctr"/>
          <a:lstStyle/>
          <a:p>
            <a:pPr algn="r" eaLnBrk="1" hangingPunct="1"/>
            <a:r>
              <a:rPr lang="en-US" altLang="en-US" sz="3000" dirty="0">
                <a:ea typeface="ＭＳ Ｐゴシック" panose="020B0600070205080204" pitchFamily="34" charset="-128"/>
              </a:rPr>
              <a:t>pollev.com/cse143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7C80DA0A-D4FF-D84A-9906-D4E50B985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5787" y="1371321"/>
            <a:ext cx="8653743" cy="51813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53" dirty="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Warm Up: What is the output of this code?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794" b="1" dirty="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list1 = new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list2 = new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list1.add(1);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list2.add(2);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list1.add(3);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list2.add(4);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(list1);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(list2);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pic>
        <p:nvPicPr>
          <p:cNvPr id="4" name="Graphic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3" y="508948"/>
            <a:ext cx="3820767" cy="62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B360CBB-88B2-4E7C-8B3B-1094163FC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873" y="4087326"/>
            <a:ext cx="3984034" cy="246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9E6B08-8EE2-442B-A37F-A7FBB95D955E}"/>
                  </a:ext>
                </a:extLst>
              </p14:cNvPr>
              <p14:cNvContentPartPr/>
              <p14:nvPr/>
            </p14:nvContentPartPr>
            <p14:xfrm>
              <a:off x="7591858" y="5088472"/>
              <a:ext cx="40680" cy="1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9E6B08-8EE2-442B-A37F-A7FBB95D95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83218" y="5079472"/>
                <a:ext cx="583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408000F-8202-43A4-904A-DAD64E1F6434}"/>
                  </a:ext>
                </a:extLst>
              </p14:cNvPr>
              <p14:cNvContentPartPr/>
              <p14:nvPr/>
            </p14:nvContentPartPr>
            <p14:xfrm>
              <a:off x="7925938" y="5279632"/>
              <a:ext cx="48960" cy="34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408000F-8202-43A4-904A-DAD64E1F64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16938" y="5270632"/>
                <a:ext cx="66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2C61B-8FC9-4324-B920-79CD73CD3617}"/>
                  </a:ext>
                </a:extLst>
              </p14:cNvPr>
              <p14:cNvContentPartPr/>
              <p14:nvPr/>
            </p14:nvContentPartPr>
            <p14:xfrm>
              <a:off x="7902538" y="5211232"/>
              <a:ext cx="19800" cy="15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2C61B-8FC9-4324-B920-79CD73CD361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93538" y="5202232"/>
                <a:ext cx="374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F9C6DCD-F62A-469F-9DEA-D418A38F93FF}"/>
                  </a:ext>
                </a:extLst>
              </p14:cNvPr>
              <p14:cNvContentPartPr/>
              <p14:nvPr/>
            </p14:nvContentPartPr>
            <p14:xfrm>
              <a:off x="7924858" y="5123752"/>
              <a:ext cx="14040" cy="19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F9C6DCD-F62A-469F-9DEA-D418A38F93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16218" y="5115112"/>
                <a:ext cx="31680" cy="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069031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4AA468D-CE98-1A4D-ADDB-020B170CD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Example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>
                <a:ea typeface="ＭＳ Ｐゴシック" panose="020B0600070205080204" pitchFamily="34" charset="-128"/>
              </a:rPr>
              <a:t> test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6DFAC7A1-5C85-A345-B037-6EA70D18C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static void main(String[] args)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int[] a1 = {5, 2, 7, 8, 4};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int[] a2 = {2, 7, 42, 8};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int[] a3 = {7, 42, 42};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    helper(a1, a2);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    helper(a2, a3);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    helper(new int[] {1, 2, 3, 4, 5}, new int[] {2, 3, 42, 4});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16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static void helper(int[] elements, int[] expected)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ArrayIntList list = new ArrayIntList(elements);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for (int i = 0; i &lt; elements.length; i++)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list.add(elements[i]);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list.remove(0);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list.remove(list.size() - 1);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list.add(2, 42);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for (int i = 0; i &lt; expected.length; i++)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if (list.get(i) != expected[i])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    System.out.println(</a:t>
            </a:r>
            <a:r>
              <a:rPr lang="en-US" altLang="en-US" sz="1400">
                <a:latin typeface="Courier New" panose="02070309020205020404" pitchFamily="49" charset="0"/>
                <a:ea typeface="ＭＳ Ｐゴシック" panose="020B0600070205080204" pitchFamily="34" charset="-128"/>
              </a:rPr>
              <a:t>"fail; expect " + Arrays.toString(expected)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                       </a:t>
            </a:r>
            <a:r>
              <a:rPr lang="en-US" altLang="en-US" sz="1400">
                <a:latin typeface="Courier New" panose="02070309020205020404" pitchFamily="49" charset="0"/>
                <a:ea typeface="ＭＳ Ｐゴシック" panose="020B0600070205080204" pitchFamily="34" charset="-128"/>
              </a:rPr>
              <a:t>+ ", actual " + list</a:t>
            </a: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2BC07008-CD6D-4F40-8C0C-00C25969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Recall: classes and objects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ABDA9297-977C-834E-BB82-F508F12F56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/>
          </a:extLst>
        </p:spPr>
        <p:txBody>
          <a:bodyPr vert="horz" wrap="square" lIns="87353" tIns="45424" rIns="87353" bIns="45424" numCol="1" anchor="t" anchorCtr="0" compatLnSpc="1">
            <a:prstTxWarp prst="textNoShape">
              <a:avLst/>
            </a:prstTxWarp>
          </a:bodyPr>
          <a:lstStyle/>
          <a:p>
            <a:pPr defTabSz="443777" eaLnBrk="1" hangingPunct="1">
              <a:buFont typeface="Tahoma" charset="0"/>
              <a:buChar char="•"/>
              <a:tabLst>
                <a:tab pos="886013" algn="l"/>
                <a:tab pos="1773566" algn="l"/>
                <a:tab pos="2661119" algn="l"/>
                <a:tab pos="3548672" algn="l"/>
                <a:tab pos="4436225" algn="l"/>
                <a:tab pos="5323779" algn="l"/>
                <a:tab pos="6211332" algn="l"/>
                <a:tab pos="7098885" algn="l"/>
                <a:tab pos="7986438" algn="l"/>
                <a:tab pos="8873991" algn="l"/>
                <a:tab pos="9761545" algn="l"/>
              </a:tabLst>
              <a:defRPr/>
            </a:pPr>
            <a:r>
              <a:rPr lang="en-US" b="1">
                <a:cs typeface="+mn-cs"/>
              </a:rPr>
              <a:t>class</a:t>
            </a:r>
            <a:r>
              <a:rPr lang="en-US">
                <a:cs typeface="+mn-cs"/>
              </a:rPr>
              <a:t>: A program entity that represents:</a:t>
            </a:r>
          </a:p>
          <a:p>
            <a:pPr marL="670288" lvl="1" indent="-224971" defTabSz="443777" eaLnBrk="1" hangingPunct="1">
              <a:buFont typeface="Wingdings 2" charset="0"/>
              <a:buChar char=""/>
              <a:tabLst>
                <a:tab pos="886013" algn="l"/>
                <a:tab pos="1773566" algn="l"/>
                <a:tab pos="2661119" algn="l"/>
                <a:tab pos="3548672" algn="l"/>
                <a:tab pos="4436225" algn="l"/>
                <a:tab pos="5323779" algn="l"/>
                <a:tab pos="6211332" algn="l"/>
                <a:tab pos="7098885" algn="l"/>
                <a:tab pos="7986438" algn="l"/>
                <a:tab pos="8873991" algn="l"/>
                <a:tab pos="9761545" algn="l"/>
              </a:tabLst>
              <a:defRPr/>
            </a:pPr>
            <a:r>
              <a:rPr lang="en-US"/>
              <a:t>A complete program or module, or</a:t>
            </a:r>
          </a:p>
          <a:p>
            <a:pPr marL="670288" lvl="1" indent="-224971" defTabSz="443777" eaLnBrk="1" hangingPunct="1">
              <a:buFont typeface="Wingdings 2" charset="0"/>
              <a:buChar char=""/>
              <a:tabLst>
                <a:tab pos="886013" algn="l"/>
                <a:tab pos="1773566" algn="l"/>
                <a:tab pos="2661119" algn="l"/>
                <a:tab pos="3548672" algn="l"/>
                <a:tab pos="4436225" algn="l"/>
                <a:tab pos="5323779" algn="l"/>
                <a:tab pos="6211332" algn="l"/>
                <a:tab pos="7098885" algn="l"/>
                <a:tab pos="7986438" algn="l"/>
                <a:tab pos="8873991" algn="l"/>
                <a:tab pos="9761545" algn="l"/>
              </a:tabLst>
              <a:defRPr/>
            </a:pPr>
            <a:r>
              <a:rPr lang="en-US"/>
              <a:t>A template for a type of objects.</a:t>
            </a:r>
          </a:p>
          <a:p>
            <a:pPr marL="670288" lvl="1" indent="-224971" defTabSz="443777" eaLnBrk="1" hangingPunct="1">
              <a:buFont typeface="Wingdings 2" charset="0"/>
              <a:buChar char=""/>
              <a:tabLst>
                <a:tab pos="886013" algn="l"/>
                <a:tab pos="1773566" algn="l"/>
                <a:tab pos="2661119" algn="l"/>
                <a:tab pos="3548672" algn="l"/>
                <a:tab pos="4436225" algn="l"/>
                <a:tab pos="5323779" algn="l"/>
                <a:tab pos="6211332" algn="l"/>
                <a:tab pos="7098885" algn="l"/>
                <a:tab pos="7986438" algn="l"/>
                <a:tab pos="8873991" algn="l"/>
                <a:tab pos="9761545" algn="l"/>
              </a:tabLst>
              <a:defRPr/>
            </a:pPr>
            <a:endParaRPr lang="en-US" sz="971"/>
          </a:p>
          <a:p>
            <a:pPr marL="670288" lvl="1" indent="-224971" defTabSz="443777" eaLnBrk="1" hangingPunct="1">
              <a:buFont typeface="Wingdings 2" charset="0"/>
              <a:buChar char=""/>
              <a:tabLst>
                <a:tab pos="886013" algn="l"/>
                <a:tab pos="1773566" algn="l"/>
                <a:tab pos="2661119" algn="l"/>
                <a:tab pos="3548672" algn="l"/>
                <a:tab pos="4436225" algn="l"/>
                <a:tab pos="5323779" algn="l"/>
                <a:tab pos="6211332" algn="l"/>
                <a:tab pos="7098885" algn="l"/>
                <a:tab pos="7986438" algn="l"/>
                <a:tab pos="8873991" algn="l"/>
                <a:tab pos="9761545" algn="l"/>
              </a:tabLst>
              <a:defRPr/>
            </a:pPr>
            <a:r>
              <a:rPr lang="en-US"/>
              <a:t>(</a:t>
            </a:r>
            <a:r>
              <a:rPr lang="en-US">
                <a:latin typeface="Courier New" charset="0"/>
              </a:rPr>
              <a:t>ArrayList</a:t>
            </a:r>
            <a:r>
              <a:rPr lang="en-US"/>
              <a:t> is a class that defines a type.)</a:t>
            </a:r>
          </a:p>
          <a:p>
            <a:pPr marL="670288" lvl="1" indent="-224971" defTabSz="443777" eaLnBrk="1" hangingPunct="1">
              <a:buFont typeface="Wingdings 2" charset="0"/>
              <a:buChar char=""/>
              <a:tabLst>
                <a:tab pos="886013" algn="l"/>
                <a:tab pos="1773566" algn="l"/>
                <a:tab pos="2661119" algn="l"/>
                <a:tab pos="3548672" algn="l"/>
                <a:tab pos="4436225" algn="l"/>
                <a:tab pos="5323779" algn="l"/>
                <a:tab pos="6211332" algn="l"/>
                <a:tab pos="7098885" algn="l"/>
                <a:tab pos="7986438" algn="l"/>
                <a:tab pos="8873991" algn="l"/>
                <a:tab pos="9761545" algn="l"/>
              </a:tabLst>
              <a:defRPr/>
            </a:pPr>
            <a:endParaRPr lang="en-US"/>
          </a:p>
          <a:p>
            <a:pPr marL="670288" lvl="1" indent="-224971" defTabSz="443777" eaLnBrk="1" hangingPunct="1">
              <a:buFont typeface="Wingdings 2" charset="0"/>
              <a:buChar char=""/>
              <a:tabLst>
                <a:tab pos="886013" algn="l"/>
                <a:tab pos="1773566" algn="l"/>
                <a:tab pos="2661119" algn="l"/>
                <a:tab pos="3548672" algn="l"/>
                <a:tab pos="4436225" algn="l"/>
                <a:tab pos="5323779" algn="l"/>
                <a:tab pos="6211332" algn="l"/>
                <a:tab pos="7098885" algn="l"/>
                <a:tab pos="7986438" algn="l"/>
                <a:tab pos="8873991" algn="l"/>
                <a:tab pos="9761545" algn="l"/>
              </a:tabLst>
              <a:defRPr/>
            </a:pPr>
            <a:endParaRPr lang="en-US"/>
          </a:p>
          <a:p>
            <a:pPr defTabSz="443777" eaLnBrk="1" hangingPunct="1">
              <a:buFont typeface="Tahoma" charset="0"/>
              <a:buChar char="•"/>
              <a:tabLst>
                <a:tab pos="886013" algn="l"/>
                <a:tab pos="1773566" algn="l"/>
                <a:tab pos="2661119" algn="l"/>
                <a:tab pos="3548672" algn="l"/>
                <a:tab pos="4436225" algn="l"/>
                <a:tab pos="5323779" algn="l"/>
                <a:tab pos="6211332" algn="l"/>
                <a:tab pos="7098885" algn="l"/>
                <a:tab pos="7986438" algn="l"/>
                <a:tab pos="8873991" algn="l"/>
                <a:tab pos="9761545" algn="l"/>
              </a:tabLst>
              <a:defRPr/>
            </a:pPr>
            <a:r>
              <a:rPr lang="en-US" b="1">
                <a:cs typeface="+mn-cs"/>
              </a:rPr>
              <a:t>object</a:t>
            </a:r>
            <a:r>
              <a:rPr lang="en-US">
                <a:cs typeface="+mn-cs"/>
              </a:rPr>
              <a:t>: An entity that combines </a:t>
            </a:r>
            <a:r>
              <a:rPr lang="en-US" b="1">
                <a:cs typeface="+mn-cs"/>
              </a:rPr>
              <a:t>state</a:t>
            </a:r>
            <a:r>
              <a:rPr lang="en-US">
                <a:cs typeface="+mn-cs"/>
              </a:rPr>
              <a:t> and </a:t>
            </a:r>
            <a:r>
              <a:rPr lang="en-US" b="1">
                <a:cs typeface="+mn-cs"/>
              </a:rPr>
              <a:t>behavior</a:t>
            </a:r>
            <a:r>
              <a:rPr lang="en-US">
                <a:cs typeface="+mn-cs"/>
              </a:rPr>
              <a:t>.</a:t>
            </a:r>
          </a:p>
          <a:p>
            <a:pPr marL="670288" lvl="1" indent="-224971" defTabSz="443777" eaLnBrk="1" hangingPunct="1">
              <a:lnSpc>
                <a:spcPct val="110000"/>
              </a:lnSpc>
              <a:spcBef>
                <a:spcPts val="194"/>
              </a:spcBef>
              <a:buFont typeface="Tahoma" charset="0"/>
              <a:buChar char="–"/>
              <a:tabLst>
                <a:tab pos="886013" algn="l"/>
                <a:tab pos="1773566" algn="l"/>
                <a:tab pos="2661119" algn="l"/>
                <a:tab pos="3548672" algn="l"/>
                <a:tab pos="4436225" algn="l"/>
                <a:tab pos="5323779" algn="l"/>
                <a:tab pos="6211332" algn="l"/>
                <a:tab pos="7098885" algn="l"/>
                <a:tab pos="7986438" algn="l"/>
                <a:tab pos="8873991" algn="l"/>
                <a:tab pos="9761545" algn="l"/>
              </a:tabLst>
              <a:defRPr/>
            </a:pPr>
            <a:endParaRPr lang="en-US" sz="777" b="1"/>
          </a:p>
          <a:p>
            <a:pPr marL="670288" lvl="1" indent="-224971" defTabSz="443777" eaLnBrk="1" hangingPunct="1">
              <a:lnSpc>
                <a:spcPct val="110000"/>
              </a:lnSpc>
              <a:buFont typeface="Tahoma" charset="0"/>
              <a:buChar char="–"/>
              <a:tabLst>
                <a:tab pos="886013" algn="l"/>
                <a:tab pos="1773566" algn="l"/>
                <a:tab pos="2661119" algn="l"/>
                <a:tab pos="3548672" algn="l"/>
                <a:tab pos="4436225" algn="l"/>
                <a:tab pos="5323779" algn="l"/>
                <a:tab pos="6211332" algn="l"/>
                <a:tab pos="7098885" algn="l"/>
                <a:tab pos="7986438" algn="l"/>
                <a:tab pos="8873991" algn="l"/>
                <a:tab pos="9761545" algn="l"/>
              </a:tabLst>
              <a:defRPr/>
            </a:pPr>
            <a:r>
              <a:rPr lang="en-US" b="1"/>
              <a:t>object-oriented programming (OOP)</a:t>
            </a:r>
            <a:r>
              <a:rPr lang="en-US"/>
              <a:t>: Programs that perform their behavior as interactions between objects.</a:t>
            </a:r>
          </a:p>
          <a:p>
            <a:pPr marL="670288" lvl="1" indent="-224971" defTabSz="443777" eaLnBrk="1" hangingPunct="1">
              <a:lnSpc>
                <a:spcPct val="110000"/>
              </a:lnSpc>
              <a:spcBef>
                <a:spcPts val="194"/>
              </a:spcBef>
              <a:buFont typeface="Tahoma" charset="0"/>
              <a:buChar char="–"/>
              <a:tabLst>
                <a:tab pos="886013" algn="l"/>
                <a:tab pos="1773566" algn="l"/>
                <a:tab pos="2661119" algn="l"/>
                <a:tab pos="3548672" algn="l"/>
                <a:tab pos="4436225" algn="l"/>
                <a:tab pos="5323779" algn="l"/>
                <a:tab pos="6211332" algn="l"/>
                <a:tab pos="7098885" algn="l"/>
                <a:tab pos="7986438" algn="l"/>
                <a:tab pos="8873991" algn="l"/>
                <a:tab pos="9761545" algn="l"/>
              </a:tabLst>
              <a:defRPr/>
            </a:pPr>
            <a:endParaRPr lang="en-US" sz="777" b="1"/>
          </a:p>
          <a:p>
            <a:pPr marL="670288" lvl="1" indent="-224971" defTabSz="443777" eaLnBrk="1" hangingPunct="1">
              <a:lnSpc>
                <a:spcPct val="110000"/>
              </a:lnSpc>
              <a:buFont typeface="Tahoma" charset="0"/>
              <a:buChar char="–"/>
              <a:tabLst>
                <a:tab pos="886013" algn="l"/>
                <a:tab pos="1773566" algn="l"/>
                <a:tab pos="2661119" algn="l"/>
                <a:tab pos="3548672" algn="l"/>
                <a:tab pos="4436225" algn="l"/>
                <a:tab pos="5323779" algn="l"/>
                <a:tab pos="6211332" algn="l"/>
                <a:tab pos="7098885" algn="l"/>
                <a:tab pos="7986438" algn="l"/>
                <a:tab pos="8873991" algn="l"/>
                <a:tab pos="9761545" algn="l"/>
              </a:tabLst>
              <a:defRPr/>
            </a:pPr>
            <a:r>
              <a:rPr lang="en-US" b="1"/>
              <a:t>abstraction</a:t>
            </a:r>
            <a:r>
              <a:rPr lang="en-US"/>
              <a:t>: Separation between concepts and details.</a:t>
            </a:r>
            <a:br>
              <a:rPr lang="en-US"/>
            </a:br>
            <a:r>
              <a:rPr lang="en-US"/>
              <a:t>Objects provide abstraction in programming.</a:t>
            </a:r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D5B0556C-227C-E647-972F-69CFA25F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5925" r="10794" b="3209"/>
          <a:stretch>
            <a:fillRect/>
          </a:stretch>
        </p:blipFill>
        <p:spPr bwMode="auto">
          <a:xfrm>
            <a:off x="6790765" y="2615453"/>
            <a:ext cx="605539" cy="96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>
            <a:extLst>
              <a:ext uri="{FF2B5EF4-FFF2-40B4-BE49-F238E27FC236}">
                <a16:creationId xmlns:a16="http://schemas.microsoft.com/office/drawing/2014/main" id="{224208E7-609D-5346-8B4B-3B844F58B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5925" r="10794" b="3209"/>
          <a:stretch>
            <a:fillRect/>
          </a:stretch>
        </p:blipFill>
        <p:spPr bwMode="auto">
          <a:xfrm>
            <a:off x="7530353" y="2615453"/>
            <a:ext cx="605539" cy="96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>
            <a:extLst>
              <a:ext uri="{FF2B5EF4-FFF2-40B4-BE49-F238E27FC236}">
                <a16:creationId xmlns:a16="http://schemas.microsoft.com/office/drawing/2014/main" id="{2E95ED45-D5E1-994C-B1F6-41D39193D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5925" r="10794" b="3209"/>
          <a:stretch>
            <a:fillRect/>
          </a:stretch>
        </p:blipFill>
        <p:spPr bwMode="auto">
          <a:xfrm>
            <a:off x="8269941" y="2615453"/>
            <a:ext cx="605539" cy="96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F87F2499-ED60-F640-A279-9E9CC082A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18" y="1210237"/>
            <a:ext cx="1331259" cy="101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2" name="Line 8">
            <a:extLst>
              <a:ext uri="{FF2B5EF4-FFF2-40B4-BE49-F238E27FC236}">
                <a16:creationId xmlns:a16="http://schemas.microsoft.com/office/drawing/2014/main" id="{74F93CAD-39D7-E54D-B874-26F999990C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56394" y="2245659"/>
            <a:ext cx="443753" cy="221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10953" name="Line 9">
            <a:extLst>
              <a:ext uri="{FF2B5EF4-FFF2-40B4-BE49-F238E27FC236}">
                <a16:creationId xmlns:a16="http://schemas.microsoft.com/office/drawing/2014/main" id="{46E31C1A-687B-2A42-BB3A-A3CD283C5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0147" y="2245659"/>
            <a:ext cx="0" cy="2958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10954" name="Line 10">
            <a:extLst>
              <a:ext uri="{FF2B5EF4-FFF2-40B4-BE49-F238E27FC236}">
                <a16:creationId xmlns:a16="http://schemas.microsoft.com/office/drawing/2014/main" id="{D29196F5-DD00-A846-97AB-17DA30B72A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0147" y="2245659"/>
            <a:ext cx="443753" cy="221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793015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B5F06B3C-8257-A346-A2B9-0D0736EEC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Searching methods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A688D25A-EB64-0548-B072-488EE743B9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Implement the following methods:</a:t>
            </a: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indexOf</a:t>
            </a:r>
            <a:r>
              <a:rPr lang="en-US" altLang="en-US">
                <a:ea typeface="ＭＳ Ｐゴシック" panose="020B0600070205080204" pitchFamily="34" charset="-128"/>
              </a:rPr>
              <a:t> – returns first index of element, or -1 if not found</a:t>
            </a: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contains</a:t>
            </a:r>
            <a:r>
              <a:rPr lang="en-US" altLang="en-US">
                <a:ea typeface="ＭＳ Ｐゴシック" panose="020B0600070205080204" pitchFamily="34" charset="-128"/>
              </a:rPr>
              <a:t> - returns true if the list contains the given int value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Why do we need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isEmpty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contains</a:t>
            </a:r>
            <a:r>
              <a:rPr lang="en-US" altLang="en-US">
                <a:ea typeface="ＭＳ Ｐゴシック" panose="020B0600070205080204" pitchFamily="34" charset="-128"/>
              </a:rPr>
              <a:t> when we already have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indexOf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size</a:t>
            </a:r>
            <a:r>
              <a:rPr lang="en-US" altLang="en-US">
                <a:ea typeface="ＭＳ Ｐゴシック" panose="020B0600070205080204" pitchFamily="34" charset="-128"/>
              </a:rPr>
              <a:t> 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Adds convenience to the client of our class:</a:t>
            </a:r>
          </a:p>
          <a:p>
            <a:pPr lvl="1" eaLnBrk="1" hangingPunct="1">
              <a:buFontTx/>
              <a:buNone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less elegant                   // more elegant</a:t>
            </a:r>
          </a:p>
          <a:p>
            <a:pPr lvl="1" eaLnBrk="1" hangingPunct="1">
              <a:buFontTx/>
              <a:buNone/>
            </a:pPr>
            <a:r>
              <a:rPr lang="en-US" altLang="en-US" sz="1800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if (myList.size() == 0) {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if (myList.isEmpty()) {</a:t>
            </a: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 sz="1800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if (myList.indexOf(42) &gt;= 0) {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if (myList.contains(42)) {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2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2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D262DBD1-00A2-CB4E-9748-7A126350AE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Class constants</a:t>
            </a:r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41220E77-4020-234C-B619-D2F9E1564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final </a:t>
            </a:r>
            <a:r>
              <a:rPr lang="en-US" altLang="en-US" b="1">
                <a:ea typeface="ＭＳ Ｐゴシック" panose="020B0600070205080204" pitchFamily="34" charset="-128"/>
              </a:rPr>
              <a:t>type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name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= </a:t>
            </a:r>
            <a:r>
              <a:rPr lang="en-US" altLang="en-US" b="1">
                <a:ea typeface="ＭＳ Ｐゴシック" panose="020B0600070205080204" pitchFamily="34" charset="-128"/>
              </a:rPr>
              <a:t>value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eaLnBrk="1" hangingPunct="1"/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class constant</a:t>
            </a:r>
            <a:r>
              <a:rPr lang="en-US" altLang="en-US">
                <a:ea typeface="ＭＳ Ｐゴシック" panose="020B0600070205080204" pitchFamily="34" charset="-128"/>
              </a:rPr>
              <a:t>: a global, unchangeable value in a class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used to store and give names to important values used in code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documents an important value;  easier to find and change later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classes will often store constants related to that type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Math.PI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Integer.MAX_VALUE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Integer.MIN_VALUE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Color.GREEN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default array length for new ArrayIntLists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final int DEFAULT_CAPACITY = 10;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3FC7EDBF-4052-8249-86FC-E51386A783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Preconditions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0E8F821-A389-5D4B-AD4C-4F4229140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precondition</a:t>
            </a:r>
            <a:r>
              <a:rPr lang="en-US" altLang="en-US">
                <a:ea typeface="ＭＳ Ｐゴシック" panose="020B0600070205080204" pitchFamily="34" charset="-128"/>
              </a:rPr>
              <a:t>: Something your method </a:t>
            </a:r>
            <a:r>
              <a:rPr lang="en-US" altLang="en-US" i="1">
                <a:ea typeface="ＭＳ Ｐゴシック" panose="020B0600070205080204" pitchFamily="34" charset="-128"/>
              </a:rPr>
              <a:t>assumes is true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at the start of its execution.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Often documented as a comment on the method's header:</a:t>
            </a:r>
            <a:r>
              <a:rPr lang="en-US" altLang="en-US" sz="800">
                <a:latin typeface="Courier New" panose="02070309020205020404" pitchFamily="49" charset="0"/>
                <a:ea typeface="ＭＳ Ｐゴシック" panose="020B0600070205080204" pitchFamily="34" charset="-128"/>
              </a:rPr>
              <a:t>	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// Returns the element at the given index.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// Precondition: 0 &lt;= index &lt; size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int get(int index)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return elementData[index];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Stating a precondition doesn't really "solve" the problem, but it at least documents our decision and warns the client what not to do.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if we want to actually enforce the precondition?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1287442F-3CB2-3142-9606-3C26097B1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Bad precondition test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BD31D6B4-F14C-BA47-BD7A-A12F60438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wrong with the following way to handle violations?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// Returns the element at the given index.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// Precondition: 0 &lt;= index &lt; size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int get(int index)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    if (index &lt; 0 || index &gt;= size)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System.out.println("Bad index! " + index);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return -1;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return elementData[index];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returning -1 no better than returning 0  (could be legal value)</a:t>
            </a: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println</a:t>
            </a:r>
            <a:r>
              <a:rPr lang="en-US" altLang="en-US">
                <a:ea typeface="ＭＳ Ｐゴシック" panose="020B0600070205080204" pitchFamily="34" charset="-128"/>
              </a:rPr>
              <a:t> is not a very strong deterrent to the client  (esp. GUI)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1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CDBBCA0A-7646-8B41-8F82-4DE46B9FE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Throwing exceptions (4.4)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783E44B4-1FAE-8947-A5CB-5DA4B55011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tabLst>
                <a:tab pos="1376363" algn="l"/>
              </a:tabLst>
              <a:defRPr/>
            </a:pPr>
            <a:r>
              <a:rPr lang="en-US" dirty="0">
                <a:latin typeface="Courier New" charset="0"/>
              </a:rPr>
              <a:t>		throw new </a:t>
            </a:r>
            <a:r>
              <a:rPr lang="en-US" b="1" dirty="0" err="1"/>
              <a:t>ExceptionType</a:t>
            </a:r>
            <a:r>
              <a:rPr lang="en-US" dirty="0">
                <a:latin typeface="Courier New" charset="0"/>
              </a:rPr>
              <a:t>();</a:t>
            </a:r>
          </a:p>
          <a:p>
            <a:pPr eaLnBrk="1" hangingPunct="1">
              <a:buFontTx/>
              <a:buNone/>
              <a:tabLst>
                <a:tab pos="1376363" algn="l"/>
              </a:tabLst>
              <a:defRPr/>
            </a:pPr>
            <a:r>
              <a:rPr lang="en-US" dirty="0">
                <a:latin typeface="Courier New" charset="0"/>
              </a:rPr>
              <a:t>		throw new </a:t>
            </a:r>
            <a:r>
              <a:rPr lang="en-US" b="1" dirty="0" err="1"/>
              <a:t>ExceptionType</a:t>
            </a:r>
            <a:r>
              <a:rPr lang="en-US" dirty="0">
                <a:latin typeface="Courier New" charset="0"/>
              </a:rPr>
              <a:t>("</a:t>
            </a:r>
            <a:r>
              <a:rPr lang="en-US" b="1" dirty="0"/>
              <a:t>message</a:t>
            </a:r>
            <a:r>
              <a:rPr lang="en-US" dirty="0">
                <a:latin typeface="Courier New" charset="0"/>
              </a:rPr>
              <a:t>");</a:t>
            </a:r>
          </a:p>
          <a:p>
            <a:pPr lvl="1" eaLnBrk="1" hangingPunct="1">
              <a:buFontTx/>
              <a:buNone/>
              <a:tabLst>
                <a:tab pos="1376363" algn="l"/>
              </a:tabLst>
              <a:defRPr/>
            </a:pPr>
            <a:endParaRPr lang="en-US" sz="800" dirty="0"/>
          </a:p>
          <a:p>
            <a:pPr lvl="1" eaLnBrk="1" hangingPunct="1">
              <a:buFontTx/>
              <a:buNone/>
              <a:tabLst>
                <a:tab pos="1376363" algn="l"/>
              </a:tabLst>
              <a:defRPr/>
            </a:pPr>
            <a:endParaRPr lang="en-US" sz="800" dirty="0"/>
          </a:p>
          <a:p>
            <a:pPr eaLnBrk="1" hangingPunct="1">
              <a:buFont typeface="Wingdings 2" charset="0"/>
              <a:buChar char=""/>
              <a:tabLst>
                <a:tab pos="1376363" algn="l"/>
              </a:tabLst>
              <a:defRPr/>
            </a:pPr>
            <a:r>
              <a:rPr lang="en-US" dirty="0"/>
              <a:t>Generates an exception that will crash the program,</a:t>
            </a:r>
            <a:br>
              <a:rPr lang="en-US" dirty="0"/>
            </a:br>
            <a:r>
              <a:rPr lang="en-US" dirty="0"/>
              <a:t>unless it has code to handle ("catch") the exception.</a:t>
            </a:r>
          </a:p>
          <a:p>
            <a:pPr marL="393700" lvl="1" indent="0" eaLnBrk="1" hangingPunct="1">
              <a:buFont typeface="Wingdings 2" charset="0"/>
              <a:buNone/>
              <a:tabLst>
                <a:tab pos="1376363" algn="l"/>
              </a:tabLst>
              <a:defRPr/>
            </a:pPr>
            <a:endParaRPr lang="en-US" dirty="0"/>
          </a:p>
          <a:p>
            <a:pPr eaLnBrk="1" hangingPunct="1">
              <a:buFont typeface="Wingdings 2" charset="0"/>
              <a:buChar char=""/>
              <a:tabLst>
                <a:tab pos="1376363" algn="l"/>
              </a:tabLst>
              <a:defRPr/>
            </a:pPr>
            <a:r>
              <a:rPr lang="en-US" dirty="0"/>
              <a:t>Common exception types:</a:t>
            </a:r>
          </a:p>
          <a:p>
            <a:pPr lvl="1" eaLnBrk="1" hangingPunct="1">
              <a:buFont typeface="Wingdings 2" charset="0"/>
              <a:buChar char=""/>
              <a:tabLst>
                <a:tab pos="1376363" algn="l"/>
              </a:tabLst>
              <a:defRPr/>
            </a:pPr>
            <a:r>
              <a:rPr lang="en-US" dirty="0" err="1">
                <a:latin typeface="Courier New"/>
                <a:cs typeface="Courier New"/>
              </a:rPr>
              <a:t>ArithmeticException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ArrayIndexOutOfBoundsException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FileNotFoundException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IllegalArgumentException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IllegalStateException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IOException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NoSuchElementException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NullPointerException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RuntimeException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UnsupportedOperationException</a:t>
            </a:r>
            <a:endParaRPr lang="en-US" dirty="0">
              <a:latin typeface="Courier New"/>
              <a:cs typeface="Courier New"/>
            </a:endParaRPr>
          </a:p>
          <a:p>
            <a:pPr lvl="1" eaLnBrk="1" hangingPunct="1">
              <a:buFont typeface="Wingdings 2" charset="0"/>
              <a:buChar char=""/>
              <a:tabLst>
                <a:tab pos="1376363" algn="l"/>
              </a:tabLst>
              <a:defRPr/>
            </a:pPr>
            <a:endParaRPr lang="en-US" dirty="0"/>
          </a:p>
          <a:p>
            <a:pPr eaLnBrk="1" hangingPunct="1">
              <a:buFont typeface="Wingdings 2" charset="0"/>
              <a:buChar char=""/>
              <a:tabLst>
                <a:tab pos="1376363" algn="l"/>
              </a:tabLst>
              <a:defRPr/>
            </a:pPr>
            <a:r>
              <a:rPr lang="en-US" dirty="0"/>
              <a:t>Why would anyone ever </a:t>
            </a:r>
            <a:r>
              <a:rPr lang="en-US" i="1" dirty="0"/>
              <a:t>want  </a:t>
            </a:r>
            <a:r>
              <a:rPr lang="en-US" dirty="0"/>
              <a:t>a program to crash?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9B47A71E-25B0-194C-A629-40B0B1A92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Exception example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4D313905-6913-6B41-B56F-675CA76C0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int get(int index)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(index &lt; 0 || index &gt;= size)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throw new 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ArrayIndexOutOfBoundsException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(index);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elementData[index];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Exercise: Modify the rest of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>
                <a:ea typeface="ＭＳ Ｐゴシック" panose="020B0600070205080204" pitchFamily="34" charset="-128"/>
              </a:rPr>
              <a:t> to state preconditions and throw exceptions as appropriate.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1974</TotalTime>
  <Words>1819</Words>
  <Application>Microsoft Office PowerPoint</Application>
  <PresentationFormat>On-screen Show (4:3)</PresentationFormat>
  <Paragraphs>291</Paragraphs>
  <Slides>20</Slides>
  <Notes>1</Notes>
  <HiddenSlides>11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cse143-13wi</vt:lpstr>
      <vt:lpstr>Building Java Programs</vt:lpstr>
      <vt:lpstr>pollev.com/cse143</vt:lpstr>
      <vt:lpstr>Recall: classes and objects</vt:lpstr>
      <vt:lpstr>Searching methods</vt:lpstr>
      <vt:lpstr>Class constants</vt:lpstr>
      <vt:lpstr>Preconditions</vt:lpstr>
      <vt:lpstr>Bad precondition test</vt:lpstr>
      <vt:lpstr>Throwing exceptions (4.4)</vt:lpstr>
      <vt:lpstr>Exception example</vt:lpstr>
      <vt:lpstr>Private helper methods</vt:lpstr>
      <vt:lpstr>Postconditions</vt:lpstr>
      <vt:lpstr>Not enough space</vt:lpstr>
      <vt:lpstr>Multiple constructors</vt:lpstr>
      <vt:lpstr>this keyword</vt:lpstr>
      <vt:lpstr>Revised constructors</vt:lpstr>
      <vt:lpstr>ArrayList of primitives?</vt:lpstr>
      <vt:lpstr>Wrapper classes</vt:lpstr>
      <vt:lpstr>Thinking about testing</vt:lpstr>
      <vt:lpstr>Tips for testing</vt:lpstr>
      <vt:lpstr>Example ArrayIntList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Microsoft Office User</dc:creator>
  <cp:lastModifiedBy>Hunter Schafer</cp:lastModifiedBy>
  <cp:revision>29</cp:revision>
  <cp:lastPrinted>2019-09-27T18:10:05Z</cp:lastPrinted>
  <dcterms:created xsi:type="dcterms:W3CDTF">2016-04-01T06:20:56Z</dcterms:created>
  <dcterms:modified xsi:type="dcterms:W3CDTF">2021-10-01T08:07:35Z</dcterms:modified>
</cp:coreProperties>
</file>