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60" r:id="rId2"/>
    <p:sldId id="285" r:id="rId3"/>
    <p:sldId id="286" r:id="rId4"/>
    <p:sldId id="259" r:id="rId5"/>
    <p:sldId id="265" r:id="rId6"/>
    <p:sldId id="269" r:id="rId7"/>
    <p:sldId id="270" r:id="rId8"/>
    <p:sldId id="271" r:id="rId9"/>
    <p:sldId id="272" r:id="rId10"/>
    <p:sldId id="273" r:id="rId11"/>
    <p:sldId id="274" r:id="rId12"/>
    <p:sldId id="279" r:id="rId13"/>
    <p:sldId id="280" r:id="rId14"/>
    <p:sldId id="281" r:id="rId15"/>
    <p:sldId id="282" r:id="rId16"/>
    <p:sldId id="283" r:id="rId17"/>
    <p:sldId id="284" r:id="rId18"/>
    <p:sldId id="275" r:id="rId19"/>
    <p:sldId id="276" r:id="rId20"/>
    <p:sldId id="277" r:id="rId21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844"/>
    <p:restoredTop sz="91800"/>
  </p:normalViewPr>
  <p:slideViewPr>
    <p:cSldViewPr snapToGrid="0" snapToObjects="1">
      <p:cViewPr varScale="1">
        <p:scale>
          <a:sx n="83" d="100"/>
          <a:sy n="83" d="100"/>
        </p:scale>
        <p:origin x="519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ECCC1BF-B63D-714A-887B-234D2FB3F1C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672579-99FF-4541-8EED-BC5CBECE125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8F3D6F5B-87AB-4944-BE19-D699E83690BA}" type="datetimeFigureOut">
              <a:rPr lang="en-US"/>
              <a:pPr>
                <a:defRPr/>
              </a:pPr>
              <a:t>10/1/2021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50958C-3114-0840-995F-7B843E4AC4D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A6AAA8-8CB5-EA43-B98D-8ECE2D05A33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D2B60CFF-F80A-4844-9D6A-55AA1E333B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9-27T17:59:38.94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0 896,'0'0'384,"30"24"-384,-18-24 512,-5 2 256,2 3 128,-2-5-128,5 0 128,-1-5-1920,12 5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9-27T17:59:39.6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135 96 5632,'-61'-13'2816,"38"-15"-3840,14 25 5760,2-7-4864,0 3 0,0 0-384,-2 4 0,2-2-640,2 2 0,10 1-384,2-13 128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9-27T17:59:40.36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54 41 4736,'-38'-15'2304,"22"2"-3328,16 6 4480,0 1-3712,0 6 128,0 0-896,0 0 0,0 0 512,12 3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9-27T17:59:40.6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34 55 5376,'-26'-6'2688,"19"12"-3840,9-12 4992,7-4-5504,-2 0 0,5-5-1024,-5 2 128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F91F666-9847-0845-B037-8ADF52335A1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3BD14C-4D40-4049-ADA0-50DB740F148C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F7CC8341-60FD-4D4A-A090-587C2C2BA58F}" type="datetimeFigureOut">
              <a:rPr lang="en-US"/>
              <a:pPr>
                <a:defRPr/>
              </a:pPr>
              <a:t>10/1/2021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9B3F295F-0464-704B-B339-CD74934DA83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38905FA4-A03C-F44B-AA56-B77FB6DEBE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49E430-6C73-DB41-A6F9-1026AE6C23A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34AEEA-8CCE-B243-BF80-C77AB225257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5E84E940-0F39-E740-B47C-4741CBB416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>
            <a:extLst>
              <a:ext uri="{FF2B5EF4-FFF2-40B4-BE49-F238E27FC236}">
                <a16:creationId xmlns:a16="http://schemas.microsoft.com/office/drawing/2014/main" id="{EE4CA5BD-C5C3-B84A-AAFD-C6FC900808F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328F57E-1B17-F941-8395-3D9B0988CE3A}" type="slidenum">
              <a:rPr lang="en-US" altLang="en-US" smtClean="0"/>
              <a:pPr>
                <a:spcBef>
                  <a:spcPct val="0"/>
                </a:spcBef>
              </a:pPr>
              <a:t>3</a:t>
            </a:fld>
            <a:endParaRPr lang="en-US" altLang="en-US"/>
          </a:p>
        </p:txBody>
      </p:sp>
      <p:sp>
        <p:nvSpPr>
          <p:cNvPr id="8195" name="Text Box 2">
            <a:extLst>
              <a:ext uri="{FF2B5EF4-FFF2-40B4-BE49-F238E27FC236}">
                <a16:creationId xmlns:a16="http://schemas.microsoft.com/office/drawing/2014/main" id="{18E19C94-D38C-8F4C-A64A-7229970239B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6" name="Text Box 3">
            <a:extLst>
              <a:ext uri="{FF2B5EF4-FFF2-40B4-BE49-F238E27FC236}">
                <a16:creationId xmlns:a16="http://schemas.microsoft.com/office/drawing/2014/main" id="{F6A7899D-9985-4D4B-A9C4-9B19701716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51396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>
            <a:extLst>
              <a:ext uri="{FF2B5EF4-FFF2-40B4-BE49-F238E27FC236}">
                <a16:creationId xmlns:a16="http://schemas.microsoft.com/office/drawing/2014/main" id="{CE9DA8C3-ED1D-F74A-A762-CABA498E5262}"/>
              </a:ext>
            </a:extLst>
          </p:cNvPr>
          <p:cNvGrpSpPr>
            <a:grpSpLocks/>
          </p:cNvGrpSpPr>
          <p:nvPr/>
        </p:nvGrpSpPr>
        <p:grpSpPr bwMode="auto">
          <a:xfrm>
            <a:off x="-9525" y="0"/>
            <a:ext cx="9169400" cy="533400"/>
            <a:chOff x="-6" y="-180"/>
            <a:chExt cx="5776" cy="516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245978B0-82E0-4240-BC6B-132593DD1318}"/>
                </a:ext>
              </a:extLst>
            </p:cNvPr>
            <p:cNvSpPr>
              <a:spLocks/>
            </p:cNvSpPr>
            <p:nvPr/>
          </p:nvSpPr>
          <p:spPr bwMode="auto">
            <a:xfrm>
              <a:off x="-6" y="-180"/>
              <a:ext cx="5772" cy="5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6" y="2"/>
                </a:cxn>
                <a:cxn ang="0">
                  <a:pos x="2542" y="0"/>
                </a:cxn>
                <a:cxn ang="0">
                  <a:pos x="4374" y="367"/>
                </a:cxn>
                <a:cxn ang="0">
                  <a:pos x="5766" y="55"/>
                </a:cxn>
                <a:cxn ang="0">
                  <a:pos x="5772" y="213"/>
                </a:cxn>
                <a:cxn ang="0">
                  <a:pos x="4302" y="439"/>
                </a:cxn>
                <a:cxn ang="0">
                  <a:pos x="1488" y="201"/>
                </a:cxn>
                <a:cxn ang="0">
                  <a:pos x="0" y="656"/>
                </a:cxn>
                <a:cxn ang="0">
                  <a:pos x="6" y="2"/>
                </a:cxn>
              </a:cxnLst>
              <a:rect l="0" t="0" r="0" b="0"/>
              <a:pathLst>
                <a:path w="5772" h="656">
                  <a:moveTo>
                    <a:pt x="6" y="2"/>
                  </a:moveTo>
                  <a:lnTo>
                    <a:pt x="2542" y="0"/>
                  </a:lnTo>
                  <a:cubicBezTo>
                    <a:pt x="2746" y="101"/>
                    <a:pt x="3828" y="367"/>
                    <a:pt x="4374" y="367"/>
                  </a:cubicBezTo>
                  <a:cubicBezTo>
                    <a:pt x="4920" y="367"/>
                    <a:pt x="5526" y="152"/>
                    <a:pt x="5766" y="55"/>
                  </a:cubicBezTo>
                  <a:lnTo>
                    <a:pt x="5772" y="213"/>
                  </a:lnTo>
                  <a:cubicBezTo>
                    <a:pt x="5670" y="257"/>
                    <a:pt x="5016" y="441"/>
                    <a:pt x="4302" y="439"/>
                  </a:cubicBezTo>
                  <a:cubicBezTo>
                    <a:pt x="3588" y="437"/>
                    <a:pt x="2205" y="165"/>
                    <a:pt x="1488" y="201"/>
                  </a:cubicBezTo>
                  <a:cubicBezTo>
                    <a:pt x="750" y="209"/>
                    <a:pt x="270" y="482"/>
                    <a:pt x="0" y="656"/>
                  </a:cubicBezTo>
                  <a:lnTo>
                    <a:pt x="6" y="2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shade val="50000"/>
                    <a:alpha val="45000"/>
                    <a:satMod val="120000"/>
                  </a:schemeClr>
                </a:gs>
                <a:gs pos="100000">
                  <a:schemeClr val="accent3">
                    <a:shade val="80000"/>
                    <a:alpha val="55000"/>
                    <a:satMod val="155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FA9E4B71-B566-F04C-AD09-21AA67686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" y="-180"/>
              <a:ext cx="3072" cy="263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1668" y="564"/>
                </a:cxn>
                <a:cxn ang="0">
                  <a:pos x="3000" y="186"/>
                </a:cxn>
                <a:cxn ang="0">
                  <a:pos x="3000" y="6"/>
                </a:cxn>
                <a:cxn ang="0">
                  <a:pos x="0" y="0"/>
                </a:cxn>
              </a:cxnLst>
              <a:rect l="0" t="0" r="0" b="0"/>
              <a:pathLst>
                <a:path w="3000" h="595">
                  <a:moveTo>
                    <a:pt x="0" y="0"/>
                  </a:moveTo>
                  <a:cubicBezTo>
                    <a:pt x="174" y="102"/>
                    <a:pt x="1168" y="533"/>
                    <a:pt x="1668" y="564"/>
                  </a:cubicBezTo>
                  <a:cubicBezTo>
                    <a:pt x="2168" y="595"/>
                    <a:pt x="2778" y="279"/>
                    <a:pt x="3000" y="186"/>
                  </a:cubicBezTo>
                  <a:lnTo>
                    <a:pt x="3000" y="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shade val="50000"/>
                    <a:alpha val="30000"/>
                    <a:satMod val="130000"/>
                  </a:schemeClr>
                </a:gs>
                <a:gs pos="80000">
                  <a:schemeClr val="accent2">
                    <a:shade val="75000"/>
                    <a:alpha val="45000"/>
                    <a:satMod val="14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grpSp>
          <p:nvGrpSpPr>
            <p:cNvPr id="7" name="Group 1">
              <a:extLst>
                <a:ext uri="{FF2B5EF4-FFF2-40B4-BE49-F238E27FC236}">
                  <a16:creationId xmlns:a16="http://schemas.microsoft.com/office/drawing/2014/main" id="{A9A44981-5EC9-0D49-93BC-4F8D198A80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-42"/>
              <a:ext cx="5770" cy="246"/>
              <a:chOff x="-13880" y="438044"/>
              <a:chExt cx="9173112" cy="427357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13FCE50F-F27C-1341-B692-5768BF0CFE4F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3880" y="438118"/>
                <a:ext cx="9173112" cy="427283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966"/>
                  </a:cxn>
                  <a:cxn ang="0">
                    <a:pos x="1608" y="282"/>
                  </a:cxn>
                  <a:cxn ang="0">
                    <a:pos x="4110" y="1008"/>
                  </a:cxn>
                  <a:cxn ang="0">
                    <a:pos x="5772" y="0"/>
                  </a:cxn>
                </a:cxnLst>
                <a:rect l="0" t="0" r="0" b="0"/>
                <a:pathLst>
                  <a:path w="5772" h="1055">
                    <a:moveTo>
                      <a:pt x="0" y="966"/>
                    </a:moveTo>
                    <a:cubicBezTo>
                      <a:pt x="282" y="738"/>
                      <a:pt x="923" y="275"/>
                      <a:pt x="1608" y="282"/>
                    </a:cubicBezTo>
                    <a:cubicBezTo>
                      <a:pt x="2293" y="289"/>
                      <a:pt x="3416" y="1055"/>
                      <a:pt x="4110" y="1008"/>
                    </a:cubicBezTo>
                    <a:cubicBezTo>
                      <a:pt x="4804" y="961"/>
                      <a:pt x="5426" y="210"/>
                      <a:pt x="5772" y="0"/>
                    </a:cubicBezTo>
                  </a:path>
                </a:pathLst>
              </a:custGeom>
              <a:noFill/>
              <a:ln w="10795" cap="flat" cmpd="sng" algn="ctr">
                <a:gradFill>
                  <a:gsLst>
                    <a:gs pos="74000">
                      <a:schemeClr val="accent3">
                        <a:shade val="75000"/>
                      </a:schemeClr>
                    </a:gs>
                    <a:gs pos="86000">
                      <a:schemeClr val="tx1">
                        <a:alpha val="29000"/>
                      </a:schemeClr>
                    </a:gs>
                    <a:gs pos="16000">
                      <a:schemeClr val="accent2">
                        <a:shade val="75000"/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x-none" altLang="x-none" sz="2000">
                  <a:ea typeface="Times New Roman" charset="0"/>
                  <a:cs typeface="Times New Roman" charset="0"/>
                </a:endParaRPr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F4B144E8-6CA1-2145-B728-15292B7460C0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0858" y="438044"/>
                <a:ext cx="9169042" cy="382392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732"/>
                  </a:cxn>
                  <a:cxn ang="0">
                    <a:pos x="1638" y="228"/>
                  </a:cxn>
                  <a:cxn ang="0">
                    <a:pos x="4122" y="816"/>
                  </a:cxn>
                  <a:cxn ang="0">
                    <a:pos x="5766" y="0"/>
                  </a:cxn>
                </a:cxnLst>
                <a:rect l="0" t="0" r="0" b="0"/>
                <a:pathLst>
                  <a:path w="5766" h="854">
                    <a:moveTo>
                      <a:pt x="0" y="732"/>
                    </a:moveTo>
                    <a:cubicBezTo>
                      <a:pt x="273" y="647"/>
                      <a:pt x="951" y="214"/>
                      <a:pt x="1638" y="228"/>
                    </a:cubicBezTo>
                    <a:cubicBezTo>
                      <a:pt x="2325" y="242"/>
                      <a:pt x="3434" y="854"/>
                      <a:pt x="4122" y="816"/>
                    </a:cubicBezTo>
                    <a:cubicBezTo>
                      <a:pt x="4810" y="778"/>
                      <a:pt x="5424" y="170"/>
                      <a:pt x="5766" y="0"/>
                    </a:cubicBezTo>
                  </a:path>
                </a:pathLst>
              </a:custGeom>
              <a:noFill/>
              <a:ln w="9525" cap="flat" cmpd="sng" algn="ctr">
                <a:gradFill>
                  <a:gsLst>
                    <a:gs pos="74000">
                      <a:schemeClr val="accent4"/>
                    </a:gs>
                    <a:gs pos="44000">
                      <a:schemeClr val="accent1"/>
                    </a:gs>
                    <a:gs pos="33000">
                      <a:schemeClr val="accent2"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x-none" altLang="x-none" sz="2000">
                  <a:ea typeface="Times New Roman" charset="0"/>
                  <a:cs typeface="Times New Roman" charset="0"/>
                </a:endParaRPr>
              </a:p>
            </p:txBody>
          </p:sp>
        </p:grpSp>
      </p:grpSp>
      <p:sp>
        <p:nvSpPr>
          <p:cNvPr id="81924" name="Title Placeholder 8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470025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1925" name="Text Placeholder 29"/>
          <p:cNvSpPr>
            <a:spLocks noGrp="1"/>
          </p:cNvSpPr>
          <p:nvPr>
            <p:ph type="subTitle" idx="1"/>
          </p:nvPr>
        </p:nvSpPr>
        <p:spPr>
          <a:xfrm>
            <a:off x="685800" y="3276600"/>
            <a:ext cx="7772400" cy="1752600"/>
          </a:xfrm>
          <a:ln w="9525"/>
        </p:spPr>
        <p:txBody>
          <a:bodyPr/>
          <a:lstStyle>
            <a:lvl1pPr marL="0" indent="0" algn="ctr">
              <a:buFont typeface="Wingdings 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71499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40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53300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4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3311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5394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9738"/>
            <a:ext cx="8229600" cy="7032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915400" cy="518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89102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125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8">
            <a:extLst>
              <a:ext uri="{FF2B5EF4-FFF2-40B4-BE49-F238E27FC236}">
                <a16:creationId xmlns:a16="http://schemas.microsoft.com/office/drawing/2014/main" id="{3C99051F-6A77-7A40-A365-BDE5924DA65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439738"/>
            <a:ext cx="8229600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9">
            <a:extLst>
              <a:ext uri="{FF2B5EF4-FFF2-40B4-BE49-F238E27FC236}">
                <a16:creationId xmlns:a16="http://schemas.microsoft.com/office/drawing/2014/main" id="{F2AFC079-77CD-CF43-BF6E-0356C965C6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228600" y="1371600"/>
            <a:ext cx="89154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grpSp>
        <p:nvGrpSpPr>
          <p:cNvPr id="1028" name="Group 24">
            <a:extLst>
              <a:ext uri="{FF2B5EF4-FFF2-40B4-BE49-F238E27FC236}">
                <a16:creationId xmlns:a16="http://schemas.microsoft.com/office/drawing/2014/main" id="{553F81E9-2774-D04B-9BF7-93527A2AFCDC}"/>
              </a:ext>
            </a:extLst>
          </p:cNvPr>
          <p:cNvGrpSpPr>
            <a:grpSpLocks/>
          </p:cNvGrpSpPr>
          <p:nvPr/>
        </p:nvGrpSpPr>
        <p:grpSpPr bwMode="auto">
          <a:xfrm>
            <a:off x="-9525" y="0"/>
            <a:ext cx="9169400" cy="533400"/>
            <a:chOff x="-6" y="-180"/>
            <a:chExt cx="5776" cy="516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6A22CD59-5BE6-7240-8836-CE1605CD2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-6" y="-180"/>
              <a:ext cx="5772" cy="5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6" y="2"/>
                </a:cxn>
                <a:cxn ang="0">
                  <a:pos x="2542" y="0"/>
                </a:cxn>
                <a:cxn ang="0">
                  <a:pos x="4374" y="367"/>
                </a:cxn>
                <a:cxn ang="0">
                  <a:pos x="5766" y="55"/>
                </a:cxn>
                <a:cxn ang="0">
                  <a:pos x="5772" y="213"/>
                </a:cxn>
                <a:cxn ang="0">
                  <a:pos x="4302" y="439"/>
                </a:cxn>
                <a:cxn ang="0">
                  <a:pos x="1488" y="201"/>
                </a:cxn>
                <a:cxn ang="0">
                  <a:pos x="0" y="656"/>
                </a:cxn>
                <a:cxn ang="0">
                  <a:pos x="6" y="2"/>
                </a:cxn>
              </a:cxnLst>
              <a:rect l="0" t="0" r="0" b="0"/>
              <a:pathLst>
                <a:path w="5772" h="656">
                  <a:moveTo>
                    <a:pt x="6" y="2"/>
                  </a:moveTo>
                  <a:lnTo>
                    <a:pt x="2542" y="0"/>
                  </a:lnTo>
                  <a:cubicBezTo>
                    <a:pt x="2746" y="101"/>
                    <a:pt x="3828" y="367"/>
                    <a:pt x="4374" y="367"/>
                  </a:cubicBezTo>
                  <a:cubicBezTo>
                    <a:pt x="4920" y="367"/>
                    <a:pt x="5526" y="152"/>
                    <a:pt x="5766" y="55"/>
                  </a:cubicBezTo>
                  <a:lnTo>
                    <a:pt x="5772" y="213"/>
                  </a:lnTo>
                  <a:cubicBezTo>
                    <a:pt x="5670" y="257"/>
                    <a:pt x="5016" y="441"/>
                    <a:pt x="4302" y="439"/>
                  </a:cubicBezTo>
                  <a:cubicBezTo>
                    <a:pt x="3588" y="437"/>
                    <a:pt x="2205" y="165"/>
                    <a:pt x="1488" y="201"/>
                  </a:cubicBezTo>
                  <a:cubicBezTo>
                    <a:pt x="750" y="209"/>
                    <a:pt x="270" y="482"/>
                    <a:pt x="0" y="656"/>
                  </a:cubicBezTo>
                  <a:lnTo>
                    <a:pt x="6" y="2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shade val="50000"/>
                    <a:alpha val="45000"/>
                    <a:satMod val="120000"/>
                  </a:schemeClr>
                </a:gs>
                <a:gs pos="100000">
                  <a:schemeClr val="accent3">
                    <a:shade val="80000"/>
                    <a:alpha val="55000"/>
                    <a:satMod val="155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1F698C6D-4F34-B240-ACB1-B209A8056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" y="-180"/>
              <a:ext cx="3072" cy="263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1668" y="564"/>
                </a:cxn>
                <a:cxn ang="0">
                  <a:pos x="3000" y="186"/>
                </a:cxn>
                <a:cxn ang="0">
                  <a:pos x="3000" y="6"/>
                </a:cxn>
                <a:cxn ang="0">
                  <a:pos x="0" y="0"/>
                </a:cxn>
              </a:cxnLst>
              <a:rect l="0" t="0" r="0" b="0"/>
              <a:pathLst>
                <a:path w="3000" h="595">
                  <a:moveTo>
                    <a:pt x="0" y="0"/>
                  </a:moveTo>
                  <a:cubicBezTo>
                    <a:pt x="174" y="102"/>
                    <a:pt x="1168" y="533"/>
                    <a:pt x="1668" y="564"/>
                  </a:cubicBezTo>
                  <a:cubicBezTo>
                    <a:pt x="2168" y="595"/>
                    <a:pt x="2778" y="279"/>
                    <a:pt x="3000" y="186"/>
                  </a:cubicBezTo>
                  <a:lnTo>
                    <a:pt x="3000" y="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shade val="50000"/>
                    <a:alpha val="30000"/>
                    <a:satMod val="130000"/>
                  </a:schemeClr>
                </a:gs>
                <a:gs pos="80000">
                  <a:schemeClr val="accent2">
                    <a:shade val="75000"/>
                    <a:alpha val="45000"/>
                    <a:satMod val="14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grpSp>
          <p:nvGrpSpPr>
            <p:cNvPr id="1032" name="Group 1">
              <a:extLst>
                <a:ext uri="{FF2B5EF4-FFF2-40B4-BE49-F238E27FC236}">
                  <a16:creationId xmlns:a16="http://schemas.microsoft.com/office/drawing/2014/main" id="{52FDD6F2-2207-B745-914D-574F36ABB4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-42"/>
              <a:ext cx="5770" cy="246"/>
              <a:chOff x="-13880" y="438044"/>
              <a:chExt cx="9173112" cy="427357"/>
            </a:xfrm>
          </p:grpSpPr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ADE7E1D4-37DB-9745-916C-D4802E018934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3880" y="438118"/>
                <a:ext cx="9173112" cy="427283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966"/>
                  </a:cxn>
                  <a:cxn ang="0">
                    <a:pos x="1608" y="282"/>
                  </a:cxn>
                  <a:cxn ang="0">
                    <a:pos x="4110" y="1008"/>
                  </a:cxn>
                  <a:cxn ang="0">
                    <a:pos x="5772" y="0"/>
                  </a:cxn>
                </a:cxnLst>
                <a:rect l="0" t="0" r="0" b="0"/>
                <a:pathLst>
                  <a:path w="5772" h="1055">
                    <a:moveTo>
                      <a:pt x="0" y="966"/>
                    </a:moveTo>
                    <a:cubicBezTo>
                      <a:pt x="282" y="738"/>
                      <a:pt x="923" y="275"/>
                      <a:pt x="1608" y="282"/>
                    </a:cubicBezTo>
                    <a:cubicBezTo>
                      <a:pt x="2293" y="289"/>
                      <a:pt x="3416" y="1055"/>
                      <a:pt x="4110" y="1008"/>
                    </a:cubicBezTo>
                    <a:cubicBezTo>
                      <a:pt x="4804" y="961"/>
                      <a:pt x="5426" y="210"/>
                      <a:pt x="5772" y="0"/>
                    </a:cubicBezTo>
                  </a:path>
                </a:pathLst>
              </a:custGeom>
              <a:noFill/>
              <a:ln w="10795" cap="flat" cmpd="sng" algn="ctr">
                <a:gradFill>
                  <a:gsLst>
                    <a:gs pos="74000">
                      <a:schemeClr val="accent3">
                        <a:shade val="75000"/>
                      </a:schemeClr>
                    </a:gs>
                    <a:gs pos="86000">
                      <a:schemeClr val="tx1">
                        <a:alpha val="29000"/>
                      </a:schemeClr>
                    </a:gs>
                    <a:gs pos="16000">
                      <a:schemeClr val="accent2">
                        <a:shade val="75000"/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x-none" altLang="x-none" sz="2000">
                  <a:ea typeface="Times New Roman" charset="0"/>
                  <a:cs typeface="Times New Roman" charset="0"/>
                </a:endParaRPr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7B917B47-D330-D848-82B3-22B21788362D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0858" y="438044"/>
                <a:ext cx="9169042" cy="382392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732"/>
                  </a:cxn>
                  <a:cxn ang="0">
                    <a:pos x="1638" y="228"/>
                  </a:cxn>
                  <a:cxn ang="0">
                    <a:pos x="4122" y="816"/>
                  </a:cxn>
                  <a:cxn ang="0">
                    <a:pos x="5766" y="0"/>
                  </a:cxn>
                </a:cxnLst>
                <a:rect l="0" t="0" r="0" b="0"/>
                <a:pathLst>
                  <a:path w="5766" h="854">
                    <a:moveTo>
                      <a:pt x="0" y="732"/>
                    </a:moveTo>
                    <a:cubicBezTo>
                      <a:pt x="273" y="647"/>
                      <a:pt x="951" y="214"/>
                      <a:pt x="1638" y="228"/>
                    </a:cubicBezTo>
                    <a:cubicBezTo>
                      <a:pt x="2325" y="242"/>
                      <a:pt x="3434" y="854"/>
                      <a:pt x="4122" y="816"/>
                    </a:cubicBezTo>
                    <a:cubicBezTo>
                      <a:pt x="4810" y="778"/>
                      <a:pt x="5424" y="170"/>
                      <a:pt x="5766" y="0"/>
                    </a:cubicBezTo>
                  </a:path>
                </a:pathLst>
              </a:custGeom>
              <a:noFill/>
              <a:ln w="9525" cap="flat" cmpd="sng" algn="ctr">
                <a:gradFill>
                  <a:gsLst>
                    <a:gs pos="74000">
                      <a:schemeClr val="accent4"/>
                    </a:gs>
                    <a:gs pos="44000">
                      <a:schemeClr val="accent1"/>
                    </a:gs>
                    <a:gs pos="33000">
                      <a:schemeClr val="accent2"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x-none" altLang="x-none" sz="2000">
                  <a:ea typeface="Times New Roman" charset="0"/>
                  <a:cs typeface="Times New Roman" charset="0"/>
                </a:endParaRPr>
              </a:p>
            </p:txBody>
          </p:sp>
        </p:grp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CB2CC3-B6C0-234B-A4E5-86339E43052A}"/>
              </a:ext>
            </a:extLst>
          </p:cNvPr>
          <p:cNvSpPr txBox="1">
            <a:spLocks noGrp="1"/>
          </p:cNvSpPr>
          <p:nvPr/>
        </p:nvSpPr>
        <p:spPr>
          <a:xfrm>
            <a:off x="8326438" y="6430963"/>
            <a:ext cx="762000" cy="365125"/>
          </a:xfrm>
          <a:prstGeom prst="rect">
            <a:avLst/>
          </a:prstGeom>
          <a:noFill/>
        </p:spPr>
        <p:txBody>
          <a:bodyPr lIns="0" tIns="0" rIns="0" bIns="0" anchor="b"/>
          <a:lstStyle>
            <a:lvl1pPr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algn="r" eaLnBrk="1" hangingPunct="1">
              <a:buFont typeface="Wingdings" charset="2"/>
              <a:buNone/>
              <a:defRPr/>
            </a:pPr>
            <a:fld id="{6B19E394-F7B9-2A4D-8C16-E737B0684FE6}" type="slidenum">
              <a:rPr lang="en-US" altLang="en-US" sz="1200" smtClean="0">
                <a:solidFill>
                  <a:srgbClr val="424242"/>
                </a:solidFill>
              </a:rPr>
              <a:pPr algn="r" eaLnBrk="1" hangingPunct="1">
                <a:buFont typeface="Wingdings" charset="2"/>
                <a:buNone/>
                <a:defRPr/>
              </a:pPr>
              <a:t>‹#›</a:t>
            </a:fld>
            <a:endParaRPr lang="en-US" altLang="en-US" sz="1200">
              <a:solidFill>
                <a:srgbClr val="42424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89" r:id="rId2"/>
    <p:sldLayoutId id="2147483690" r:id="rId3"/>
    <p:sldLayoutId id="2147483691" r:id="rId4"/>
    <p:sldLayoutId id="2147483692" r:id="rId5"/>
    <p:sldLayoutId id="2147483693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95000"/>
        <a:buFont typeface="Wingdings 2" pitchFamily="2" charset="2"/>
        <a:buChar char=""/>
        <a:defRPr sz="2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2" charset="2"/>
        <a:buChar char="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2" charset="2"/>
        <a:buChar char="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65000"/>
        <a:buFont typeface="Wingdings 2" pitchFamily="2" charset="2"/>
        <a:buChar char=""/>
        <a:defRPr sz="17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39639D"/>
        </a:buClr>
        <a:buSzPct val="65000"/>
        <a:buFont typeface="Wingdings 2" pitchFamily="2" charset="2"/>
        <a:buChar char=""/>
        <a:defRPr sz="17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3" Type="http://schemas.openxmlformats.org/officeDocument/2006/relationships/image" Target="../media/image5.gif"/><Relationship Id="rId7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customXml" Target="../ink/ink2.xml"/><Relationship Id="rId11" Type="http://schemas.openxmlformats.org/officeDocument/2006/relationships/image" Target="../media/image9.png"/><Relationship Id="rId5" Type="http://schemas.openxmlformats.org/officeDocument/2006/relationships/image" Target="../media/image6.png"/><Relationship Id="rId10" Type="http://schemas.openxmlformats.org/officeDocument/2006/relationships/customXml" Target="../ink/ink4.xml"/><Relationship Id="rId4" Type="http://schemas.openxmlformats.org/officeDocument/2006/relationships/customXml" Target="../ink/ink1.xml"/><Relationship Id="rId9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2">
            <a:extLst>
              <a:ext uri="{FF2B5EF4-FFF2-40B4-BE49-F238E27FC236}">
                <a16:creationId xmlns:a16="http://schemas.microsoft.com/office/drawing/2014/main" id="{EBBFC265-4ED0-9743-9EA3-A0D6B2384CA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Building Java Programs</a:t>
            </a:r>
          </a:p>
        </p:txBody>
      </p:sp>
      <p:sp>
        <p:nvSpPr>
          <p:cNvPr id="5122" name="Rectangle 3">
            <a:extLst>
              <a:ext uri="{FF2B5EF4-FFF2-40B4-BE49-F238E27FC236}">
                <a16:creationId xmlns:a16="http://schemas.microsoft.com/office/drawing/2014/main" id="{C8B37454-23FA-2248-81F4-C17AA863975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 2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Chapter 15</a:t>
            </a:r>
          </a:p>
          <a:p>
            <a:pPr eaLnBrk="1" hangingPunct="1">
              <a:buFont typeface="Wingdings 2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testing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ArrayIntList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; </a:t>
            </a:r>
          </a:p>
          <a:p>
            <a:pPr eaLnBrk="1" hangingPunct="1">
              <a:buFont typeface="Wingdings 2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pre/post conditions and exceptions</a:t>
            </a:r>
          </a:p>
          <a:p>
            <a:pPr eaLnBrk="1" hangingPunct="1">
              <a:buFont typeface="Wingdings 2" pitchFamily="2" charset="2"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>
              <a:buFont typeface="Wingdings 2" pitchFamily="2" charset="2"/>
              <a:buNone/>
            </a:pPr>
            <a:r>
              <a:rPr lang="en-US" altLang="en-US" b="1" dirty="0">
                <a:ea typeface="ＭＳ Ｐゴシック" panose="020B0600070205080204" pitchFamily="34" charset="-128"/>
              </a:rPr>
              <a:t>reading: 4.4 15.1 - 15.3</a:t>
            </a: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>
            <a:extLst>
              <a:ext uri="{FF2B5EF4-FFF2-40B4-BE49-F238E27FC236}">
                <a16:creationId xmlns:a16="http://schemas.microsoft.com/office/drawing/2014/main" id="{00D14DB2-A197-FA49-8150-8687DAA20B6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Private helper methods</a:t>
            </a:r>
          </a:p>
        </p:txBody>
      </p:sp>
      <p:sp>
        <p:nvSpPr>
          <p:cNvPr id="21506" name="Rectangle 3">
            <a:extLst>
              <a:ext uri="{FF2B5EF4-FFF2-40B4-BE49-F238E27FC236}">
                <a16:creationId xmlns:a16="http://schemas.microsoft.com/office/drawing/2014/main" id="{67DDBD69-E8AD-1E40-AAE2-85334966004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	private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b="1">
                <a:ea typeface="ＭＳ Ｐゴシック" panose="020B0600070205080204" pitchFamily="34" charset="-128"/>
              </a:rPr>
              <a:t>type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b="1">
                <a:ea typeface="ＭＳ Ｐゴシック" panose="020B0600070205080204" pitchFamily="34" charset="-128"/>
              </a:rPr>
              <a:t>name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(</a:t>
            </a:r>
            <a:r>
              <a:rPr lang="en-US" altLang="en-US" b="1">
                <a:ea typeface="ＭＳ Ｐゴシック" panose="020B0600070205080204" pitchFamily="34" charset="-128"/>
              </a:rPr>
              <a:t>type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b="1">
                <a:ea typeface="ＭＳ Ｐゴシック" panose="020B0600070205080204" pitchFamily="34" charset="-128"/>
              </a:rPr>
              <a:t>name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, ..., </a:t>
            </a:r>
            <a:r>
              <a:rPr lang="en-US" altLang="en-US" b="1">
                <a:ea typeface="ＭＳ Ｐゴシック" panose="020B0600070205080204" pitchFamily="34" charset="-128"/>
              </a:rPr>
              <a:t>type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b="1">
                <a:ea typeface="ＭＳ Ｐゴシック" panose="020B0600070205080204" pitchFamily="34" charset="-128"/>
              </a:rPr>
              <a:t>name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)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    </a:t>
            </a:r>
            <a:r>
              <a:rPr lang="en-US" altLang="en-US" b="1">
                <a:ea typeface="ＭＳ Ｐゴシック" panose="020B0600070205080204" pitchFamily="34" charset="-128"/>
              </a:rPr>
              <a:t>statement(s)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}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 </a:t>
            </a:r>
            <a:r>
              <a:rPr lang="en-US" altLang="en-US" b="1">
                <a:ea typeface="ＭＳ Ｐゴシック" panose="020B0600070205080204" pitchFamily="34" charset="-128"/>
              </a:rPr>
              <a:t>private method</a:t>
            </a:r>
            <a:r>
              <a:rPr lang="en-US" altLang="en-US">
                <a:ea typeface="ＭＳ Ｐゴシック" panose="020B0600070205080204" pitchFamily="34" charset="-128"/>
              </a:rPr>
              <a:t> can be seen/called only by its own class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your object can call the method on itself, but clients cannot call it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useful for "helper" methods that clients shouldn't directly touch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>
              <a:buFontTx/>
              <a:buNone/>
            </a:pPr>
            <a:r>
              <a:rPr lang="en-US" altLang="en-US" sz="2000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private</a:t>
            </a: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void checkIndex(int index, int min, int max) {</a:t>
            </a:r>
          </a:p>
          <a:p>
            <a:pPr eaLnBrk="1" hangingPunct="1"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if (index &lt; min || index &gt; max) {</a:t>
            </a:r>
          </a:p>
          <a:p>
            <a:pPr eaLnBrk="1" hangingPunct="1"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throw new IndexOutOfBoundsException(index);</a:t>
            </a:r>
          </a:p>
          <a:p>
            <a:pPr eaLnBrk="1" hangingPunct="1"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eaLnBrk="1" hangingPunct="1">
              <a:buFontTx/>
              <a:buNone/>
            </a:pPr>
            <a:r>
              <a:rPr lang="en-US" altLang="en-US" sz="200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>
            <a:extLst>
              <a:ext uri="{FF2B5EF4-FFF2-40B4-BE49-F238E27FC236}">
                <a16:creationId xmlns:a16="http://schemas.microsoft.com/office/drawing/2014/main" id="{6F5AE718-687E-864B-B5ED-35C2A622757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Postconditions</a:t>
            </a:r>
          </a:p>
        </p:txBody>
      </p:sp>
      <p:sp>
        <p:nvSpPr>
          <p:cNvPr id="23554" name="Rectangle 3">
            <a:extLst>
              <a:ext uri="{FF2B5EF4-FFF2-40B4-BE49-F238E27FC236}">
                <a16:creationId xmlns:a16="http://schemas.microsoft.com/office/drawing/2014/main" id="{1F3BE394-C736-1246-8728-C5FC8C80104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b="1" dirty="0" err="1">
                <a:ea typeface="ＭＳ Ｐゴシック" panose="020B0600070205080204" pitchFamily="34" charset="-128"/>
              </a:rPr>
              <a:t>postcondition</a:t>
            </a:r>
            <a:r>
              <a:rPr lang="en-US" altLang="en-US" dirty="0">
                <a:ea typeface="ＭＳ Ｐゴシック" panose="020B0600070205080204" pitchFamily="34" charset="-128"/>
              </a:rPr>
              <a:t>: Something your method </a:t>
            </a:r>
            <a:r>
              <a:rPr lang="en-US" altLang="en-US" i="1" dirty="0">
                <a:ea typeface="ＭＳ Ｐゴシック" panose="020B0600070205080204" pitchFamily="34" charset="-128"/>
              </a:rPr>
              <a:t>promises will be true </a:t>
            </a:r>
            <a:r>
              <a:rPr lang="en-US" altLang="en-US" dirty="0">
                <a:ea typeface="ＭＳ Ｐゴシック" panose="020B0600070205080204" pitchFamily="34" charset="-128"/>
              </a:rPr>
              <a:t>at the </a:t>
            </a:r>
            <a:r>
              <a:rPr lang="en-US" altLang="en-US" i="1" dirty="0">
                <a:ea typeface="ＭＳ Ｐゴシック" panose="020B0600070205080204" pitchFamily="34" charset="-128"/>
              </a:rPr>
              <a:t>end</a:t>
            </a:r>
            <a:r>
              <a:rPr lang="en-US" altLang="en-US" dirty="0">
                <a:ea typeface="ＭＳ Ｐゴシック" panose="020B0600070205080204" pitchFamily="34" charset="-128"/>
              </a:rPr>
              <a:t>  of its execution.</a:t>
            </a:r>
          </a:p>
          <a:p>
            <a:pPr lvl="1" eaLnBrk="1" hangingPunct="1"/>
            <a:r>
              <a:rPr lang="en-US" altLang="en-US" dirty="0">
                <a:ea typeface="ＭＳ Ｐゴシック" panose="020B0600070205080204" pitchFamily="34" charset="-128"/>
              </a:rPr>
              <a:t>Often documented as a comment on the method's header:</a:t>
            </a:r>
            <a:r>
              <a:rPr lang="en-US" altLang="en-US" sz="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	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endParaRPr lang="en-US" altLang="en-US" b="1" dirty="0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sz="1800" b="1" dirty="0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Precondition : size() &lt; capacity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sz="1800" b="1" dirty="0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</a:t>
            </a:r>
            <a:r>
              <a:rPr lang="en-US" altLang="en-US" sz="1800" b="1" i="1" dirty="0" err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Postcondition</a:t>
            </a:r>
            <a:r>
              <a:rPr lang="en-US" altLang="en-US" sz="1800" b="1" i="1" dirty="0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: value is added at the end of the list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void add(</a:t>
            </a:r>
            <a:r>
              <a:rPr lang="en-US" altLang="en-US" sz="1800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int</a:t>
            </a: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value)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	 </a:t>
            </a:r>
            <a:r>
              <a:rPr lang="en-US" altLang="en-US" sz="1800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elementData</a:t>
            </a: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[size] = value;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	 size++;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 dirty="0">
                <a:ea typeface="ＭＳ Ｐゴシック" panose="020B0600070205080204" pitchFamily="34" charset="-128"/>
              </a:rPr>
              <a:t>If your method states a </a:t>
            </a:r>
            <a:r>
              <a:rPr lang="en-US" altLang="en-US" dirty="0" err="1">
                <a:ea typeface="ＭＳ Ｐゴシック" panose="020B0600070205080204" pitchFamily="34" charset="-128"/>
              </a:rPr>
              <a:t>postcondition</a:t>
            </a:r>
            <a:r>
              <a:rPr lang="en-US" altLang="en-US" dirty="0">
                <a:ea typeface="ＭＳ Ｐゴシック" panose="020B0600070205080204" pitchFamily="34" charset="-128"/>
              </a:rPr>
              <a:t>, clients should be able to rely on that statement being true after they call the method.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>
            <a:extLst>
              <a:ext uri="{FF2B5EF4-FFF2-40B4-BE49-F238E27FC236}">
                <a16:creationId xmlns:a16="http://schemas.microsoft.com/office/drawing/2014/main" id="{0DA4B9BD-C7DC-1E4D-97EF-6E64004753B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Not enough space</a:t>
            </a:r>
          </a:p>
        </p:txBody>
      </p:sp>
      <p:sp>
        <p:nvSpPr>
          <p:cNvPr id="199683" name="Rectangle 3">
            <a:extLst>
              <a:ext uri="{FF2B5EF4-FFF2-40B4-BE49-F238E27FC236}">
                <a16:creationId xmlns:a16="http://schemas.microsoft.com/office/drawing/2014/main" id="{B661EAFD-BA79-AB4A-BABF-1AD0DE5ABA2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What to do if client needs to add more than 10 elements?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list.add(15); 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add an 11th element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Possible solution: Allow the client to construct the list with a larger initial capacity.</a:t>
            </a:r>
          </a:p>
        </p:txBody>
      </p:sp>
      <p:graphicFrame>
        <p:nvGraphicFramePr>
          <p:cNvPr id="199684" name="Group 4">
            <a:extLst>
              <a:ext uri="{FF2B5EF4-FFF2-40B4-BE49-F238E27FC236}">
                <a16:creationId xmlns:a16="http://schemas.microsoft.com/office/drawing/2014/main" id="{6DCC3DBC-1662-0149-9B2E-F794CEEF7B48}"/>
              </a:ext>
            </a:extLst>
          </p:cNvPr>
          <p:cNvGraphicFramePr>
            <a:graphicFrameLocks noGrp="1"/>
          </p:cNvGraphicFramePr>
          <p:nvPr/>
        </p:nvGraphicFramePr>
        <p:xfrm>
          <a:off x="1219200" y="2362200"/>
          <a:ext cx="6553200" cy="1189038"/>
        </p:xfrm>
        <a:graphic>
          <a:graphicData uri="http://schemas.openxmlformats.org/drawingml/2006/table">
            <a:tbl>
              <a:tblPr/>
              <a:tblGrid>
                <a:gridCol w="8937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51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35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667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6356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683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6673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6673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6673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6515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6673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9634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index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0</a:t>
                      </a:r>
                    </a:p>
                  </a:txBody>
                  <a:tcPr marT="45732" marB="45732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</a:t>
                      </a:r>
                    </a:p>
                  </a:txBody>
                  <a:tcPr marT="45732" marB="45732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2</a:t>
                      </a:r>
                    </a:p>
                  </a:txBody>
                  <a:tcPr marT="45732" marB="45732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3</a:t>
                      </a:r>
                    </a:p>
                  </a:txBody>
                  <a:tcPr marT="45732" marB="45732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4</a:t>
                      </a:r>
                    </a:p>
                  </a:txBody>
                  <a:tcPr marT="45732" marB="45732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5</a:t>
                      </a:r>
                    </a:p>
                  </a:txBody>
                  <a:tcPr marT="45732" marB="45732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6</a:t>
                      </a:r>
                    </a:p>
                  </a:txBody>
                  <a:tcPr marT="45732" marB="45732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7</a:t>
                      </a:r>
                    </a:p>
                  </a:txBody>
                  <a:tcPr marT="45732" marB="45732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8</a:t>
                      </a:r>
                    </a:p>
                  </a:txBody>
                  <a:tcPr marT="45732" marB="45732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B2B2B2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9</a:t>
                      </a:r>
                    </a:p>
                  </a:txBody>
                  <a:tcPr marT="45732" marB="45732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34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value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3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8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9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7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5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12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4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8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6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34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size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10</a:t>
                      </a:r>
                    </a:p>
                  </a:txBody>
                  <a:tcPr marT="45732" marB="4573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32" marB="4573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32" marB="4573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32" marB="4573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32" marB="4573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32" marB="4573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32" marB="4573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32" marB="4573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32" marB="4573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T="45732" marB="45732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773035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96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>
            <a:extLst>
              <a:ext uri="{FF2B5EF4-FFF2-40B4-BE49-F238E27FC236}">
                <a16:creationId xmlns:a16="http://schemas.microsoft.com/office/drawing/2014/main" id="{879A1282-4AA4-784E-BA92-2B4B736B8FE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Multiple constructors</a:t>
            </a:r>
          </a:p>
        </p:txBody>
      </p:sp>
      <p:sp>
        <p:nvSpPr>
          <p:cNvPr id="200707" name="Rectangle 3">
            <a:extLst>
              <a:ext uri="{FF2B5EF4-FFF2-40B4-BE49-F238E27FC236}">
                <a16:creationId xmlns:a16="http://schemas.microsoft.com/office/drawing/2014/main" id="{3BF54B1D-2FF7-D64D-82A2-D6F254E080A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Our list class has the following constructor: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public ArrayIntList()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    elementData = new int[10];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    size = 0;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Let's add a new constructor that takes a capacity parameter: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public ArrayIntList(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int capacity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    elementData = new int[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capacity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];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    size = 0;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</a:pPr>
            <a:r>
              <a:rPr lang="en-US" altLang="en-US">
                <a:ea typeface="ＭＳ Ｐゴシック" panose="020B0600070205080204" pitchFamily="34" charset="-128"/>
              </a:rPr>
              <a:t>The constructors are very similar.  Can we avoid redundancy?</a:t>
            </a:r>
          </a:p>
        </p:txBody>
      </p:sp>
    </p:spTree>
    <p:extLst>
      <p:ext uri="{BB962C8B-B14F-4D97-AF65-F5344CB8AC3E}">
        <p14:creationId xmlns:p14="http://schemas.microsoft.com/office/powerpoint/2010/main" val="80931448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07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07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070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070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070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>
            <a:extLst>
              <a:ext uri="{FF2B5EF4-FFF2-40B4-BE49-F238E27FC236}">
                <a16:creationId xmlns:a16="http://schemas.microsoft.com/office/drawing/2014/main" id="{E4661F2F-68A9-454D-A7B1-3163B741EF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this</a:t>
            </a:r>
            <a:r>
              <a:rPr lang="en-US" altLang="en-US">
                <a:ea typeface="ＭＳ Ｐゴシック" panose="020B0600070205080204" pitchFamily="34" charset="-128"/>
              </a:rPr>
              <a:t> keyword</a:t>
            </a:r>
          </a:p>
        </p:txBody>
      </p:sp>
      <p:sp>
        <p:nvSpPr>
          <p:cNvPr id="12290" name="Rectangle 3">
            <a:extLst>
              <a:ext uri="{FF2B5EF4-FFF2-40B4-BE49-F238E27FC236}">
                <a16:creationId xmlns:a16="http://schemas.microsoft.com/office/drawing/2014/main" id="{BD76B105-ECE7-5546-8176-2C9E115DEDD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tabLst>
                <a:tab pos="4340225" algn="l"/>
              </a:tabLst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this</a:t>
            </a:r>
            <a:r>
              <a:rPr lang="en-US" altLang="en-US">
                <a:ea typeface="ＭＳ Ｐゴシック" panose="020B0600070205080204" pitchFamily="34" charset="-128"/>
              </a:rPr>
              <a:t> : A reference to the </a:t>
            </a:r>
            <a:r>
              <a:rPr lang="en-US" altLang="en-US" i="1">
                <a:ea typeface="ＭＳ Ｐゴシック" panose="020B0600070205080204" pitchFamily="34" charset="-128"/>
              </a:rPr>
              <a:t>implicit parameter</a:t>
            </a: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  <a:tabLst>
                <a:tab pos="4340225" algn="l"/>
              </a:tabLst>
            </a:pPr>
            <a:r>
              <a:rPr lang="en-US" altLang="en-US" sz="2100">
                <a:ea typeface="ＭＳ Ｐゴシック" panose="020B0600070205080204" pitchFamily="34" charset="-128"/>
              </a:rPr>
              <a:t>	(the object on which a method/constructor is called)</a:t>
            </a:r>
          </a:p>
          <a:p>
            <a:pPr lvl="1" eaLnBrk="1" hangingPunct="1">
              <a:buFontTx/>
              <a:buNone/>
              <a:tabLst>
                <a:tab pos="4340225" algn="l"/>
              </a:tabLst>
            </a:pPr>
            <a:endParaRPr lang="en-US" altLang="en-US" sz="2100">
              <a:ea typeface="ＭＳ Ｐゴシック" panose="020B0600070205080204" pitchFamily="34" charset="-128"/>
            </a:endParaRPr>
          </a:p>
          <a:p>
            <a:pPr eaLnBrk="1" hangingPunct="1">
              <a:tabLst>
                <a:tab pos="4340225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Syntax:</a:t>
            </a:r>
          </a:p>
          <a:p>
            <a:pPr lvl="1" eaLnBrk="1" hangingPunct="1">
              <a:tabLst>
                <a:tab pos="4340225" algn="l"/>
              </a:tabLst>
            </a:pPr>
            <a:endParaRPr lang="en-US" altLang="en-US" sz="900">
              <a:ea typeface="ＭＳ Ｐゴシック" panose="020B0600070205080204" pitchFamily="34" charset="-128"/>
            </a:endParaRPr>
          </a:p>
          <a:p>
            <a:pPr lvl="1" eaLnBrk="1" hangingPunct="1">
              <a:tabLst>
                <a:tab pos="4340225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To refer to a field:	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this.</a:t>
            </a:r>
            <a:r>
              <a:rPr lang="en-US" altLang="en-US" b="1">
                <a:ea typeface="ＭＳ Ｐゴシック" panose="020B0600070205080204" pitchFamily="34" charset="-128"/>
              </a:rPr>
              <a:t>field</a:t>
            </a:r>
            <a:endParaRPr lang="en-US" altLang="en-US" b="1" i="1">
              <a:ea typeface="ＭＳ Ｐゴシック" panose="020B0600070205080204" pitchFamily="34" charset="-128"/>
            </a:endParaRPr>
          </a:p>
          <a:p>
            <a:pPr lvl="1" eaLnBrk="1" hangingPunct="1">
              <a:tabLst>
                <a:tab pos="4340225" algn="l"/>
              </a:tabLst>
            </a:pPr>
            <a:endParaRPr lang="en-US" altLang="en-US" sz="800">
              <a:ea typeface="ＭＳ Ｐゴシック" panose="020B0600070205080204" pitchFamily="34" charset="-128"/>
            </a:endParaRPr>
          </a:p>
          <a:p>
            <a:pPr lvl="1" eaLnBrk="1" hangingPunct="1">
              <a:tabLst>
                <a:tab pos="4340225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To call a method:	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this.</a:t>
            </a:r>
            <a:r>
              <a:rPr lang="en-US" altLang="en-US" b="1">
                <a:ea typeface="ＭＳ Ｐゴシック" panose="020B0600070205080204" pitchFamily="34" charset="-128"/>
              </a:rPr>
              <a:t>method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(</a:t>
            </a:r>
            <a:r>
              <a:rPr lang="en-US" altLang="en-US" b="1">
                <a:ea typeface="ＭＳ Ｐゴシック" panose="020B0600070205080204" pitchFamily="34" charset="-128"/>
              </a:rPr>
              <a:t>parameters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);</a:t>
            </a:r>
          </a:p>
          <a:p>
            <a:pPr lvl="1" eaLnBrk="1" hangingPunct="1">
              <a:tabLst>
                <a:tab pos="4340225" algn="l"/>
              </a:tabLst>
            </a:pPr>
            <a:endParaRPr lang="en-US" altLang="en-US" sz="800">
              <a:ea typeface="ＭＳ Ｐゴシック" panose="020B0600070205080204" pitchFamily="34" charset="-128"/>
            </a:endParaRPr>
          </a:p>
          <a:p>
            <a:pPr lvl="1" eaLnBrk="1" hangingPunct="1">
              <a:tabLst>
                <a:tab pos="4340225" algn="l"/>
              </a:tabLst>
            </a:pPr>
            <a:r>
              <a:rPr lang="en-US" altLang="en-US">
                <a:ea typeface="ＭＳ Ｐゴシック" panose="020B0600070205080204" pitchFamily="34" charset="-128"/>
              </a:rPr>
              <a:t>To call a constructor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this(</a:t>
            </a:r>
            <a:r>
              <a:rPr lang="en-US" altLang="en-US" b="1">
                <a:ea typeface="ＭＳ Ｐゴシック" panose="020B0600070205080204" pitchFamily="34" charset="-128"/>
              </a:rPr>
              <a:t>parameters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);</a:t>
            </a:r>
          </a:p>
          <a:p>
            <a:pPr lvl="1" eaLnBrk="1" hangingPunct="1">
              <a:buFontTx/>
              <a:buNone/>
              <a:tabLst>
                <a:tab pos="4340225" algn="l"/>
              </a:tabLst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</a:t>
            </a:r>
            <a:r>
              <a:rPr lang="en-US" altLang="en-US">
                <a:ea typeface="ＭＳ Ｐゴシック" panose="020B0600070205080204" pitchFamily="34" charset="-128"/>
              </a:rPr>
              <a:t>from another constructor:</a:t>
            </a:r>
          </a:p>
        </p:txBody>
      </p:sp>
    </p:spTree>
    <p:extLst>
      <p:ext uri="{BB962C8B-B14F-4D97-AF65-F5344CB8AC3E}">
        <p14:creationId xmlns:p14="http://schemas.microsoft.com/office/powerpoint/2010/main" val="3621869182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>
            <a:extLst>
              <a:ext uri="{FF2B5EF4-FFF2-40B4-BE49-F238E27FC236}">
                <a16:creationId xmlns:a16="http://schemas.microsoft.com/office/drawing/2014/main" id="{E8E795AA-3E4F-9645-AE60-12625AF94AA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Revised constructors</a:t>
            </a:r>
          </a:p>
        </p:txBody>
      </p:sp>
      <p:sp>
        <p:nvSpPr>
          <p:cNvPr id="13314" name="Rectangle 3">
            <a:extLst>
              <a:ext uri="{FF2B5EF4-FFF2-40B4-BE49-F238E27FC236}">
                <a16:creationId xmlns:a16="http://schemas.microsoft.com/office/drawing/2014/main" id="{64F438C3-21C4-E044-A4CF-75FABF8CF52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	// Constructs a list with the given capacity.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public 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ArrayIntList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(int capacity)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    elementData = new int[capacity];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    size = 0;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}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	// </a:t>
            </a:r>
            <a:r>
              <a:rPr lang="en-US" altLang="en-US" sz="20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Constructs a list with a default capacity of 10.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public 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ArrayIntList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()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    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this(10)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;   </a:t>
            </a: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calls (int) constructor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}</a:t>
            </a:r>
          </a:p>
        </p:txBody>
      </p:sp>
    </p:spTree>
    <p:extLst>
      <p:ext uri="{BB962C8B-B14F-4D97-AF65-F5344CB8AC3E}">
        <p14:creationId xmlns:p14="http://schemas.microsoft.com/office/powerpoint/2010/main" val="542459707"/>
      </p:ext>
    </p:extLst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>
            <a:extLst>
              <a:ext uri="{FF2B5EF4-FFF2-40B4-BE49-F238E27FC236}">
                <a16:creationId xmlns:a16="http://schemas.microsoft.com/office/drawing/2014/main" id="{C18A0C8E-C7A6-BC41-A31B-D17F4969476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78504" y="439831"/>
            <a:ext cx="7986993" cy="703169"/>
          </a:xfrm>
        </p:spPr>
        <p:txBody>
          <a:bodyPr/>
          <a:lstStyle/>
          <a:p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ArrayList</a:t>
            </a:r>
            <a:r>
              <a:rPr lang="en-US" altLang="en-US">
                <a:ea typeface="ＭＳ Ｐゴシック" panose="020B0600070205080204" pitchFamily="34" charset="-128"/>
              </a:rPr>
              <a:t> of primitives?</a:t>
            </a:r>
          </a:p>
        </p:txBody>
      </p:sp>
      <p:sp>
        <p:nvSpPr>
          <p:cNvPr id="171011" name="Rectangle 3">
            <a:extLst>
              <a:ext uri="{FF2B5EF4-FFF2-40B4-BE49-F238E27FC236}">
                <a16:creationId xmlns:a16="http://schemas.microsoft.com/office/drawing/2014/main" id="{523CDF87-8E95-6141-BD95-DF53BD510B7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55787" y="1371321"/>
            <a:ext cx="8653743" cy="5181319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The type you specify when creating an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ArrayList</a:t>
            </a:r>
            <a:r>
              <a:rPr lang="en-US" altLang="en-US">
                <a:ea typeface="ＭＳ Ｐゴシック" panose="020B0600070205080204" pitchFamily="34" charset="-128"/>
              </a:rPr>
              <a:t> must be an object type; it cannot be a primitive type.</a:t>
            </a:r>
          </a:p>
          <a:p>
            <a:pPr lvl="1"/>
            <a:endParaRPr lang="en-US" altLang="en-US" sz="794">
              <a:ea typeface="ＭＳ Ｐゴシック" panose="020B0600070205080204" pitchFamily="34" charset="-128"/>
            </a:endParaRPr>
          </a:p>
          <a:p>
            <a:pPr lvl="1"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	// illegal -- int cannot be a type parameter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	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ArrayList</a:t>
            </a:r>
            <a:r>
              <a:rPr lang="en-US" altLang="en-US" b="1">
                <a:solidFill>
                  <a:srgbClr val="8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&lt;int&gt;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list = new ArrayList</a:t>
            </a:r>
            <a:r>
              <a:rPr lang="en-US" altLang="en-US" b="1">
                <a:solidFill>
                  <a:srgbClr val="8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&lt;int&gt;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();</a:t>
            </a:r>
          </a:p>
          <a:p>
            <a:pPr lvl="1"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But we can still use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ArrayList</a:t>
            </a:r>
            <a:r>
              <a:rPr lang="en-US" altLang="en-US">
                <a:ea typeface="ＭＳ Ｐゴシック" panose="020B0600070205080204" pitchFamily="34" charset="-128"/>
              </a:rPr>
              <a:t> with primitive types by using special classes called </a:t>
            </a:r>
            <a:r>
              <a:rPr lang="en-US" altLang="en-US" i="1">
                <a:ea typeface="ＭＳ Ｐゴシック" panose="020B0600070205080204" pitchFamily="34" charset="-128"/>
              </a:rPr>
              <a:t>wrapper</a:t>
            </a:r>
            <a:r>
              <a:rPr lang="en-US" altLang="en-US">
                <a:ea typeface="ＭＳ Ｐゴシック" panose="020B0600070205080204" pitchFamily="34" charset="-128"/>
              </a:rPr>
              <a:t> classes in their place.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	// creates a list of ints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	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ArrayList</a:t>
            </a: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&lt;Integer&gt;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list = new ArrayList</a:t>
            </a: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&lt;Integer&gt;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();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35761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1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10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10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>
            <a:extLst>
              <a:ext uri="{FF2B5EF4-FFF2-40B4-BE49-F238E27FC236}">
                <a16:creationId xmlns:a16="http://schemas.microsoft.com/office/drawing/2014/main" id="{7ED2B0B2-9C49-414D-B785-4A03D236D04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78504" y="439831"/>
            <a:ext cx="7986993" cy="703169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Wrapper classes</a:t>
            </a:r>
          </a:p>
        </p:txBody>
      </p:sp>
      <p:sp>
        <p:nvSpPr>
          <p:cNvPr id="22530" name="Rectangle 3">
            <a:extLst>
              <a:ext uri="{FF2B5EF4-FFF2-40B4-BE49-F238E27FC236}">
                <a16:creationId xmlns:a16="http://schemas.microsoft.com/office/drawing/2014/main" id="{8544CFA1-97AC-E34D-815D-F1040CCDDF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66140" y="1913405"/>
            <a:ext cx="8652342" cy="518132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 sz="1765">
                <a:ea typeface="ＭＳ Ｐゴシック" panose="020B0600070205080204" pitchFamily="34" charset="-128"/>
              </a:rPr>
              <a:t>A wrapper is an object whose sole purpose is to hold a primitive value.</a:t>
            </a:r>
          </a:p>
          <a:p>
            <a:pPr lvl="1"/>
            <a:endParaRPr lang="en-US" altLang="en-US" sz="1765">
              <a:ea typeface="ＭＳ Ｐゴシック" panose="020B0600070205080204" pitchFamily="34" charset="-128"/>
            </a:endParaRPr>
          </a:p>
          <a:p>
            <a:r>
              <a:rPr lang="en-US" altLang="en-US" sz="1765">
                <a:ea typeface="ＭＳ Ｐゴシック" panose="020B0600070205080204" pitchFamily="34" charset="-128"/>
              </a:rPr>
              <a:t>Once you construct the list, use it with primitives as normal:</a:t>
            </a:r>
          </a:p>
          <a:p>
            <a:pPr lvl="1">
              <a:buFontTx/>
              <a:buNone/>
            </a:pPr>
            <a:endParaRPr lang="en-US" altLang="en-US" sz="794">
              <a:ea typeface="ＭＳ Ｐゴシック" panose="020B0600070205080204" pitchFamily="34" charset="-128"/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ArrayList</a:t>
            </a: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&lt;Double&gt;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grades = new ArrayList</a:t>
            </a: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&lt;Double&gt;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();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grades.add(3.2);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grades.add(2.7);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...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double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myGrade = grades.get(0);</a:t>
            </a:r>
          </a:p>
        </p:txBody>
      </p:sp>
      <p:graphicFrame>
        <p:nvGraphicFramePr>
          <p:cNvPr id="180296" name="Group 72">
            <a:extLst>
              <a:ext uri="{FF2B5EF4-FFF2-40B4-BE49-F238E27FC236}">
                <a16:creationId xmlns:a16="http://schemas.microsoft.com/office/drawing/2014/main" id="{97252E55-2711-324D-946E-8F497CC34478}"/>
              </a:ext>
            </a:extLst>
          </p:cNvPr>
          <p:cNvGraphicFramePr>
            <a:graphicFrameLocks noGrp="1"/>
          </p:cNvGraphicFramePr>
          <p:nvPr/>
        </p:nvGraphicFramePr>
        <p:xfrm>
          <a:off x="2648791" y="1295680"/>
          <a:ext cx="3880037" cy="2312797"/>
        </p:xfrm>
        <a:graphic>
          <a:graphicData uri="http://schemas.openxmlformats.org/drawingml/2006/table">
            <a:tbl>
              <a:tblPr/>
              <a:tblGrid>
                <a:gridCol w="19624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176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998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4939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511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083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655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Primitive Type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88751" marR="88751"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4939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511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083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655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Wrapper Type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-128"/>
                      </a:endParaRPr>
                    </a:p>
                  </a:txBody>
                  <a:tcPr marL="88751" marR="88751"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070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4939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511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083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655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  </a:t>
                      </a:r>
                      <a:r>
                        <a:rPr kumimoji="0" lang="en-US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int</a:t>
                      </a: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88751" marR="88751"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4939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511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083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655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 Integer</a:t>
                      </a: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88751" marR="88751"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070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4939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511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083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655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  double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88751" marR="88751"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4939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511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083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655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 Double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88751" marR="88751"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070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4939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511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083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655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  char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88751" marR="88751"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4939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511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083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655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 Character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88751" marR="88751"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070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4939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511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083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655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  boolean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88751" marR="88751"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1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37931725" indent="-37474525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4939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511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083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65563" indent="-2079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7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 Boolean</a:t>
                      </a: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88751" marR="88751"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29449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>
            <a:extLst>
              <a:ext uri="{FF2B5EF4-FFF2-40B4-BE49-F238E27FC236}">
                <a16:creationId xmlns:a16="http://schemas.microsoft.com/office/drawing/2014/main" id="{622AFA8C-8CD8-574D-A244-8670B1B6927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Thinking about testing</a:t>
            </a:r>
          </a:p>
        </p:txBody>
      </p:sp>
      <p:sp>
        <p:nvSpPr>
          <p:cNvPr id="24578" name="Rectangle 3">
            <a:extLst>
              <a:ext uri="{FF2B5EF4-FFF2-40B4-BE49-F238E27FC236}">
                <a16:creationId xmlns:a16="http://schemas.microsoft.com/office/drawing/2014/main" id="{8D33F0FD-E036-854C-8FA3-B61604336C6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If we wrote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ArrayIntList</a:t>
            </a:r>
            <a:r>
              <a:rPr lang="en-US" altLang="en-US">
                <a:ea typeface="ＭＳ Ｐゴシック" panose="020B0600070205080204" pitchFamily="34" charset="-128"/>
              </a:rPr>
              <a:t> and want to give it to others, we must make sure it works adequately well first.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Some programs are written specifically to test other programs.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We could write a client program to test our list.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Its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main</a:t>
            </a:r>
            <a:r>
              <a:rPr lang="en-US" altLang="en-US">
                <a:ea typeface="ＭＳ Ｐゴシック" panose="020B0600070205080204" pitchFamily="34" charset="-128"/>
              </a:rPr>
              <a:t> method could construct several lists, add elements to them, call the various other methods, etc.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We could run it and look at the output to see if it is correct.</a:t>
            </a:r>
          </a:p>
          <a:p>
            <a:pPr lvl="1" eaLnBrk="1" hangingPunct="1"/>
            <a:endParaRPr lang="en-US" altLang="en-US" sz="1200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Sometimes called a </a:t>
            </a:r>
            <a:r>
              <a:rPr lang="en-US" altLang="en-US" b="1">
                <a:ea typeface="ＭＳ Ｐゴシック" panose="020B0600070205080204" pitchFamily="34" charset="-128"/>
              </a:rPr>
              <a:t>unit test</a:t>
            </a:r>
            <a:r>
              <a:rPr lang="en-US" altLang="en-US">
                <a:ea typeface="ＭＳ Ｐゴシック" panose="020B0600070205080204" pitchFamily="34" charset="-128"/>
              </a:rPr>
              <a:t> because it checks a small unit of software (one class).</a:t>
            </a:r>
          </a:p>
          <a:p>
            <a:pPr lvl="2" eaLnBrk="1" hangingPunct="1"/>
            <a:r>
              <a:rPr lang="en-US" altLang="en-US" b="1">
                <a:ea typeface="ＭＳ Ｐゴシック" panose="020B0600070205080204" pitchFamily="34" charset="-128"/>
              </a:rPr>
              <a:t>black box</a:t>
            </a:r>
            <a:r>
              <a:rPr lang="en-US" altLang="en-US">
                <a:ea typeface="ＭＳ Ｐゴシック" panose="020B0600070205080204" pitchFamily="34" charset="-128"/>
              </a:rPr>
              <a:t>: Tests written without looking at the code being tested.</a:t>
            </a:r>
          </a:p>
          <a:p>
            <a:pPr lvl="2" eaLnBrk="1" hangingPunct="1"/>
            <a:r>
              <a:rPr lang="en-US" altLang="en-US" b="1">
                <a:ea typeface="ＭＳ Ｐゴシック" panose="020B0600070205080204" pitchFamily="34" charset="-128"/>
              </a:rPr>
              <a:t>white box</a:t>
            </a:r>
            <a:r>
              <a:rPr lang="en-US" altLang="en-US">
                <a:ea typeface="ＭＳ Ｐゴシック" panose="020B0600070205080204" pitchFamily="34" charset="-128"/>
              </a:rPr>
              <a:t>: Tests written after looking at the code being tested.</a:t>
            </a:r>
          </a:p>
        </p:txBody>
      </p:sp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>
            <a:extLst>
              <a:ext uri="{FF2B5EF4-FFF2-40B4-BE49-F238E27FC236}">
                <a16:creationId xmlns:a16="http://schemas.microsoft.com/office/drawing/2014/main" id="{F663EAFB-152A-154C-A6A3-8523503808D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Tips for testing</a:t>
            </a:r>
          </a:p>
        </p:txBody>
      </p:sp>
      <p:sp>
        <p:nvSpPr>
          <p:cNvPr id="25602" name="Rectangle 3">
            <a:extLst>
              <a:ext uri="{FF2B5EF4-FFF2-40B4-BE49-F238E27FC236}">
                <a16:creationId xmlns:a16="http://schemas.microsoft.com/office/drawing/2014/main" id="{38A68670-106B-2442-9472-2A0DEEEB5E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You cannot test every possible input, parameter value, etc.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Think of a limited set of tests likely to expose bugs.</a:t>
            </a:r>
          </a:p>
          <a:p>
            <a:pPr lvl="1" eaLnBrk="1" hangingPunct="1"/>
            <a:endParaRPr lang="en-US" altLang="en-US" sz="120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Think about boundary cases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Positive; zero; negative numbers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Right at the edge of an array or collection's size</a:t>
            </a:r>
          </a:p>
          <a:p>
            <a:pPr lvl="1" eaLnBrk="1" hangingPunct="1"/>
            <a:endParaRPr lang="en-US" altLang="en-US" sz="120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Think about empty cases and error cases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0, -1, null;  an empty list or array</a:t>
            </a:r>
          </a:p>
          <a:p>
            <a:pPr lvl="1" eaLnBrk="1" hangingPunct="1"/>
            <a:endParaRPr lang="en-US" altLang="en-US" sz="120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test behavior in combination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Maybe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add</a:t>
            </a:r>
            <a:r>
              <a:rPr lang="en-US" altLang="en-US">
                <a:ea typeface="ＭＳ Ｐゴシック" panose="020B0600070205080204" pitchFamily="34" charset="-128"/>
              </a:rPr>
              <a:t> usually works, but fails after you call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remove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Make multiple calls;  maybe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size</a:t>
            </a:r>
            <a:r>
              <a:rPr lang="en-US" altLang="en-US">
                <a:ea typeface="ＭＳ Ｐゴシック" panose="020B0600070205080204" pitchFamily="34" charset="-128"/>
              </a:rPr>
              <a:t> fails the second time only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>
            <a:extLst>
              <a:ext uri="{FF2B5EF4-FFF2-40B4-BE49-F238E27FC236}">
                <a16:creationId xmlns:a16="http://schemas.microsoft.com/office/drawing/2014/main" id="{EB6B3481-ACC2-7D46-8659-5B201145461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78504" y="439831"/>
            <a:ext cx="7986993" cy="703169"/>
          </a:xfrm>
        </p:spPr>
        <p:txBody>
          <a:bodyPr anchor="ctr"/>
          <a:lstStyle/>
          <a:p>
            <a:pPr algn="r" eaLnBrk="1" hangingPunct="1"/>
            <a:r>
              <a:rPr lang="en-US" altLang="en-US" sz="3000" dirty="0">
                <a:ea typeface="ＭＳ Ｐゴシック" panose="020B0600070205080204" pitchFamily="34" charset="-128"/>
              </a:rPr>
              <a:t>pollev.com/cse143</a:t>
            </a:r>
          </a:p>
        </p:txBody>
      </p:sp>
      <p:sp>
        <p:nvSpPr>
          <p:cNvPr id="18434" name="Rectangle 3">
            <a:extLst>
              <a:ext uri="{FF2B5EF4-FFF2-40B4-BE49-F238E27FC236}">
                <a16:creationId xmlns:a16="http://schemas.microsoft.com/office/drawing/2014/main" id="{7C80DA0A-D4FF-D84A-9906-D4E50B985BF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55787" y="1371321"/>
            <a:ext cx="8653743" cy="5181319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1853" dirty="0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dirty="0">
                <a:ea typeface="ＭＳ Ｐゴシック" panose="020B0600070205080204" pitchFamily="34" charset="-128"/>
              </a:rPr>
              <a:t>Warm Up: What is the output of this code?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 sz="794" b="1" dirty="0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ArrayIntList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list1 = new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ArrayIntList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();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ArrayIntList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 list2 = new </a:t>
            </a: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ArrayIntList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();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list1.add(1);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list2.add(2);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list1.add(3);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list2.add(4);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System.out.println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(list1);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dirty="0" err="1">
                <a:latin typeface="Courier New" panose="02070309020205020404" pitchFamily="49" charset="0"/>
                <a:ea typeface="ＭＳ Ｐゴシック" panose="020B0600070205080204" pitchFamily="34" charset="-128"/>
              </a:rPr>
              <a:t>System.out.println</a:t>
            </a:r>
            <a:r>
              <a:rPr lang="en-US" altLang="en-US" dirty="0">
                <a:latin typeface="Courier New" panose="02070309020205020404" pitchFamily="49" charset="0"/>
                <a:ea typeface="ＭＳ Ｐゴシック" panose="020B0600070205080204" pitchFamily="34" charset="-128"/>
              </a:rPr>
              <a:t>(list2);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 dirty="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</p:txBody>
      </p:sp>
      <p:pic>
        <p:nvPicPr>
          <p:cNvPr id="4" name="Graphic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953" y="508948"/>
            <a:ext cx="3820767" cy="62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AB360CBB-88B2-4E7C-8B3B-1094163FCF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873" y="4087326"/>
            <a:ext cx="3984034" cy="2465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119E6B08-8EE2-442B-A37F-A7FBB95D955E}"/>
                  </a:ext>
                </a:extLst>
              </p14:cNvPr>
              <p14:cNvContentPartPr/>
              <p14:nvPr/>
            </p14:nvContentPartPr>
            <p14:xfrm>
              <a:off x="7591858" y="5088472"/>
              <a:ext cx="40680" cy="1116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119E6B08-8EE2-442B-A37F-A7FBB95D955E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583218" y="5079472"/>
                <a:ext cx="58320" cy="2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4408000F-8202-43A4-904A-DAD64E1F6434}"/>
                  </a:ext>
                </a:extLst>
              </p14:cNvPr>
              <p14:cNvContentPartPr/>
              <p14:nvPr/>
            </p14:nvContentPartPr>
            <p14:xfrm>
              <a:off x="7925938" y="5279632"/>
              <a:ext cx="48960" cy="34920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4408000F-8202-43A4-904A-DAD64E1F643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16938" y="5270632"/>
                <a:ext cx="66600" cy="5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4F02C61B-8FC9-4324-B920-79CD73CD3617}"/>
                  </a:ext>
                </a:extLst>
              </p14:cNvPr>
              <p14:cNvContentPartPr/>
              <p14:nvPr/>
            </p14:nvContentPartPr>
            <p14:xfrm>
              <a:off x="7902538" y="5211232"/>
              <a:ext cx="19800" cy="1512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4F02C61B-8FC9-4324-B920-79CD73CD3617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893538" y="5202232"/>
                <a:ext cx="37440" cy="32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BF9C6DCD-F62A-469F-9DEA-D418A38F93FF}"/>
                  </a:ext>
                </a:extLst>
              </p14:cNvPr>
              <p14:cNvContentPartPr/>
              <p14:nvPr/>
            </p14:nvContentPartPr>
            <p14:xfrm>
              <a:off x="7924858" y="5123752"/>
              <a:ext cx="14040" cy="1980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BF9C6DCD-F62A-469F-9DEA-D418A38F93FF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916218" y="5115112"/>
                <a:ext cx="31680" cy="37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20690311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>
            <a:extLst>
              <a:ext uri="{FF2B5EF4-FFF2-40B4-BE49-F238E27FC236}">
                <a16:creationId xmlns:a16="http://schemas.microsoft.com/office/drawing/2014/main" id="{34AA468D-CE98-1A4D-ADDB-020B170CD42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Example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ArrayIntList</a:t>
            </a:r>
            <a:r>
              <a:rPr lang="en-US" altLang="en-US">
                <a:ea typeface="ＭＳ Ｐゴシック" panose="020B0600070205080204" pitchFamily="34" charset="-128"/>
              </a:rPr>
              <a:t> test</a:t>
            </a:r>
          </a:p>
        </p:txBody>
      </p:sp>
      <p:sp>
        <p:nvSpPr>
          <p:cNvPr id="26626" name="Rectangle 3">
            <a:extLst>
              <a:ext uri="{FF2B5EF4-FFF2-40B4-BE49-F238E27FC236}">
                <a16:creationId xmlns:a16="http://schemas.microsoft.com/office/drawing/2014/main" id="{6DFAC7A1-5C85-A345-B037-6EA70D18C73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ea typeface="ＭＳ Ｐゴシック" panose="020B0600070205080204" pitchFamily="34" charset="-128"/>
              </a:rPr>
              <a:t>	public static void main(String[] args)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ea typeface="ＭＳ Ｐゴシック" panose="020B0600070205080204" pitchFamily="34" charset="-128"/>
              </a:rPr>
              <a:t>	    int[] a1 = {5, 2, 7, 8, 4};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ea typeface="ＭＳ Ｐゴシック" panose="020B0600070205080204" pitchFamily="34" charset="-128"/>
              </a:rPr>
              <a:t>	    int[] a2 = {2, 7, 42, 8};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ea typeface="ＭＳ Ｐゴシック" panose="020B0600070205080204" pitchFamily="34" charset="-128"/>
              </a:rPr>
              <a:t>	    int[] a3 = {7, 42, 42};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16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	    helper(a1, a2);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16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	    helper(a2, a3);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16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	    helper(new int[] {1, 2, 3, 4, 5}, new int[] {2, 3, 42, 4});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ea typeface="ＭＳ Ｐゴシック" panose="020B0600070205080204" pitchFamily="34" charset="-128"/>
              </a:rPr>
              <a:t>	}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endParaRPr lang="en-US" altLang="en-US" sz="16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1600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	public static void helper(int[] elements, int[] expected)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ea typeface="ＭＳ Ｐゴシック" panose="020B0600070205080204" pitchFamily="34" charset="-128"/>
              </a:rPr>
              <a:t>	    ArrayIntList list = new ArrayIntList(elements);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ea typeface="ＭＳ Ｐゴシック" panose="020B0600070205080204" pitchFamily="34" charset="-128"/>
              </a:rPr>
              <a:t>	    for (int i = 0; i &lt; elements.length; i++)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ea typeface="ＭＳ Ｐゴシック" panose="020B0600070205080204" pitchFamily="34" charset="-128"/>
              </a:rPr>
              <a:t>	        list.add(elements[i]);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ea typeface="ＭＳ Ｐゴシック" panose="020B0600070205080204" pitchFamily="34" charset="-128"/>
              </a:rPr>
              <a:t>	    }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ea typeface="ＭＳ Ｐゴシック" panose="020B0600070205080204" pitchFamily="34" charset="-128"/>
              </a:rPr>
              <a:t>	    list.remove(0);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ea typeface="ＭＳ Ｐゴシック" panose="020B0600070205080204" pitchFamily="34" charset="-128"/>
              </a:rPr>
              <a:t>	    list.remove(list.size() - 1);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ea typeface="ＭＳ Ｐゴシック" panose="020B0600070205080204" pitchFamily="34" charset="-128"/>
              </a:rPr>
              <a:t>	    list.add(2, 42);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ea typeface="ＭＳ Ｐゴシック" panose="020B0600070205080204" pitchFamily="34" charset="-128"/>
              </a:rPr>
              <a:t>	    for (int i = 0; i &lt; expected.length; i++)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ea typeface="ＭＳ Ｐゴシック" panose="020B0600070205080204" pitchFamily="34" charset="-128"/>
              </a:rPr>
              <a:t>	        if (list.get(i) != expected[i]) {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ea typeface="ＭＳ Ｐゴシック" panose="020B0600070205080204" pitchFamily="34" charset="-128"/>
              </a:rPr>
              <a:t>	            System.out.println(</a:t>
            </a:r>
            <a:r>
              <a:rPr lang="en-US" altLang="en-US" sz="1400">
                <a:latin typeface="Courier New" panose="02070309020205020404" pitchFamily="49" charset="0"/>
                <a:ea typeface="ＭＳ Ｐゴシック" panose="020B0600070205080204" pitchFamily="34" charset="-128"/>
              </a:rPr>
              <a:t>"fail; expect " + Arrays.toString(expected)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ea typeface="ＭＳ Ｐゴシック" panose="020B0600070205080204" pitchFamily="34" charset="-128"/>
              </a:rPr>
              <a:t>	                               </a:t>
            </a:r>
            <a:r>
              <a:rPr lang="en-US" altLang="en-US" sz="1400">
                <a:latin typeface="Courier New" panose="02070309020205020404" pitchFamily="49" charset="0"/>
                <a:ea typeface="ＭＳ Ｐゴシック" panose="020B0600070205080204" pitchFamily="34" charset="-128"/>
              </a:rPr>
              <a:t>+ ", actual " + list</a:t>
            </a:r>
            <a:r>
              <a:rPr lang="en-US" altLang="en-US" sz="1600">
                <a:latin typeface="Courier New" panose="02070309020205020404" pitchFamily="49" charset="0"/>
                <a:ea typeface="ＭＳ Ｐゴシック" panose="020B0600070205080204" pitchFamily="34" charset="-128"/>
              </a:rPr>
              <a:t>);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ea typeface="ＭＳ Ｐゴシック" panose="020B0600070205080204" pitchFamily="34" charset="-128"/>
              </a:rPr>
              <a:t>	        }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ea typeface="ＭＳ Ｐゴシック" panose="020B0600070205080204" pitchFamily="34" charset="-128"/>
              </a:rPr>
              <a:t>	    }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altLang="en-US" sz="1600">
                <a:latin typeface="Courier New" panose="02070309020205020404" pitchFamily="49" charset="0"/>
                <a:ea typeface="ＭＳ Ｐゴシック" panose="020B0600070205080204" pitchFamily="34" charset="-128"/>
              </a:rPr>
              <a:t>	}</a:t>
            </a: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1">
            <a:extLst>
              <a:ext uri="{FF2B5EF4-FFF2-40B4-BE49-F238E27FC236}">
                <a16:creationId xmlns:a16="http://schemas.microsoft.com/office/drawing/2014/main" id="{2BC07008-CD6D-4F40-8C0C-00C25969A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Recall: classes and objects</a:t>
            </a:r>
          </a:p>
        </p:txBody>
      </p:sp>
      <p:sp>
        <p:nvSpPr>
          <p:cNvPr id="210947" name="Rectangle 3">
            <a:extLst>
              <a:ext uri="{FF2B5EF4-FFF2-40B4-BE49-F238E27FC236}">
                <a16:creationId xmlns:a16="http://schemas.microsoft.com/office/drawing/2014/main" id="{ABDA9297-977C-834E-BB82-F508F12F56E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extLst>
            <a:ext uri="{91240B29-F687-4f45-9708-019B960494DF}"/>
          </a:extLst>
        </p:spPr>
        <p:txBody>
          <a:bodyPr vert="horz" wrap="square" lIns="87353" tIns="45424" rIns="87353" bIns="45424" numCol="1" anchor="t" anchorCtr="0" compatLnSpc="1">
            <a:prstTxWarp prst="textNoShape">
              <a:avLst/>
            </a:prstTxWarp>
          </a:bodyPr>
          <a:lstStyle/>
          <a:p>
            <a:pPr defTabSz="443777" eaLnBrk="1" hangingPunct="1">
              <a:buFont typeface="Tahoma" charset="0"/>
              <a:buChar char="•"/>
              <a:tabLst>
                <a:tab pos="886013" algn="l"/>
                <a:tab pos="1773566" algn="l"/>
                <a:tab pos="2661119" algn="l"/>
                <a:tab pos="3548672" algn="l"/>
                <a:tab pos="4436225" algn="l"/>
                <a:tab pos="5323779" algn="l"/>
                <a:tab pos="6211332" algn="l"/>
                <a:tab pos="7098885" algn="l"/>
                <a:tab pos="7986438" algn="l"/>
                <a:tab pos="8873991" algn="l"/>
                <a:tab pos="9761545" algn="l"/>
              </a:tabLst>
              <a:defRPr/>
            </a:pPr>
            <a:r>
              <a:rPr lang="en-US" b="1">
                <a:cs typeface="+mn-cs"/>
              </a:rPr>
              <a:t>class</a:t>
            </a:r>
            <a:r>
              <a:rPr lang="en-US">
                <a:cs typeface="+mn-cs"/>
              </a:rPr>
              <a:t>: A program entity that represents:</a:t>
            </a:r>
          </a:p>
          <a:p>
            <a:pPr marL="670288" lvl="1" indent="-224971" defTabSz="443777" eaLnBrk="1" hangingPunct="1">
              <a:buFont typeface="Wingdings 2" charset="0"/>
              <a:buChar char=""/>
              <a:tabLst>
                <a:tab pos="886013" algn="l"/>
                <a:tab pos="1773566" algn="l"/>
                <a:tab pos="2661119" algn="l"/>
                <a:tab pos="3548672" algn="l"/>
                <a:tab pos="4436225" algn="l"/>
                <a:tab pos="5323779" algn="l"/>
                <a:tab pos="6211332" algn="l"/>
                <a:tab pos="7098885" algn="l"/>
                <a:tab pos="7986438" algn="l"/>
                <a:tab pos="8873991" algn="l"/>
                <a:tab pos="9761545" algn="l"/>
              </a:tabLst>
              <a:defRPr/>
            </a:pPr>
            <a:r>
              <a:rPr lang="en-US"/>
              <a:t>A complete program or module, or</a:t>
            </a:r>
          </a:p>
          <a:p>
            <a:pPr marL="670288" lvl="1" indent="-224971" defTabSz="443777" eaLnBrk="1" hangingPunct="1">
              <a:buFont typeface="Wingdings 2" charset="0"/>
              <a:buChar char=""/>
              <a:tabLst>
                <a:tab pos="886013" algn="l"/>
                <a:tab pos="1773566" algn="l"/>
                <a:tab pos="2661119" algn="l"/>
                <a:tab pos="3548672" algn="l"/>
                <a:tab pos="4436225" algn="l"/>
                <a:tab pos="5323779" algn="l"/>
                <a:tab pos="6211332" algn="l"/>
                <a:tab pos="7098885" algn="l"/>
                <a:tab pos="7986438" algn="l"/>
                <a:tab pos="8873991" algn="l"/>
                <a:tab pos="9761545" algn="l"/>
              </a:tabLst>
              <a:defRPr/>
            </a:pPr>
            <a:r>
              <a:rPr lang="en-US"/>
              <a:t>A template for a type of objects.</a:t>
            </a:r>
          </a:p>
          <a:p>
            <a:pPr marL="670288" lvl="1" indent="-224971" defTabSz="443777" eaLnBrk="1" hangingPunct="1">
              <a:buFont typeface="Wingdings 2" charset="0"/>
              <a:buChar char=""/>
              <a:tabLst>
                <a:tab pos="886013" algn="l"/>
                <a:tab pos="1773566" algn="l"/>
                <a:tab pos="2661119" algn="l"/>
                <a:tab pos="3548672" algn="l"/>
                <a:tab pos="4436225" algn="l"/>
                <a:tab pos="5323779" algn="l"/>
                <a:tab pos="6211332" algn="l"/>
                <a:tab pos="7098885" algn="l"/>
                <a:tab pos="7986438" algn="l"/>
                <a:tab pos="8873991" algn="l"/>
                <a:tab pos="9761545" algn="l"/>
              </a:tabLst>
              <a:defRPr/>
            </a:pPr>
            <a:endParaRPr lang="en-US" sz="971"/>
          </a:p>
          <a:p>
            <a:pPr marL="670288" lvl="1" indent="-224971" defTabSz="443777" eaLnBrk="1" hangingPunct="1">
              <a:buFont typeface="Wingdings 2" charset="0"/>
              <a:buChar char=""/>
              <a:tabLst>
                <a:tab pos="886013" algn="l"/>
                <a:tab pos="1773566" algn="l"/>
                <a:tab pos="2661119" algn="l"/>
                <a:tab pos="3548672" algn="l"/>
                <a:tab pos="4436225" algn="l"/>
                <a:tab pos="5323779" algn="l"/>
                <a:tab pos="6211332" algn="l"/>
                <a:tab pos="7098885" algn="l"/>
                <a:tab pos="7986438" algn="l"/>
                <a:tab pos="8873991" algn="l"/>
                <a:tab pos="9761545" algn="l"/>
              </a:tabLst>
              <a:defRPr/>
            </a:pPr>
            <a:r>
              <a:rPr lang="en-US"/>
              <a:t>(</a:t>
            </a:r>
            <a:r>
              <a:rPr lang="en-US">
                <a:latin typeface="Courier New" charset="0"/>
              </a:rPr>
              <a:t>ArrayList</a:t>
            </a:r>
            <a:r>
              <a:rPr lang="en-US"/>
              <a:t> is a class that defines a type.)</a:t>
            </a:r>
          </a:p>
          <a:p>
            <a:pPr marL="670288" lvl="1" indent="-224971" defTabSz="443777" eaLnBrk="1" hangingPunct="1">
              <a:buFont typeface="Wingdings 2" charset="0"/>
              <a:buChar char=""/>
              <a:tabLst>
                <a:tab pos="886013" algn="l"/>
                <a:tab pos="1773566" algn="l"/>
                <a:tab pos="2661119" algn="l"/>
                <a:tab pos="3548672" algn="l"/>
                <a:tab pos="4436225" algn="l"/>
                <a:tab pos="5323779" algn="l"/>
                <a:tab pos="6211332" algn="l"/>
                <a:tab pos="7098885" algn="l"/>
                <a:tab pos="7986438" algn="l"/>
                <a:tab pos="8873991" algn="l"/>
                <a:tab pos="9761545" algn="l"/>
              </a:tabLst>
              <a:defRPr/>
            </a:pPr>
            <a:endParaRPr lang="en-US"/>
          </a:p>
          <a:p>
            <a:pPr marL="670288" lvl="1" indent="-224971" defTabSz="443777" eaLnBrk="1" hangingPunct="1">
              <a:buFont typeface="Wingdings 2" charset="0"/>
              <a:buChar char=""/>
              <a:tabLst>
                <a:tab pos="886013" algn="l"/>
                <a:tab pos="1773566" algn="l"/>
                <a:tab pos="2661119" algn="l"/>
                <a:tab pos="3548672" algn="l"/>
                <a:tab pos="4436225" algn="l"/>
                <a:tab pos="5323779" algn="l"/>
                <a:tab pos="6211332" algn="l"/>
                <a:tab pos="7098885" algn="l"/>
                <a:tab pos="7986438" algn="l"/>
                <a:tab pos="8873991" algn="l"/>
                <a:tab pos="9761545" algn="l"/>
              </a:tabLst>
              <a:defRPr/>
            </a:pPr>
            <a:endParaRPr lang="en-US"/>
          </a:p>
          <a:p>
            <a:pPr defTabSz="443777" eaLnBrk="1" hangingPunct="1">
              <a:buFont typeface="Tahoma" charset="0"/>
              <a:buChar char="•"/>
              <a:tabLst>
                <a:tab pos="886013" algn="l"/>
                <a:tab pos="1773566" algn="l"/>
                <a:tab pos="2661119" algn="l"/>
                <a:tab pos="3548672" algn="l"/>
                <a:tab pos="4436225" algn="l"/>
                <a:tab pos="5323779" algn="l"/>
                <a:tab pos="6211332" algn="l"/>
                <a:tab pos="7098885" algn="l"/>
                <a:tab pos="7986438" algn="l"/>
                <a:tab pos="8873991" algn="l"/>
                <a:tab pos="9761545" algn="l"/>
              </a:tabLst>
              <a:defRPr/>
            </a:pPr>
            <a:r>
              <a:rPr lang="en-US" b="1">
                <a:cs typeface="+mn-cs"/>
              </a:rPr>
              <a:t>object</a:t>
            </a:r>
            <a:r>
              <a:rPr lang="en-US">
                <a:cs typeface="+mn-cs"/>
              </a:rPr>
              <a:t>: An entity that combines </a:t>
            </a:r>
            <a:r>
              <a:rPr lang="en-US" b="1">
                <a:cs typeface="+mn-cs"/>
              </a:rPr>
              <a:t>state</a:t>
            </a:r>
            <a:r>
              <a:rPr lang="en-US">
                <a:cs typeface="+mn-cs"/>
              </a:rPr>
              <a:t> and </a:t>
            </a:r>
            <a:r>
              <a:rPr lang="en-US" b="1">
                <a:cs typeface="+mn-cs"/>
              </a:rPr>
              <a:t>behavior</a:t>
            </a:r>
            <a:r>
              <a:rPr lang="en-US">
                <a:cs typeface="+mn-cs"/>
              </a:rPr>
              <a:t>.</a:t>
            </a:r>
          </a:p>
          <a:p>
            <a:pPr marL="670288" lvl="1" indent="-224971" defTabSz="443777" eaLnBrk="1" hangingPunct="1">
              <a:lnSpc>
                <a:spcPct val="110000"/>
              </a:lnSpc>
              <a:spcBef>
                <a:spcPts val="194"/>
              </a:spcBef>
              <a:buFont typeface="Tahoma" charset="0"/>
              <a:buChar char="–"/>
              <a:tabLst>
                <a:tab pos="886013" algn="l"/>
                <a:tab pos="1773566" algn="l"/>
                <a:tab pos="2661119" algn="l"/>
                <a:tab pos="3548672" algn="l"/>
                <a:tab pos="4436225" algn="l"/>
                <a:tab pos="5323779" algn="l"/>
                <a:tab pos="6211332" algn="l"/>
                <a:tab pos="7098885" algn="l"/>
                <a:tab pos="7986438" algn="l"/>
                <a:tab pos="8873991" algn="l"/>
                <a:tab pos="9761545" algn="l"/>
              </a:tabLst>
              <a:defRPr/>
            </a:pPr>
            <a:endParaRPr lang="en-US" sz="777" b="1"/>
          </a:p>
          <a:p>
            <a:pPr marL="670288" lvl="1" indent="-224971" defTabSz="443777" eaLnBrk="1" hangingPunct="1">
              <a:lnSpc>
                <a:spcPct val="110000"/>
              </a:lnSpc>
              <a:buFont typeface="Tahoma" charset="0"/>
              <a:buChar char="–"/>
              <a:tabLst>
                <a:tab pos="886013" algn="l"/>
                <a:tab pos="1773566" algn="l"/>
                <a:tab pos="2661119" algn="l"/>
                <a:tab pos="3548672" algn="l"/>
                <a:tab pos="4436225" algn="l"/>
                <a:tab pos="5323779" algn="l"/>
                <a:tab pos="6211332" algn="l"/>
                <a:tab pos="7098885" algn="l"/>
                <a:tab pos="7986438" algn="l"/>
                <a:tab pos="8873991" algn="l"/>
                <a:tab pos="9761545" algn="l"/>
              </a:tabLst>
              <a:defRPr/>
            </a:pPr>
            <a:r>
              <a:rPr lang="en-US" b="1"/>
              <a:t>object-oriented programming (OOP)</a:t>
            </a:r>
            <a:r>
              <a:rPr lang="en-US"/>
              <a:t>: Programs that perform their behavior as interactions between objects.</a:t>
            </a:r>
          </a:p>
          <a:p>
            <a:pPr marL="670288" lvl="1" indent="-224971" defTabSz="443777" eaLnBrk="1" hangingPunct="1">
              <a:lnSpc>
                <a:spcPct val="110000"/>
              </a:lnSpc>
              <a:spcBef>
                <a:spcPts val="194"/>
              </a:spcBef>
              <a:buFont typeface="Tahoma" charset="0"/>
              <a:buChar char="–"/>
              <a:tabLst>
                <a:tab pos="886013" algn="l"/>
                <a:tab pos="1773566" algn="l"/>
                <a:tab pos="2661119" algn="l"/>
                <a:tab pos="3548672" algn="l"/>
                <a:tab pos="4436225" algn="l"/>
                <a:tab pos="5323779" algn="l"/>
                <a:tab pos="6211332" algn="l"/>
                <a:tab pos="7098885" algn="l"/>
                <a:tab pos="7986438" algn="l"/>
                <a:tab pos="8873991" algn="l"/>
                <a:tab pos="9761545" algn="l"/>
              </a:tabLst>
              <a:defRPr/>
            </a:pPr>
            <a:endParaRPr lang="en-US" sz="777" b="1"/>
          </a:p>
          <a:p>
            <a:pPr marL="670288" lvl="1" indent="-224971" defTabSz="443777" eaLnBrk="1" hangingPunct="1">
              <a:lnSpc>
                <a:spcPct val="110000"/>
              </a:lnSpc>
              <a:buFont typeface="Tahoma" charset="0"/>
              <a:buChar char="–"/>
              <a:tabLst>
                <a:tab pos="886013" algn="l"/>
                <a:tab pos="1773566" algn="l"/>
                <a:tab pos="2661119" algn="l"/>
                <a:tab pos="3548672" algn="l"/>
                <a:tab pos="4436225" algn="l"/>
                <a:tab pos="5323779" algn="l"/>
                <a:tab pos="6211332" algn="l"/>
                <a:tab pos="7098885" algn="l"/>
                <a:tab pos="7986438" algn="l"/>
                <a:tab pos="8873991" algn="l"/>
                <a:tab pos="9761545" algn="l"/>
              </a:tabLst>
              <a:defRPr/>
            </a:pPr>
            <a:r>
              <a:rPr lang="en-US" b="1"/>
              <a:t>abstraction</a:t>
            </a:r>
            <a:r>
              <a:rPr lang="en-US"/>
              <a:t>: Separation between concepts and details.</a:t>
            </a:r>
            <a:br>
              <a:rPr lang="en-US"/>
            </a:br>
            <a:r>
              <a:rPr lang="en-US"/>
              <a:t>Objects provide abstraction in programming.</a:t>
            </a:r>
          </a:p>
        </p:txBody>
      </p:sp>
      <p:pic>
        <p:nvPicPr>
          <p:cNvPr id="7171" name="Picture 4">
            <a:extLst>
              <a:ext uri="{FF2B5EF4-FFF2-40B4-BE49-F238E27FC236}">
                <a16:creationId xmlns:a16="http://schemas.microsoft.com/office/drawing/2014/main" id="{D5B0556C-227C-E647-972F-69CFA25F1F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1" t="5925" r="10794" b="3209"/>
          <a:stretch>
            <a:fillRect/>
          </a:stretch>
        </p:blipFill>
        <p:spPr bwMode="auto">
          <a:xfrm>
            <a:off x="6790765" y="2615453"/>
            <a:ext cx="605539" cy="961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5">
            <a:extLst>
              <a:ext uri="{FF2B5EF4-FFF2-40B4-BE49-F238E27FC236}">
                <a16:creationId xmlns:a16="http://schemas.microsoft.com/office/drawing/2014/main" id="{224208E7-609D-5346-8B4B-3B844F58B5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1" t="5925" r="10794" b="3209"/>
          <a:stretch>
            <a:fillRect/>
          </a:stretch>
        </p:blipFill>
        <p:spPr bwMode="auto">
          <a:xfrm>
            <a:off x="7530353" y="2615453"/>
            <a:ext cx="605539" cy="961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6">
            <a:extLst>
              <a:ext uri="{FF2B5EF4-FFF2-40B4-BE49-F238E27FC236}">
                <a16:creationId xmlns:a16="http://schemas.microsoft.com/office/drawing/2014/main" id="{2E95ED45-D5E1-994C-B1F6-41D39193DF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1" t="5925" r="10794" b="3209"/>
          <a:stretch>
            <a:fillRect/>
          </a:stretch>
        </p:blipFill>
        <p:spPr bwMode="auto">
          <a:xfrm>
            <a:off x="8269941" y="2615453"/>
            <a:ext cx="605539" cy="961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7">
            <a:extLst>
              <a:ext uri="{FF2B5EF4-FFF2-40B4-BE49-F238E27FC236}">
                <a16:creationId xmlns:a16="http://schemas.microsoft.com/office/drawing/2014/main" id="{F87F2499-ED60-F640-A279-9E9CC082AF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518" y="1210237"/>
            <a:ext cx="1331259" cy="1015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0952" name="Line 8">
            <a:extLst>
              <a:ext uri="{FF2B5EF4-FFF2-40B4-BE49-F238E27FC236}">
                <a16:creationId xmlns:a16="http://schemas.microsoft.com/office/drawing/2014/main" id="{74F93CAD-39D7-E54D-B874-26F999990C9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456394" y="2245659"/>
            <a:ext cx="443753" cy="22187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210953" name="Line 9">
            <a:extLst>
              <a:ext uri="{FF2B5EF4-FFF2-40B4-BE49-F238E27FC236}">
                <a16:creationId xmlns:a16="http://schemas.microsoft.com/office/drawing/2014/main" id="{46E31C1A-687B-2A42-BB3A-A3CD283C5159}"/>
              </a:ext>
            </a:extLst>
          </p:cNvPr>
          <p:cNvSpPr>
            <a:spLocks noChangeShapeType="1"/>
          </p:cNvSpPr>
          <p:nvPr/>
        </p:nvSpPr>
        <p:spPr bwMode="auto">
          <a:xfrm>
            <a:off x="7900147" y="2245659"/>
            <a:ext cx="0" cy="29583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210954" name="Line 10">
            <a:extLst>
              <a:ext uri="{FF2B5EF4-FFF2-40B4-BE49-F238E27FC236}">
                <a16:creationId xmlns:a16="http://schemas.microsoft.com/office/drawing/2014/main" id="{D29196F5-DD00-A846-97AB-17DA30B72A95}"/>
              </a:ext>
            </a:extLst>
          </p:cNvPr>
          <p:cNvSpPr>
            <a:spLocks noChangeShapeType="1"/>
          </p:cNvSpPr>
          <p:nvPr/>
        </p:nvSpPr>
        <p:spPr bwMode="auto">
          <a:xfrm>
            <a:off x="7900147" y="2245659"/>
            <a:ext cx="443753" cy="22187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27930154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>
            <a:extLst>
              <a:ext uri="{FF2B5EF4-FFF2-40B4-BE49-F238E27FC236}">
                <a16:creationId xmlns:a16="http://schemas.microsoft.com/office/drawing/2014/main" id="{B5F06B3C-8257-A346-A2B9-0D0736EECE8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Searching methods</a:t>
            </a:r>
          </a:p>
        </p:txBody>
      </p:sp>
      <p:sp>
        <p:nvSpPr>
          <p:cNvPr id="172035" name="Rectangle 3">
            <a:extLst>
              <a:ext uri="{FF2B5EF4-FFF2-40B4-BE49-F238E27FC236}">
                <a16:creationId xmlns:a16="http://schemas.microsoft.com/office/drawing/2014/main" id="{A688D25A-EB64-0548-B072-488EE743B9C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Implement the following methods:</a:t>
            </a:r>
          </a:p>
          <a:p>
            <a:pPr lvl="1"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indexOf</a:t>
            </a:r>
            <a:r>
              <a:rPr lang="en-US" altLang="en-US">
                <a:ea typeface="ＭＳ Ｐゴシック" panose="020B0600070205080204" pitchFamily="34" charset="-128"/>
              </a:rPr>
              <a:t> – returns first index of element, or -1 if not found</a:t>
            </a:r>
          </a:p>
          <a:p>
            <a:pPr lvl="1"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contains</a:t>
            </a:r>
            <a:r>
              <a:rPr lang="en-US" altLang="en-US">
                <a:ea typeface="ＭＳ Ｐゴシック" panose="020B0600070205080204" pitchFamily="34" charset="-128"/>
              </a:rPr>
              <a:t> - returns true if the list contains the given int value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Why do we need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isEmpty</a:t>
            </a:r>
            <a:r>
              <a:rPr lang="en-US" altLang="en-US">
                <a:ea typeface="ＭＳ Ｐゴシック" panose="020B0600070205080204" pitchFamily="34" charset="-128"/>
              </a:rPr>
              <a:t> and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contains</a:t>
            </a:r>
            <a:r>
              <a:rPr lang="en-US" altLang="en-US">
                <a:ea typeface="ＭＳ Ｐゴシック" panose="020B0600070205080204" pitchFamily="34" charset="-128"/>
              </a:rPr>
              <a:t> when we already have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indexOf</a:t>
            </a:r>
            <a:r>
              <a:rPr lang="en-US" altLang="en-US">
                <a:ea typeface="ＭＳ Ｐゴシック" panose="020B0600070205080204" pitchFamily="34" charset="-128"/>
              </a:rPr>
              <a:t> and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size</a:t>
            </a:r>
            <a:r>
              <a:rPr lang="en-US" altLang="en-US">
                <a:ea typeface="ＭＳ Ｐゴシック" panose="020B0600070205080204" pitchFamily="34" charset="-128"/>
              </a:rPr>
              <a:t> ?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Adds convenience to the client of our class:</a:t>
            </a:r>
          </a:p>
          <a:p>
            <a:pPr lvl="1" eaLnBrk="1" hangingPunct="1">
              <a:buFontTx/>
              <a:buNone/>
            </a:pPr>
            <a:endParaRPr lang="en-US" altLang="en-US" sz="800"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r>
              <a:rPr lang="en-US" altLang="en-US" sz="1800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less elegant                   // more elegant</a:t>
            </a:r>
          </a:p>
          <a:p>
            <a:pPr lvl="1" eaLnBrk="1" hangingPunct="1">
              <a:buFontTx/>
              <a:buNone/>
            </a:pPr>
            <a:r>
              <a:rPr lang="en-US" altLang="en-US" sz="1800">
                <a:solidFill>
                  <a:srgbClr val="8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if (myList.size() == 0) {</a:t>
            </a: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 </a:t>
            </a:r>
            <a:r>
              <a:rPr lang="en-US" altLang="en-US" sz="1800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if (myList.isEmpty()) {</a:t>
            </a: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r>
              <a:rPr lang="en-US" altLang="en-US" sz="1800">
                <a:solidFill>
                  <a:srgbClr val="8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if (myList.indexOf(42) &gt;= 0) {</a:t>
            </a: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    </a:t>
            </a:r>
            <a:r>
              <a:rPr lang="en-US" altLang="en-US" sz="1800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if (myList.contains(42)) {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2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2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20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720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>
            <a:extLst>
              <a:ext uri="{FF2B5EF4-FFF2-40B4-BE49-F238E27FC236}">
                <a16:creationId xmlns:a16="http://schemas.microsoft.com/office/drawing/2014/main" id="{D262DBD1-00A2-CB4E-9748-7A126350AEB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Class constants</a:t>
            </a:r>
          </a:p>
        </p:txBody>
      </p:sp>
      <p:sp>
        <p:nvSpPr>
          <p:cNvPr id="204803" name="Rectangle 3">
            <a:extLst>
              <a:ext uri="{FF2B5EF4-FFF2-40B4-BE49-F238E27FC236}">
                <a16:creationId xmlns:a16="http://schemas.microsoft.com/office/drawing/2014/main" id="{41220E77-4020-234C-B619-D2F9E15647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final </a:t>
            </a:r>
            <a:r>
              <a:rPr lang="en-US" altLang="en-US" b="1">
                <a:ea typeface="ＭＳ Ｐゴシック" panose="020B0600070205080204" pitchFamily="34" charset="-128"/>
              </a:rPr>
              <a:t>type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</a:t>
            </a:r>
            <a:r>
              <a:rPr lang="en-US" altLang="en-US" b="1">
                <a:ea typeface="ＭＳ Ｐゴシック" panose="020B0600070205080204" pitchFamily="34" charset="-128"/>
              </a:rPr>
              <a:t>name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= </a:t>
            </a:r>
            <a:r>
              <a:rPr lang="en-US" altLang="en-US" b="1">
                <a:ea typeface="ＭＳ Ｐゴシック" panose="020B0600070205080204" pitchFamily="34" charset="-128"/>
              </a:rPr>
              <a:t>value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;</a:t>
            </a:r>
          </a:p>
          <a:p>
            <a:pPr eaLnBrk="1" hangingPunct="1"/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b="1">
                <a:ea typeface="ＭＳ Ｐゴシック" panose="020B0600070205080204" pitchFamily="34" charset="-128"/>
              </a:rPr>
              <a:t>class constant</a:t>
            </a:r>
            <a:r>
              <a:rPr lang="en-US" altLang="en-US">
                <a:ea typeface="ＭＳ Ｐゴシック" panose="020B0600070205080204" pitchFamily="34" charset="-128"/>
              </a:rPr>
              <a:t>: a global, unchangeable value in a class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used to store and give names to important values used in code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documents an important value;  easier to find and change later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classes will often store constants related to that type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Math.PI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Integer.MAX_VALUE</a:t>
            </a:r>
            <a:r>
              <a:rPr lang="en-US" altLang="en-US">
                <a:ea typeface="ＭＳ Ｐゴシック" panose="020B0600070205080204" pitchFamily="34" charset="-128"/>
              </a:rPr>
              <a:t>,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Integer.MIN_VALUE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Color.GREEN</a:t>
            </a:r>
          </a:p>
          <a:p>
            <a:pPr lvl="1" eaLnBrk="1" hangingPunct="1">
              <a:lnSpc>
                <a:spcPct val="80000"/>
              </a:lnSpc>
            </a:pPr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// default array length for new ArrayIntLists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static final int DEFAULT_CAPACITY = 10;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48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>
            <a:extLst>
              <a:ext uri="{FF2B5EF4-FFF2-40B4-BE49-F238E27FC236}">
                <a16:creationId xmlns:a16="http://schemas.microsoft.com/office/drawing/2014/main" id="{3FC7EDBF-4052-8249-86FC-E51386A7834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Preconditions</a:t>
            </a:r>
          </a:p>
        </p:txBody>
      </p:sp>
      <p:sp>
        <p:nvSpPr>
          <p:cNvPr id="17410" name="Rectangle 3">
            <a:extLst>
              <a:ext uri="{FF2B5EF4-FFF2-40B4-BE49-F238E27FC236}">
                <a16:creationId xmlns:a16="http://schemas.microsoft.com/office/drawing/2014/main" id="{40E8F821-A389-5D4B-AD4C-4F4229140D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b="1">
                <a:ea typeface="ＭＳ Ｐゴシック" panose="020B0600070205080204" pitchFamily="34" charset="-128"/>
              </a:rPr>
              <a:t>precondition</a:t>
            </a:r>
            <a:r>
              <a:rPr lang="en-US" altLang="en-US">
                <a:ea typeface="ＭＳ Ｐゴシック" panose="020B0600070205080204" pitchFamily="34" charset="-128"/>
              </a:rPr>
              <a:t>: Something your method </a:t>
            </a:r>
            <a:r>
              <a:rPr lang="en-US" altLang="en-US" i="1">
                <a:ea typeface="ＭＳ Ｐゴシック" panose="020B0600070205080204" pitchFamily="34" charset="-128"/>
              </a:rPr>
              <a:t>assumes is true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at the start of its execution.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Often documented as a comment on the method's header:</a:t>
            </a:r>
            <a:r>
              <a:rPr lang="en-US" altLang="en-US" sz="800">
                <a:latin typeface="Courier New" panose="02070309020205020404" pitchFamily="49" charset="0"/>
                <a:ea typeface="ＭＳ Ｐゴシック" panose="020B0600070205080204" pitchFamily="34" charset="-128"/>
              </a:rPr>
              <a:t>	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endParaRPr lang="en-US" altLang="en-US" b="1">
              <a:solidFill>
                <a:srgbClr val="008000"/>
              </a:solidFill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	// Returns the element at the given index.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	// Precondition: 0 &lt;= index &lt; size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public int get(int index) {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    return elementData[index];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}</a:t>
            </a: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Stating a precondition doesn't really "solve" the problem, but it at least documents our decision and warns the client what not to do.</a:t>
            </a:r>
          </a:p>
          <a:p>
            <a:pPr lvl="1" eaLnBrk="1" hangingPunct="1"/>
            <a:endParaRPr lang="en-US" altLang="en-US" sz="1200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What if we want to actually enforce the precondition?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>
            <a:extLst>
              <a:ext uri="{FF2B5EF4-FFF2-40B4-BE49-F238E27FC236}">
                <a16:creationId xmlns:a16="http://schemas.microsoft.com/office/drawing/2014/main" id="{1287442F-3CB2-3142-9606-3C26097B166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Bad precondition test</a:t>
            </a:r>
          </a:p>
        </p:txBody>
      </p:sp>
      <p:sp>
        <p:nvSpPr>
          <p:cNvPr id="191491" name="Rectangle 3">
            <a:extLst>
              <a:ext uri="{FF2B5EF4-FFF2-40B4-BE49-F238E27FC236}">
                <a16:creationId xmlns:a16="http://schemas.microsoft.com/office/drawing/2014/main" id="{BD31D6B4-F14C-BA47-BD7A-A12F6043826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What is wrong with the following way to handle violations?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	// Returns the element at the given index.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008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	// Precondition: 0 &lt;= index &lt; size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public int get(int index)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8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	    if (index &lt; 0 || index &gt;= size)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8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	        System.out.println("Bad index! " + index);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8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	        return -1;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solidFill>
                  <a:srgbClr val="8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	    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    return elementData[index];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	}</a:t>
            </a: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returning -1 no better than returning 0  (could be legal value)</a:t>
            </a:r>
          </a:p>
          <a:p>
            <a:pPr lvl="1" eaLnBrk="1" hangingPunct="1"/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println</a:t>
            </a:r>
            <a:r>
              <a:rPr lang="en-US" altLang="en-US">
                <a:ea typeface="ＭＳ Ｐゴシック" panose="020B0600070205080204" pitchFamily="34" charset="-128"/>
              </a:rPr>
              <a:t> is not a very strong deterrent to the client  (esp. GUI)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149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149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>
            <a:extLst>
              <a:ext uri="{FF2B5EF4-FFF2-40B4-BE49-F238E27FC236}">
                <a16:creationId xmlns:a16="http://schemas.microsoft.com/office/drawing/2014/main" id="{CDBBCA0A-7646-8B41-8F82-4DE46B9FEB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Throwing exceptions (4.4)</a:t>
            </a:r>
          </a:p>
        </p:txBody>
      </p:sp>
      <p:sp>
        <p:nvSpPr>
          <p:cNvPr id="148483" name="Rectangle 3">
            <a:extLst>
              <a:ext uri="{FF2B5EF4-FFF2-40B4-BE49-F238E27FC236}">
                <a16:creationId xmlns:a16="http://schemas.microsoft.com/office/drawing/2014/main" id="{783E44B4-1FAE-8947-A5CB-5DA4B55011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  <a:tabLst>
                <a:tab pos="1376363" algn="l"/>
              </a:tabLst>
              <a:defRPr/>
            </a:pPr>
            <a:r>
              <a:rPr lang="en-US" dirty="0">
                <a:latin typeface="Courier New" charset="0"/>
              </a:rPr>
              <a:t>		throw new </a:t>
            </a:r>
            <a:r>
              <a:rPr lang="en-US" b="1" dirty="0" err="1"/>
              <a:t>ExceptionType</a:t>
            </a:r>
            <a:r>
              <a:rPr lang="en-US" dirty="0">
                <a:latin typeface="Courier New" charset="0"/>
              </a:rPr>
              <a:t>();</a:t>
            </a:r>
          </a:p>
          <a:p>
            <a:pPr eaLnBrk="1" hangingPunct="1">
              <a:buFontTx/>
              <a:buNone/>
              <a:tabLst>
                <a:tab pos="1376363" algn="l"/>
              </a:tabLst>
              <a:defRPr/>
            </a:pPr>
            <a:r>
              <a:rPr lang="en-US" dirty="0">
                <a:latin typeface="Courier New" charset="0"/>
              </a:rPr>
              <a:t>		throw new </a:t>
            </a:r>
            <a:r>
              <a:rPr lang="en-US" b="1" dirty="0" err="1"/>
              <a:t>ExceptionType</a:t>
            </a:r>
            <a:r>
              <a:rPr lang="en-US" dirty="0">
                <a:latin typeface="Courier New" charset="0"/>
              </a:rPr>
              <a:t>("</a:t>
            </a:r>
            <a:r>
              <a:rPr lang="en-US" b="1" dirty="0"/>
              <a:t>message</a:t>
            </a:r>
            <a:r>
              <a:rPr lang="en-US" dirty="0">
                <a:latin typeface="Courier New" charset="0"/>
              </a:rPr>
              <a:t>");</a:t>
            </a:r>
          </a:p>
          <a:p>
            <a:pPr lvl="1" eaLnBrk="1" hangingPunct="1">
              <a:buFontTx/>
              <a:buNone/>
              <a:tabLst>
                <a:tab pos="1376363" algn="l"/>
              </a:tabLst>
              <a:defRPr/>
            </a:pPr>
            <a:endParaRPr lang="en-US" sz="800" dirty="0"/>
          </a:p>
          <a:p>
            <a:pPr lvl="1" eaLnBrk="1" hangingPunct="1">
              <a:buFontTx/>
              <a:buNone/>
              <a:tabLst>
                <a:tab pos="1376363" algn="l"/>
              </a:tabLst>
              <a:defRPr/>
            </a:pPr>
            <a:endParaRPr lang="en-US" sz="800" dirty="0"/>
          </a:p>
          <a:p>
            <a:pPr eaLnBrk="1" hangingPunct="1">
              <a:buFont typeface="Wingdings 2" charset="0"/>
              <a:buChar char=""/>
              <a:tabLst>
                <a:tab pos="1376363" algn="l"/>
              </a:tabLst>
              <a:defRPr/>
            </a:pPr>
            <a:r>
              <a:rPr lang="en-US" dirty="0"/>
              <a:t>Generates an exception that will crash the program,</a:t>
            </a:r>
            <a:br>
              <a:rPr lang="en-US" dirty="0"/>
            </a:br>
            <a:r>
              <a:rPr lang="en-US" dirty="0"/>
              <a:t>unless it has code to handle ("catch") the exception.</a:t>
            </a:r>
          </a:p>
          <a:p>
            <a:pPr marL="393700" lvl="1" indent="0" eaLnBrk="1" hangingPunct="1">
              <a:buFont typeface="Wingdings 2" charset="0"/>
              <a:buNone/>
              <a:tabLst>
                <a:tab pos="1376363" algn="l"/>
              </a:tabLst>
              <a:defRPr/>
            </a:pPr>
            <a:endParaRPr lang="en-US" dirty="0"/>
          </a:p>
          <a:p>
            <a:pPr eaLnBrk="1" hangingPunct="1">
              <a:buFont typeface="Wingdings 2" charset="0"/>
              <a:buChar char=""/>
              <a:tabLst>
                <a:tab pos="1376363" algn="l"/>
              </a:tabLst>
              <a:defRPr/>
            </a:pPr>
            <a:r>
              <a:rPr lang="en-US" dirty="0"/>
              <a:t>Common exception types:</a:t>
            </a:r>
          </a:p>
          <a:p>
            <a:pPr lvl="1" eaLnBrk="1" hangingPunct="1">
              <a:buFont typeface="Wingdings 2" charset="0"/>
              <a:buChar char=""/>
              <a:tabLst>
                <a:tab pos="1376363" algn="l"/>
              </a:tabLst>
              <a:defRPr/>
            </a:pPr>
            <a:r>
              <a:rPr lang="en-US" dirty="0" err="1">
                <a:latin typeface="Courier New"/>
                <a:cs typeface="Courier New"/>
              </a:rPr>
              <a:t>ArithmeticException</a:t>
            </a:r>
            <a:r>
              <a:rPr lang="en-US" dirty="0">
                <a:latin typeface="Courier New"/>
                <a:cs typeface="Courier New"/>
              </a:rPr>
              <a:t>, </a:t>
            </a:r>
            <a:r>
              <a:rPr lang="en-US" dirty="0" err="1">
                <a:latin typeface="Courier New"/>
                <a:cs typeface="Courier New"/>
              </a:rPr>
              <a:t>ArrayIndexOutOfBoundsException</a:t>
            </a:r>
            <a:r>
              <a:rPr lang="en-US" dirty="0">
                <a:latin typeface="Courier New"/>
                <a:cs typeface="Courier New"/>
              </a:rPr>
              <a:t>, </a:t>
            </a:r>
            <a:r>
              <a:rPr lang="en-US" dirty="0" err="1">
                <a:latin typeface="Courier New"/>
                <a:cs typeface="Courier New"/>
              </a:rPr>
              <a:t>FileNotFoundException</a:t>
            </a:r>
            <a:r>
              <a:rPr lang="en-US" dirty="0">
                <a:latin typeface="Courier New"/>
                <a:cs typeface="Courier New"/>
              </a:rPr>
              <a:t>, </a:t>
            </a:r>
            <a:r>
              <a:rPr lang="en-US" dirty="0" err="1">
                <a:latin typeface="Courier New"/>
                <a:cs typeface="Courier New"/>
              </a:rPr>
              <a:t>IllegalArgumentException</a:t>
            </a:r>
            <a:r>
              <a:rPr lang="en-US" dirty="0">
                <a:latin typeface="Courier New"/>
                <a:cs typeface="Courier New"/>
              </a:rPr>
              <a:t>, </a:t>
            </a:r>
            <a:r>
              <a:rPr lang="en-US" dirty="0" err="1">
                <a:latin typeface="Courier New"/>
                <a:cs typeface="Courier New"/>
              </a:rPr>
              <a:t>IllegalStateException</a:t>
            </a:r>
            <a:r>
              <a:rPr lang="en-US" dirty="0">
                <a:latin typeface="Courier New"/>
                <a:cs typeface="Courier New"/>
              </a:rPr>
              <a:t>, </a:t>
            </a:r>
            <a:r>
              <a:rPr lang="en-US" dirty="0" err="1">
                <a:latin typeface="Courier New"/>
                <a:cs typeface="Courier New"/>
              </a:rPr>
              <a:t>IOException</a:t>
            </a:r>
            <a:r>
              <a:rPr lang="en-US" dirty="0">
                <a:latin typeface="Courier New"/>
                <a:cs typeface="Courier New"/>
              </a:rPr>
              <a:t>, </a:t>
            </a:r>
            <a:r>
              <a:rPr lang="en-US" dirty="0" err="1">
                <a:latin typeface="Courier New"/>
                <a:cs typeface="Courier New"/>
              </a:rPr>
              <a:t>NoSuchElementException</a:t>
            </a:r>
            <a:r>
              <a:rPr lang="en-US" dirty="0">
                <a:latin typeface="Courier New"/>
                <a:cs typeface="Courier New"/>
              </a:rPr>
              <a:t>, </a:t>
            </a:r>
            <a:r>
              <a:rPr lang="en-US" dirty="0" err="1">
                <a:latin typeface="Courier New"/>
                <a:cs typeface="Courier New"/>
              </a:rPr>
              <a:t>NullPointerException</a:t>
            </a:r>
            <a:r>
              <a:rPr lang="en-US" dirty="0">
                <a:latin typeface="Courier New"/>
                <a:cs typeface="Courier New"/>
              </a:rPr>
              <a:t>, </a:t>
            </a:r>
            <a:r>
              <a:rPr lang="en-US" dirty="0" err="1">
                <a:latin typeface="Courier New"/>
                <a:cs typeface="Courier New"/>
              </a:rPr>
              <a:t>RuntimeException</a:t>
            </a:r>
            <a:r>
              <a:rPr lang="en-US" dirty="0">
                <a:latin typeface="Courier New"/>
                <a:cs typeface="Courier New"/>
              </a:rPr>
              <a:t>, </a:t>
            </a:r>
            <a:r>
              <a:rPr lang="en-US" dirty="0" err="1">
                <a:latin typeface="Courier New"/>
                <a:cs typeface="Courier New"/>
              </a:rPr>
              <a:t>UnsupportedOperationException</a:t>
            </a:r>
            <a:endParaRPr lang="en-US" dirty="0">
              <a:latin typeface="Courier New"/>
              <a:cs typeface="Courier New"/>
            </a:endParaRPr>
          </a:p>
          <a:p>
            <a:pPr lvl="1" eaLnBrk="1" hangingPunct="1">
              <a:buFont typeface="Wingdings 2" charset="0"/>
              <a:buChar char=""/>
              <a:tabLst>
                <a:tab pos="1376363" algn="l"/>
              </a:tabLst>
              <a:defRPr/>
            </a:pPr>
            <a:endParaRPr lang="en-US" dirty="0"/>
          </a:p>
          <a:p>
            <a:pPr eaLnBrk="1" hangingPunct="1">
              <a:buFont typeface="Wingdings 2" charset="0"/>
              <a:buChar char=""/>
              <a:tabLst>
                <a:tab pos="1376363" algn="l"/>
              </a:tabLst>
              <a:defRPr/>
            </a:pPr>
            <a:r>
              <a:rPr lang="en-US" dirty="0"/>
              <a:t>Why would anyone ever </a:t>
            </a:r>
            <a:r>
              <a:rPr lang="en-US" i="1" dirty="0"/>
              <a:t>want  </a:t>
            </a:r>
            <a:r>
              <a:rPr lang="en-US" dirty="0"/>
              <a:t>a program to crash?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>
            <a:extLst>
              <a:ext uri="{FF2B5EF4-FFF2-40B4-BE49-F238E27FC236}">
                <a16:creationId xmlns:a16="http://schemas.microsoft.com/office/drawing/2014/main" id="{9B47A71E-25B0-194C-A629-40B0B1A920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Exception example</a:t>
            </a:r>
          </a:p>
        </p:txBody>
      </p:sp>
      <p:sp>
        <p:nvSpPr>
          <p:cNvPr id="20482" name="Rectangle 3">
            <a:extLst>
              <a:ext uri="{FF2B5EF4-FFF2-40B4-BE49-F238E27FC236}">
                <a16:creationId xmlns:a16="http://schemas.microsoft.com/office/drawing/2014/main" id="{4D313905-6913-6B41-B56F-675CA76C055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public int get(int index)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if (index &lt; 0 || index &gt;= size) 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        </a:t>
            </a: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throw new </a:t>
            </a:r>
            <a:r>
              <a:rPr lang="en-US" altLang="en-US" sz="1800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ArrayIndexOutOfBoundsException</a:t>
            </a: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(index);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    return elementData[index];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}</a:t>
            </a:r>
          </a:p>
          <a:p>
            <a:pPr lvl="1" eaLnBrk="1" hangingPunct="1"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Exercise: Modify the rest of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ArrayIntList</a:t>
            </a:r>
            <a:r>
              <a:rPr lang="en-US" altLang="en-US">
                <a:ea typeface="ＭＳ Ｐゴシック" panose="020B0600070205080204" pitchFamily="34" charset="-128"/>
              </a:rPr>
              <a:t> to state preconditions and throw exceptions as appropriate.</a:t>
            </a:r>
          </a:p>
        </p:txBody>
      </p:sp>
    </p:spTree>
  </p:cSld>
  <p:clrMapOvr>
    <a:masterClrMapping/>
  </p:clrMapOvr>
  <p:transition spd="slow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se143-13wi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cse143-13wi.thmx</Template>
  <TotalTime>1974</TotalTime>
  <Words>1819</Words>
  <Application>Microsoft Office PowerPoint</Application>
  <PresentationFormat>On-screen Show (4:3)</PresentationFormat>
  <Paragraphs>291</Paragraphs>
  <Slides>20</Slides>
  <Notes>1</Notes>
  <HiddenSlides>11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0" baseType="lpstr">
      <vt:lpstr>ＭＳ Ｐゴシック</vt:lpstr>
      <vt:lpstr>Arial</vt:lpstr>
      <vt:lpstr>Calibri</vt:lpstr>
      <vt:lpstr>Courier New</vt:lpstr>
      <vt:lpstr>Tahoma</vt:lpstr>
      <vt:lpstr>Times New Roman</vt:lpstr>
      <vt:lpstr>Verdana</vt:lpstr>
      <vt:lpstr>Wingdings</vt:lpstr>
      <vt:lpstr>Wingdings 2</vt:lpstr>
      <vt:lpstr>cse143-13wi</vt:lpstr>
      <vt:lpstr>Building Java Programs</vt:lpstr>
      <vt:lpstr>pollev.com/cse143</vt:lpstr>
      <vt:lpstr>Recall: classes and objects</vt:lpstr>
      <vt:lpstr>Searching methods</vt:lpstr>
      <vt:lpstr>Class constants</vt:lpstr>
      <vt:lpstr>Preconditions</vt:lpstr>
      <vt:lpstr>Bad precondition test</vt:lpstr>
      <vt:lpstr>Throwing exceptions (4.4)</vt:lpstr>
      <vt:lpstr>Exception example</vt:lpstr>
      <vt:lpstr>Private helper methods</vt:lpstr>
      <vt:lpstr>Postconditions</vt:lpstr>
      <vt:lpstr>Not enough space</vt:lpstr>
      <vt:lpstr>Multiple constructors</vt:lpstr>
      <vt:lpstr>this keyword</vt:lpstr>
      <vt:lpstr>Revised constructors</vt:lpstr>
      <vt:lpstr>ArrayList of primitives?</vt:lpstr>
      <vt:lpstr>Wrapper classes</vt:lpstr>
      <vt:lpstr>Thinking about testing</vt:lpstr>
      <vt:lpstr>Tips for testing</vt:lpstr>
      <vt:lpstr>Example ArrayIntList test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Java Programs</dc:title>
  <dc:creator>Microsoft Office User</dc:creator>
  <cp:lastModifiedBy>Hunter Schafer</cp:lastModifiedBy>
  <cp:revision>29</cp:revision>
  <cp:lastPrinted>2019-09-27T18:10:05Z</cp:lastPrinted>
  <dcterms:created xsi:type="dcterms:W3CDTF">2016-04-01T06:20:56Z</dcterms:created>
  <dcterms:modified xsi:type="dcterms:W3CDTF">2021-10-01T08:07:35Z</dcterms:modified>
</cp:coreProperties>
</file>