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1" r:id="rId3"/>
    <p:sldId id="272" r:id="rId4"/>
    <p:sldId id="273" r:id="rId5"/>
    <p:sldId id="274" r:id="rId6"/>
    <p:sldId id="258" r:id="rId7"/>
    <p:sldId id="265" r:id="rId8"/>
    <p:sldId id="266" r:id="rId9"/>
    <p:sldId id="270" r:id="rId10"/>
    <p:sldId id="267" r:id="rId1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8" autoAdjust="0"/>
    <p:restoredTop sz="94761"/>
  </p:normalViewPr>
  <p:slideViewPr>
    <p:cSldViewPr snapToGrid="0" snapToObjects="1">
      <p:cViewPr varScale="1">
        <p:scale>
          <a:sx n="91" d="100"/>
          <a:sy n="91" d="100"/>
        </p:scale>
        <p:origin x="6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B258D08-4CEA-D941-A0AC-D9DE7FB63D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DB24BE-8FDC-824D-B8A2-529AD3F223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C8B20188-33EA-E64E-B393-1BEE8A45DD39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430407-0C86-794D-908B-00A9B4E67E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D3C96D-0A16-2D44-B3E4-11D9630746C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5A031DBC-1501-1F47-A9DB-CCA4192D8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026D7D-F405-4046-9521-3FC9ED25C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D24D12-A790-C444-B99F-E65DEBBFC60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0B500A36-EE64-0A43-A833-319007E2E450}" type="datetimeFigureOut">
              <a:rPr lang="en-US"/>
              <a:pPr>
                <a:defRPr/>
              </a:pPr>
              <a:t>11/10/2021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E9039A5-3983-6B4D-ACEC-E743A50A27E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F7FD005-F13C-FB40-A87B-13AB3E707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84A717-B6B2-2D43-8BD0-9223FB4EBE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6E10CE-21BA-BE45-A2E3-347AE72A17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Verdana" charset="0"/>
                <a:ea typeface="ＭＳ Ｐゴシック" charset="-128"/>
              </a:defRPr>
            </a:lvl1pPr>
          </a:lstStyle>
          <a:p>
            <a:pPr>
              <a:defRPr/>
            </a:pPr>
            <a:fld id="{970F0828-1715-AE47-B579-1897B5957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4C703689-A1CE-7A43-A459-79E366E957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06C44BC-1CEB-244D-A49E-B14706257F63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F49011F9-D253-694D-AD83-608CB9375B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C698B457-F7AF-8840-8089-6006B310E2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13934879-0D3E-F24C-AAF2-BBCAAC72D4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9CF14A1A-28AF-3341-83E1-D060FD78C1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3AA8DD58-0822-1648-B815-B72FE996C6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F2D94C94-4EA0-4B4A-85F1-EAB3943CB6C5}" type="slidenum">
              <a:rPr lang="en-US" altLang="en-US">
                <a:latin typeface="Calibri" panose="020F0502020204030204" pitchFamily="34" charset="0"/>
              </a:rPr>
              <a:pPr/>
              <a:t>3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3">
            <a:extLst>
              <a:ext uri="{FF2B5EF4-FFF2-40B4-BE49-F238E27FC236}">
                <a16:creationId xmlns:a16="http://schemas.microsoft.com/office/drawing/2014/main" id="{970B9F0C-CC0B-E14E-8153-8DE3969E80E2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DAA69570-A1FE-CC48-AD23-62CAEA2E6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FF4431E8-DD02-C94D-A542-55499B074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7" name="Group 1">
              <a:extLst>
                <a:ext uri="{FF2B5EF4-FFF2-40B4-BE49-F238E27FC236}">
                  <a16:creationId xmlns:a16="http://schemas.microsoft.com/office/drawing/2014/main" id="{12603114-6698-AC46-92AD-FCAE3E49EE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8" name="Freeform 7">
                <a:extLst>
                  <a:ext uri="{FF2B5EF4-FFF2-40B4-BE49-F238E27FC236}">
                    <a16:creationId xmlns:a16="http://schemas.microsoft.com/office/drawing/2014/main" id="{57B09DF2-3577-F64B-A0AD-F7B624BDC043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CF16A6E2-B856-C842-B887-50BC0921C320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81924" name="Title Placeholder 8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1925" name="Text Placeholder 29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7772400" cy="1752600"/>
          </a:xfrm>
          <a:ln w="9525"/>
        </p:spPr>
        <p:txBody>
          <a:bodyPr/>
          <a:lstStyle>
            <a:lvl1pPr marL="0" indent="0" algn="ctr">
              <a:buFont typeface="Wingdings 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07582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3425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4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403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876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9738"/>
            <a:ext cx="8229600" cy="7032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246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1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8">
            <a:extLst>
              <a:ext uri="{FF2B5EF4-FFF2-40B4-BE49-F238E27FC236}">
                <a16:creationId xmlns:a16="http://schemas.microsoft.com/office/drawing/2014/main" id="{DEB2D0E9-95CD-ED46-8F60-3A423DC4F89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39738"/>
            <a:ext cx="822960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9">
            <a:extLst>
              <a:ext uri="{FF2B5EF4-FFF2-40B4-BE49-F238E27FC236}">
                <a16:creationId xmlns:a16="http://schemas.microsoft.com/office/drawing/2014/main" id="{0C5DC093-958B-6945-B2B6-F439DED5134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28600" y="1371600"/>
            <a:ext cx="8915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grpSp>
        <p:nvGrpSpPr>
          <p:cNvPr id="1028" name="Group 24">
            <a:extLst>
              <a:ext uri="{FF2B5EF4-FFF2-40B4-BE49-F238E27FC236}">
                <a16:creationId xmlns:a16="http://schemas.microsoft.com/office/drawing/2014/main" id="{DAF1036E-2180-424E-B3F1-ECCF31B1DF56}"/>
              </a:ext>
            </a:extLst>
          </p:cNvPr>
          <p:cNvGrpSpPr>
            <a:grpSpLocks/>
          </p:cNvGrpSpPr>
          <p:nvPr/>
        </p:nvGrpSpPr>
        <p:grpSpPr bwMode="auto">
          <a:xfrm>
            <a:off x="-9525" y="0"/>
            <a:ext cx="9169400" cy="533400"/>
            <a:chOff x="-6" y="-180"/>
            <a:chExt cx="5776" cy="516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B23039-2679-644A-AFBC-9AA1BA515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-6" y="-180"/>
              <a:ext cx="5772" cy="5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6" y="2"/>
                </a:cxn>
                <a:cxn ang="0">
                  <a:pos x="2542" y="0"/>
                </a:cxn>
                <a:cxn ang="0">
                  <a:pos x="4374" y="367"/>
                </a:cxn>
                <a:cxn ang="0">
                  <a:pos x="5766" y="55"/>
                </a:cxn>
                <a:cxn ang="0">
                  <a:pos x="5772" y="213"/>
                </a:cxn>
                <a:cxn ang="0">
                  <a:pos x="4302" y="439"/>
                </a:cxn>
                <a:cxn ang="0">
                  <a:pos x="1488" y="201"/>
                </a:cxn>
                <a:cxn ang="0">
                  <a:pos x="0" y="656"/>
                </a:cxn>
                <a:cxn ang="0">
                  <a:pos x="6" y="2"/>
                </a:cxn>
              </a:cxnLst>
              <a:rect l="0" t="0" r="0" b="0"/>
              <a:pathLst>
                <a:path w="5772" h="656">
                  <a:moveTo>
                    <a:pt x="6" y="2"/>
                  </a:moveTo>
                  <a:lnTo>
                    <a:pt x="2542" y="0"/>
                  </a:lnTo>
                  <a:cubicBezTo>
                    <a:pt x="2746" y="101"/>
                    <a:pt x="3828" y="367"/>
                    <a:pt x="4374" y="367"/>
                  </a:cubicBezTo>
                  <a:cubicBezTo>
                    <a:pt x="4920" y="367"/>
                    <a:pt x="5526" y="152"/>
                    <a:pt x="5766" y="55"/>
                  </a:cubicBezTo>
                  <a:lnTo>
                    <a:pt x="5772" y="213"/>
                  </a:lnTo>
                  <a:cubicBezTo>
                    <a:pt x="5670" y="257"/>
                    <a:pt x="5016" y="441"/>
                    <a:pt x="4302" y="439"/>
                  </a:cubicBezTo>
                  <a:cubicBezTo>
                    <a:pt x="3588" y="437"/>
                    <a:pt x="2205" y="165"/>
                    <a:pt x="1488" y="201"/>
                  </a:cubicBezTo>
                  <a:cubicBezTo>
                    <a:pt x="750" y="209"/>
                    <a:pt x="270" y="482"/>
                    <a:pt x="0" y="656"/>
                  </a:cubicBezTo>
                  <a:lnTo>
                    <a:pt x="6" y="2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shade val="50000"/>
                    <a:alpha val="45000"/>
                    <a:satMod val="120000"/>
                  </a:schemeClr>
                </a:gs>
                <a:gs pos="100000">
                  <a:schemeClr val="accent3">
                    <a:shade val="80000"/>
                    <a:alpha val="55000"/>
                    <a:satMod val="155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8AB6958-7912-C641-8A35-86DB2842E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" y="-180"/>
              <a:ext cx="3072" cy="263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1668" y="564"/>
                </a:cxn>
                <a:cxn ang="0">
                  <a:pos x="3000" y="186"/>
                </a:cxn>
                <a:cxn ang="0">
                  <a:pos x="3000" y="6"/>
                </a:cxn>
                <a:cxn ang="0">
                  <a:pos x="0" y="0"/>
                </a:cxn>
              </a:cxnLst>
              <a:rect l="0" t="0" r="0" b="0"/>
              <a:pathLst>
                <a:path w="3000" h="595">
                  <a:moveTo>
                    <a:pt x="0" y="0"/>
                  </a:moveTo>
                  <a:cubicBezTo>
                    <a:pt x="174" y="102"/>
                    <a:pt x="1168" y="533"/>
                    <a:pt x="1668" y="564"/>
                  </a:cubicBezTo>
                  <a:cubicBezTo>
                    <a:pt x="2168" y="595"/>
                    <a:pt x="2778" y="279"/>
                    <a:pt x="3000" y="186"/>
                  </a:cubicBezTo>
                  <a:lnTo>
                    <a:pt x="3000" y="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3">
                    <a:shade val="50000"/>
                    <a:alpha val="30000"/>
                    <a:satMod val="130000"/>
                  </a:schemeClr>
                </a:gs>
                <a:gs pos="80000">
                  <a:schemeClr val="accent2">
                    <a:shade val="75000"/>
                    <a:alpha val="45000"/>
                    <a:satMod val="14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  <a:cs typeface="Times New Roman" charset="0"/>
              </a:endParaRPr>
            </a:p>
          </p:txBody>
        </p:sp>
        <p:grpSp>
          <p:nvGrpSpPr>
            <p:cNvPr id="1032" name="Group 1">
              <a:extLst>
                <a:ext uri="{FF2B5EF4-FFF2-40B4-BE49-F238E27FC236}">
                  <a16:creationId xmlns:a16="http://schemas.microsoft.com/office/drawing/2014/main" id="{0A7F740B-3DEA-4F40-9817-0A8B10F9C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-42"/>
              <a:ext cx="5770" cy="246"/>
              <a:chOff x="-13880" y="438044"/>
              <a:chExt cx="9173112" cy="427357"/>
            </a:xfrm>
          </p:grpSpPr>
          <p:sp>
            <p:nvSpPr>
              <p:cNvPr id="12" name="Freeform 11">
                <a:extLst>
                  <a:ext uri="{FF2B5EF4-FFF2-40B4-BE49-F238E27FC236}">
                    <a16:creationId xmlns:a16="http://schemas.microsoft.com/office/drawing/2014/main" id="{E73F6991-89F6-0C41-8FFE-C20034453B7B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3880" y="438118"/>
                <a:ext cx="9173112" cy="427283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10795" cap="flat" cmpd="sng" algn="ctr">
                <a:gradFill>
                  <a:gsLst>
                    <a:gs pos="74000">
                      <a:schemeClr val="accent3">
                        <a:shade val="75000"/>
                      </a:schemeClr>
                    </a:gs>
                    <a:gs pos="86000">
                      <a:schemeClr val="tx1">
                        <a:alpha val="29000"/>
                      </a:schemeClr>
                    </a:gs>
                    <a:gs pos="16000">
                      <a:schemeClr val="accent2">
                        <a:shade val="75000"/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  <p:sp>
            <p:nvSpPr>
              <p:cNvPr id="13" name="Freeform 12">
                <a:extLst>
                  <a:ext uri="{FF2B5EF4-FFF2-40B4-BE49-F238E27FC236}">
                    <a16:creationId xmlns:a16="http://schemas.microsoft.com/office/drawing/2014/main" id="{CB54CA82-0962-3A47-9CDC-143CC929589A}"/>
                  </a:ext>
                </a:extLst>
              </p:cNvPr>
              <p:cNvSpPr>
                <a:spLocks/>
              </p:cNvSpPr>
              <p:nvPr/>
            </p:nvSpPr>
            <p:spPr bwMode="auto">
              <a:xfrm rot="21435692">
                <a:off x="-10858" y="438044"/>
                <a:ext cx="9169042" cy="38239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9525" cap="flat" cmpd="sng" algn="ctr">
                <a:gradFill>
                  <a:gsLst>
                    <a:gs pos="74000">
                      <a:schemeClr val="accent4"/>
                    </a:gs>
                    <a:gs pos="44000">
                      <a:schemeClr val="accent1"/>
                    </a:gs>
                    <a:gs pos="33000">
                      <a:schemeClr val="accent2">
                        <a:alpha val="56000"/>
                      </a:schemeClr>
                    </a:gs>
                  </a:gsLst>
                  <a:lin ang="5400000" scaled="1"/>
                </a:gra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1pPr>
                <a:lvl2pPr marL="37931725" indent="-37474525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charset="0"/>
                    <a:ea typeface="ＭＳ Ｐゴシック" charset="-128"/>
                  </a:defRPr>
                </a:lvl9pPr>
              </a:lstStyle>
              <a:p>
                <a:pPr eaLnBrk="1" hangingPunct="1">
                  <a:defRPr/>
                </a:pPr>
                <a:endParaRPr lang="x-none" altLang="x-none" sz="2000">
                  <a:ea typeface="Times New Roman" charset="0"/>
                  <a:cs typeface="Times New Roman" charset="0"/>
                </a:endParaRPr>
              </a:p>
            </p:txBody>
          </p:sp>
        </p:grp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2F08C1-3320-4440-A57A-0AFBBC4E5557}"/>
              </a:ext>
            </a:extLst>
          </p:cNvPr>
          <p:cNvSpPr txBox="1">
            <a:spLocks noGrp="1"/>
          </p:cNvSpPr>
          <p:nvPr/>
        </p:nvSpPr>
        <p:spPr>
          <a:xfrm>
            <a:off x="8326438" y="6430963"/>
            <a:ext cx="762000" cy="365125"/>
          </a:xfrm>
          <a:prstGeom prst="rect">
            <a:avLst/>
          </a:prstGeom>
          <a:noFill/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r" eaLnBrk="1" hangingPunct="1">
              <a:buFont typeface="Wingdings" charset="2"/>
              <a:buNone/>
              <a:defRPr/>
            </a:pPr>
            <a:fld id="{07C20208-FEB4-834C-8181-255A5FF9A959}" type="slidenum">
              <a:rPr lang="en-US" altLang="en-US" sz="1200" smtClean="0">
                <a:solidFill>
                  <a:srgbClr val="424242"/>
                </a:solidFill>
              </a:rPr>
              <a:pPr algn="r" eaLnBrk="1" hangingPunct="1">
                <a:buFont typeface="Wingdings" charset="2"/>
                <a:buNone/>
                <a:defRPr/>
              </a:pPr>
              <a:t>‹#›</a:t>
            </a:fld>
            <a:endParaRPr lang="en-US" altLang="en-US" sz="1200">
              <a:solidFill>
                <a:srgbClr val="42424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89" r:id="rId2"/>
    <p:sldLayoutId id="2147483690" r:id="rId3"/>
    <p:sldLayoutId id="2147483691" r:id="rId4"/>
    <p:sldLayoutId id="2147483692" r:id="rId5"/>
    <p:sldLayoutId id="214748369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95000"/>
        <a:buFont typeface="Wingdings 2" pitchFamily="2" charset="2"/>
        <a:buChar char=""/>
        <a:defRPr sz="2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B641B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39639D"/>
        </a:buClr>
        <a:buSzPct val="65000"/>
        <a:buFont typeface="Wingdings 2" pitchFamily="2" charset="2"/>
        <a:buChar char=""/>
        <a:defRPr sz="17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C9588A-226C-4C1A-9D29-C52728482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84" y="1591496"/>
            <a:ext cx="7463432" cy="41944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>
            <a:extLst>
              <a:ext uri="{FF2B5EF4-FFF2-40B4-BE49-F238E27FC236}">
                <a16:creationId xmlns:a16="http://schemas.microsoft.com/office/drawing/2014/main" id="{75FB88CA-EEEF-C947-AE66-146F1A35A0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</a:t>
            </a:r>
          </a:p>
        </p:txBody>
      </p:sp>
      <p:sp>
        <p:nvSpPr>
          <p:cNvPr id="14338" name="Rectangle 3">
            <a:extLst>
              <a:ext uri="{FF2B5EF4-FFF2-40B4-BE49-F238E27FC236}">
                <a16:creationId xmlns:a16="http://schemas.microsoft.com/office/drawing/2014/main" id="{5DBFB906-4A58-5B44-BD14-EABA25277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Suppose we have a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Board</a:t>
            </a:r>
            <a:r>
              <a:rPr lang="en-US" altLang="en-US" dirty="0">
                <a:ea typeface="ＭＳ Ｐゴシック" panose="020B0600070205080204" pitchFamily="34" charset="-128"/>
              </a:rPr>
              <a:t> class with these methods:</a:t>
            </a: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Write a method </a:t>
            </a:r>
            <a:r>
              <a:rPr lang="en-US" altLang="en-US" dirty="0" err="1">
                <a:latin typeface="Courier New" panose="02070309020205020404" pitchFamily="49" charset="0"/>
                <a:ea typeface="ＭＳ Ｐゴシック" panose="020B0600070205080204" pitchFamily="34" charset="-128"/>
              </a:rPr>
              <a:t>solveQueens</a:t>
            </a:r>
            <a:r>
              <a:rPr lang="en-US" altLang="en-US" dirty="0">
                <a:ea typeface="ＭＳ Ｐゴシック" panose="020B0600070205080204" pitchFamily="34" charset="-128"/>
              </a:rPr>
              <a:t> that accepts a </a:t>
            </a:r>
            <a:r>
              <a:rPr lang="en-US" altLang="en-US" dirty="0">
                <a:latin typeface="Courier New" panose="02070309020205020404" pitchFamily="49" charset="0"/>
                <a:ea typeface="ＭＳ Ｐゴシック" panose="020B0600070205080204" pitchFamily="34" charset="-128"/>
              </a:rPr>
              <a:t>Board</a:t>
            </a:r>
            <a:r>
              <a:rPr lang="en-US" altLang="en-US" dirty="0">
                <a:ea typeface="ＭＳ Ｐゴシック" panose="020B0600070205080204" pitchFamily="34" charset="-128"/>
              </a:rPr>
              <a:t> as a parameter and tries to place 8 queens on it safely.</a:t>
            </a:r>
          </a:p>
        </p:txBody>
      </p:sp>
      <p:graphicFrame>
        <p:nvGraphicFramePr>
          <p:cNvPr id="337980" name="Group 60">
            <a:extLst>
              <a:ext uri="{FF2B5EF4-FFF2-40B4-BE49-F238E27FC236}">
                <a16:creationId xmlns:a16="http://schemas.microsoft.com/office/drawing/2014/main" id="{417B5CC0-393F-B848-98E5-B7A3EE5AF263}"/>
              </a:ext>
            </a:extLst>
          </p:cNvPr>
          <p:cNvGraphicFramePr>
            <a:graphicFrameLocks noGrp="1"/>
          </p:cNvGraphicFramePr>
          <p:nvPr/>
        </p:nvGraphicFramePr>
        <p:xfrm>
          <a:off x="147638" y="1971675"/>
          <a:ext cx="8890000" cy="2682876"/>
        </p:xfrm>
        <a:graphic>
          <a:graphicData uri="http://schemas.openxmlformats.org/drawingml/2006/table">
            <a:tbl>
              <a:tblPr/>
              <a:tblGrid>
                <a:gridCol w="5918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334">
                <a:tc>
                  <a:txBody>
                    <a:bodyPr/>
                    <a:lstStyle/>
                    <a:p>
                      <a:pPr marL="346075" marR="0" lvl="1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Method/Constructor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Description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public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Board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(int size)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construct empty board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2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public boolean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isSafe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(int row, int column)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true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if queen can be</a:t>
                      </a:r>
                      <a:b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</a:b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safely placed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public void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place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(int row, int column)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place queen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public void </a:t>
                      </a: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remove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(int row, int column)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remove queen from here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3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public String </a:t>
                      </a:r>
                      <a:r>
                        <a:rPr kumimoji="0" lang="en-US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toString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0"/>
                        </a:rPr>
                        <a:t>()</a:t>
                      </a:r>
                    </a:p>
                  </a:txBody>
                  <a:tcPr marT="45731" marB="4573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text display of board</a:t>
                      </a:r>
                    </a:p>
                  </a:txBody>
                  <a:tcPr marT="45731" marB="4573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>
            <a:extLst>
              <a:ext uri="{FF2B5EF4-FFF2-40B4-BE49-F238E27FC236}">
                <a16:creationId xmlns:a16="http://schemas.microsoft.com/office/drawing/2014/main" id="{C49B814E-3BD7-D945-ADC2-34F25F3B40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Exercise: Dice roll sum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D148A111-AFAC-0147-B5E6-367D0FDE7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5943600" algn="l"/>
              </a:tabLst>
            </a:pPr>
            <a:r>
              <a:rPr lang="en-US" altLang="en-US">
                <a:ea typeface="ＭＳ Ｐゴシック" panose="020B0600070205080204" pitchFamily="34" charset="-128"/>
              </a:rPr>
              <a:t>Write a method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diceSum</a:t>
            </a:r>
            <a:r>
              <a:rPr lang="en-US" altLang="en-US">
                <a:ea typeface="ＭＳ Ｐゴシック" panose="020B0600070205080204" pitchFamily="34" charset="-128"/>
              </a:rPr>
              <a:t> similar to </a:t>
            </a: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diceRoll</a:t>
            </a:r>
            <a:r>
              <a:rPr lang="en-US" altLang="en-US">
                <a:ea typeface="ＭＳ Ｐゴシック" panose="020B0600070205080204" pitchFamily="34" charset="-128"/>
              </a:rPr>
              <a:t>, but it also accepts a desired sum and prints only arrangements that add up to exactly that sum.</a:t>
            </a:r>
          </a:p>
          <a:p>
            <a:pPr lvl="1" eaLnBrk="1" hangingPunct="1">
              <a:tabLst>
                <a:tab pos="5943600" algn="l"/>
              </a:tabLst>
            </a:pPr>
            <a:endParaRPr lang="en-US" altLang="en-US" sz="800">
              <a:ea typeface="ＭＳ Ｐゴシック" panose="020B0600070205080204" pitchFamily="34" charset="-128"/>
            </a:endParaRPr>
          </a:p>
          <a:p>
            <a:pPr lvl="1" eaLnBrk="1" hangingPunct="1">
              <a:buFontTx/>
              <a:buNone/>
              <a:tabLst>
                <a:tab pos="5943600" algn="l"/>
              </a:tabLst>
            </a:pPr>
            <a:r>
              <a:rPr lang="en-US" altLang="en-US">
                <a:latin typeface="Courier New" panose="02070309020205020404" pitchFamily="49" charset="0"/>
                <a:ea typeface="ＭＳ Ｐゴシック" panose="020B0600070205080204" pitchFamily="34" charset="-128"/>
              </a:rPr>
              <a:t>	diceSum(2, 7);	diceSum(3, 7);</a:t>
            </a:r>
            <a:br>
              <a:rPr lang="en-US" altLang="en-US">
                <a:ea typeface="ＭＳ Ｐゴシック" panose="020B0600070205080204" pitchFamily="34" charset="-128"/>
              </a:rPr>
            </a:br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099" name="Picture 18" descr="dice">
            <a:extLst>
              <a:ext uri="{FF2B5EF4-FFF2-40B4-BE49-F238E27FC236}">
                <a16:creationId xmlns:a16="http://schemas.microsoft.com/office/drawing/2014/main" id="{918D05BB-0E0F-7844-9A51-2A037AEF7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548063"/>
            <a:ext cx="16764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443" name="Text Box 19">
            <a:extLst>
              <a:ext uri="{FF2B5EF4-FFF2-40B4-BE49-F238E27FC236}">
                <a16:creationId xmlns:a16="http://schemas.microsoft.com/office/drawing/2014/main" id="{40F613D9-6F18-264B-AAB7-7A0B052F6D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16713" y="3124200"/>
            <a:ext cx="1284287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1,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2,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3,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4,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5,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1,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2,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3,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4,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1,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2,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3,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1,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2,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[5, 1, 1]</a:t>
            </a:r>
          </a:p>
        </p:txBody>
      </p:sp>
      <p:sp>
        <p:nvSpPr>
          <p:cNvPr id="359444" name="Text Box 20">
            <a:extLst>
              <a:ext uri="{FF2B5EF4-FFF2-40B4-BE49-F238E27FC236}">
                <a16:creationId xmlns:a16="http://schemas.microsoft.com/office/drawing/2014/main" id="{56706247-88EE-744C-88CC-F3D3A0CF2A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124200"/>
            <a:ext cx="917575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[1, 6]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[2, 5]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[3, 4]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[4, 3]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[5, 2]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600">
                <a:latin typeface="Courier New" charset="0"/>
                <a:ea typeface="+mn-ea"/>
              </a:rPr>
              <a:t>[6, 1]</a:t>
            </a:r>
          </a:p>
          <a:p>
            <a:pPr eaLnBrk="1" fontAlgn="auto" hangingPunct="1">
              <a:lnSpc>
                <a:spcPct val="7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1600">
              <a:latin typeface="Courier New" charset="0"/>
              <a:ea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>
            <a:extLst>
              <a:ext uri="{FF2B5EF4-FFF2-40B4-BE49-F238E27FC236}">
                <a16:creationId xmlns:a16="http://schemas.microsoft.com/office/drawing/2014/main" id="{39B6E80A-FD1E-3B4B-A458-F97E8802E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all paths?</a:t>
            </a:r>
          </a:p>
        </p:txBody>
      </p:sp>
      <p:graphicFrame>
        <p:nvGraphicFramePr>
          <p:cNvPr id="361703" name="Group 231">
            <a:extLst>
              <a:ext uri="{FF2B5EF4-FFF2-40B4-BE49-F238E27FC236}">
                <a16:creationId xmlns:a16="http://schemas.microsoft.com/office/drawing/2014/main" id="{21B758B2-0F4D-8648-BF77-9516442C2FDA}"/>
              </a:ext>
            </a:extLst>
          </p:cNvPr>
          <p:cNvGraphicFramePr>
            <a:graphicFrameLocks noGrp="1"/>
          </p:cNvGraphicFramePr>
          <p:nvPr/>
        </p:nvGraphicFramePr>
        <p:xfrm>
          <a:off x="2584450" y="1455738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1486" name="Line 14">
            <a:extLst>
              <a:ext uri="{FF2B5EF4-FFF2-40B4-BE49-F238E27FC236}">
                <a16:creationId xmlns:a16="http://schemas.microsoft.com/office/drawing/2014/main" id="{DF9DE492-67E8-234E-8AD1-819815A17B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293938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04" name="Group 232">
            <a:extLst>
              <a:ext uri="{FF2B5EF4-FFF2-40B4-BE49-F238E27FC236}">
                <a16:creationId xmlns:a16="http://schemas.microsoft.com/office/drawing/2014/main" id="{35934C42-0139-6E4C-9A71-15C7AC505C5D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573338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7" name="Group 245">
            <a:extLst>
              <a:ext uri="{FF2B5EF4-FFF2-40B4-BE49-F238E27FC236}">
                <a16:creationId xmlns:a16="http://schemas.microsoft.com/office/drawing/2014/main" id="{67F5F9B7-B4DA-254B-9AE5-11977F890D41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03" name="Line 31">
            <a:extLst>
              <a:ext uri="{FF2B5EF4-FFF2-40B4-BE49-F238E27FC236}">
                <a16:creationId xmlns:a16="http://schemas.microsoft.com/office/drawing/2014/main" id="{AF4BCA24-4F27-0941-AFF0-B745C9ABA0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979738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8" name="Group 316">
            <a:extLst>
              <a:ext uri="{FF2B5EF4-FFF2-40B4-BE49-F238E27FC236}">
                <a16:creationId xmlns:a16="http://schemas.microsoft.com/office/drawing/2014/main" id="{0E7AE801-96F5-4F44-8E1C-B7C9F29E0942}"/>
              </a:ext>
            </a:extLst>
          </p:cNvPr>
          <p:cNvGraphicFramePr>
            <a:graphicFrameLocks noGrp="1"/>
          </p:cNvGraphicFramePr>
          <p:nvPr/>
        </p:nvGraphicFramePr>
        <p:xfrm>
          <a:off x="12065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9" name="Group 247">
            <a:extLst>
              <a:ext uri="{FF2B5EF4-FFF2-40B4-BE49-F238E27FC236}">
                <a16:creationId xmlns:a16="http://schemas.microsoft.com/office/drawing/2014/main" id="{3E7E15B4-E532-E34B-BC3D-163A514DFFF7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1" name="Group 249">
            <a:extLst>
              <a:ext uri="{FF2B5EF4-FFF2-40B4-BE49-F238E27FC236}">
                <a16:creationId xmlns:a16="http://schemas.microsoft.com/office/drawing/2014/main" id="{44193A99-E7D2-0C41-9183-587AC53F000D}"/>
              </a:ext>
            </a:extLst>
          </p:cNvPr>
          <p:cNvGraphicFramePr>
            <a:graphicFrameLocks noGrp="1"/>
          </p:cNvGraphicFramePr>
          <p:nvPr/>
        </p:nvGraphicFramePr>
        <p:xfrm>
          <a:off x="3057525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3" name="Group 251">
            <a:extLst>
              <a:ext uri="{FF2B5EF4-FFF2-40B4-BE49-F238E27FC236}">
                <a16:creationId xmlns:a16="http://schemas.microsoft.com/office/drawing/2014/main" id="{966B89C8-0F02-5A49-A349-A6440A262B06}"/>
              </a:ext>
            </a:extLst>
          </p:cNvPr>
          <p:cNvGraphicFramePr>
            <a:graphicFrameLocks noGrp="1"/>
          </p:cNvGraphicFramePr>
          <p:nvPr/>
        </p:nvGraphicFramePr>
        <p:xfrm>
          <a:off x="4581525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9" name="Group 237">
            <a:extLst>
              <a:ext uri="{FF2B5EF4-FFF2-40B4-BE49-F238E27FC236}">
                <a16:creationId xmlns:a16="http://schemas.microsoft.com/office/drawing/2014/main" id="{A249FBC9-0C53-894A-92BC-52B68CF961F3}"/>
              </a:ext>
            </a:extLst>
          </p:cNvPr>
          <p:cNvGraphicFramePr>
            <a:graphicFrameLocks noGrp="1"/>
          </p:cNvGraphicFramePr>
          <p:nvPr/>
        </p:nvGraphicFramePr>
        <p:xfrm>
          <a:off x="7775575" y="2573338"/>
          <a:ext cx="1216025" cy="365210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52" name="Line 80">
            <a:extLst>
              <a:ext uri="{FF2B5EF4-FFF2-40B4-BE49-F238E27FC236}">
                <a16:creationId xmlns:a16="http://schemas.microsoft.com/office/drawing/2014/main" id="{A6604C13-E090-814C-9107-B4F47B6ADC99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2293938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3" name="Line 81">
            <a:extLst>
              <a:ext uri="{FF2B5EF4-FFF2-40B4-BE49-F238E27FC236}">
                <a16:creationId xmlns:a16="http://schemas.microsoft.com/office/drawing/2014/main" id="{04395424-D89C-9B45-BA46-3B707ECADCD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979738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4" name="Line 82">
            <a:extLst>
              <a:ext uri="{FF2B5EF4-FFF2-40B4-BE49-F238E27FC236}">
                <a16:creationId xmlns:a16="http://schemas.microsoft.com/office/drawing/2014/main" id="{DD1F056A-43CF-1F40-84D3-30D9263D754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9738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5" name="Line 83">
            <a:extLst>
              <a:ext uri="{FF2B5EF4-FFF2-40B4-BE49-F238E27FC236}">
                <a16:creationId xmlns:a16="http://schemas.microsoft.com/office/drawing/2014/main" id="{99ECC75E-11D8-AD49-9F95-0A6445BC398E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979738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6" name="Line 84">
            <a:extLst>
              <a:ext uri="{FF2B5EF4-FFF2-40B4-BE49-F238E27FC236}">
                <a16:creationId xmlns:a16="http://schemas.microsoft.com/office/drawing/2014/main" id="{08081096-AD2C-594E-A916-76255A2D81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741738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3" name="Line 101">
            <a:extLst>
              <a:ext uri="{FF2B5EF4-FFF2-40B4-BE49-F238E27FC236}">
                <a16:creationId xmlns:a16="http://schemas.microsoft.com/office/drawing/2014/main" id="{749A4BA4-154E-1341-97BC-F373DAF648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741738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4" name="Line 102">
            <a:extLst>
              <a:ext uri="{FF2B5EF4-FFF2-40B4-BE49-F238E27FC236}">
                <a16:creationId xmlns:a16="http://schemas.microsoft.com/office/drawing/2014/main" id="{8D870DD4-AC3B-8D4F-BA79-F314BD7F26E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3741738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16" name="Text Box 144">
            <a:extLst>
              <a:ext uri="{FF2B5EF4-FFF2-40B4-BE49-F238E27FC236}">
                <a16:creationId xmlns:a16="http://schemas.microsoft.com/office/drawing/2014/main" id="{80B36143-8607-1A4B-8C62-D2F37C5F5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341938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361705" name="Group 233">
            <a:extLst>
              <a:ext uri="{FF2B5EF4-FFF2-40B4-BE49-F238E27FC236}">
                <a16:creationId xmlns:a16="http://schemas.microsoft.com/office/drawing/2014/main" id="{95BFC0A6-0E39-6B44-B45D-82481AFCE478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573338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6" name="Group 234">
            <a:extLst>
              <a:ext uri="{FF2B5EF4-FFF2-40B4-BE49-F238E27FC236}">
                <a16:creationId xmlns:a16="http://schemas.microsoft.com/office/drawing/2014/main" id="{9EADC918-8EF5-974B-AFD4-49CE7CAC6318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2573338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7" name="Group 235">
            <a:extLst>
              <a:ext uri="{FF2B5EF4-FFF2-40B4-BE49-F238E27FC236}">
                <a16:creationId xmlns:a16="http://schemas.microsoft.com/office/drawing/2014/main" id="{CCE9CC32-5A0A-6548-A29E-15E5EAC4E090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2573338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8" name="Group 236">
            <a:extLst>
              <a:ext uri="{FF2B5EF4-FFF2-40B4-BE49-F238E27FC236}">
                <a16:creationId xmlns:a16="http://schemas.microsoft.com/office/drawing/2014/main" id="{67263079-40FB-6549-8343-91161064123C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2573338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670" name="Line 198">
            <a:extLst>
              <a:ext uri="{FF2B5EF4-FFF2-40B4-BE49-F238E27FC236}">
                <a16:creationId xmlns:a16="http://schemas.microsoft.com/office/drawing/2014/main" id="{5C9F7860-4A2C-E248-8AE6-DCB0E8684D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293938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1" name="Line 199">
            <a:extLst>
              <a:ext uri="{FF2B5EF4-FFF2-40B4-BE49-F238E27FC236}">
                <a16:creationId xmlns:a16="http://schemas.microsoft.com/office/drawing/2014/main" id="{A148B6A1-31CE-2643-A58A-CBD420D12A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293938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2" name="Line 200">
            <a:extLst>
              <a:ext uri="{FF2B5EF4-FFF2-40B4-BE49-F238E27FC236}">
                <a16:creationId xmlns:a16="http://schemas.microsoft.com/office/drawing/2014/main" id="{1F757AEE-8470-ED4F-85B6-147AD2915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93938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3" name="Line 201">
            <a:extLst>
              <a:ext uri="{FF2B5EF4-FFF2-40B4-BE49-F238E27FC236}">
                <a16:creationId xmlns:a16="http://schemas.microsoft.com/office/drawing/2014/main" id="{50B4C4CC-1CBB-F245-93B3-590B9AE13C41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293938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29" name="Group 257">
            <a:extLst>
              <a:ext uri="{FF2B5EF4-FFF2-40B4-BE49-F238E27FC236}">
                <a16:creationId xmlns:a16="http://schemas.microsoft.com/office/drawing/2014/main" id="{C63A58E5-461B-ED4A-BD0A-F260E6FDA826}"/>
              </a:ext>
            </a:extLst>
          </p:cNvPr>
          <p:cNvGraphicFramePr>
            <a:graphicFrameLocks noGrp="1"/>
          </p:cNvGraphicFramePr>
          <p:nvPr/>
        </p:nvGraphicFramePr>
        <p:xfrm>
          <a:off x="6105525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30" name="Group 258">
            <a:extLst>
              <a:ext uri="{FF2B5EF4-FFF2-40B4-BE49-F238E27FC236}">
                <a16:creationId xmlns:a16="http://schemas.microsoft.com/office/drawing/2014/main" id="{6D36A29C-CF74-8545-8688-BC8E5195535D}"/>
              </a:ext>
            </a:extLst>
          </p:cNvPr>
          <p:cNvGraphicFramePr>
            <a:graphicFrameLocks noGrp="1"/>
          </p:cNvGraphicFramePr>
          <p:nvPr/>
        </p:nvGraphicFramePr>
        <p:xfrm>
          <a:off x="7629525" y="3335338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731" name="Line 259">
            <a:extLst>
              <a:ext uri="{FF2B5EF4-FFF2-40B4-BE49-F238E27FC236}">
                <a16:creationId xmlns:a16="http://schemas.microsoft.com/office/drawing/2014/main" id="{185EB1A8-FB80-5C4F-BB5D-9B96B3AE7D3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979738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732" name="Line 260">
            <a:extLst>
              <a:ext uri="{FF2B5EF4-FFF2-40B4-BE49-F238E27FC236}">
                <a16:creationId xmlns:a16="http://schemas.microsoft.com/office/drawing/2014/main" id="{50687D5D-BBCE-4C42-909A-5D3171E94683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979738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9" name="Group 317">
            <a:extLst>
              <a:ext uri="{FF2B5EF4-FFF2-40B4-BE49-F238E27FC236}">
                <a16:creationId xmlns:a16="http://schemas.microsoft.com/office/drawing/2014/main" id="{F1AD6BAF-9126-FA41-800B-EE3F9F0A1E17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4" name="Group 322">
            <a:extLst>
              <a:ext uri="{FF2B5EF4-FFF2-40B4-BE49-F238E27FC236}">
                <a16:creationId xmlns:a16="http://schemas.microsoft.com/office/drawing/2014/main" id="{DCD0761B-7F34-E246-871E-F89BD3F3A017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1" name="Group 319">
            <a:extLst>
              <a:ext uri="{FF2B5EF4-FFF2-40B4-BE49-F238E27FC236}">
                <a16:creationId xmlns:a16="http://schemas.microsoft.com/office/drawing/2014/main" id="{DD03BFD5-FEE5-9846-A820-17EE487AA358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2" name="Group 320">
            <a:extLst>
              <a:ext uri="{FF2B5EF4-FFF2-40B4-BE49-F238E27FC236}">
                <a16:creationId xmlns:a16="http://schemas.microsoft.com/office/drawing/2014/main" id="{8B578146-E9A4-D246-9062-368B4CC5BBE7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3" name="Group 321">
            <a:extLst>
              <a:ext uri="{FF2B5EF4-FFF2-40B4-BE49-F238E27FC236}">
                <a16:creationId xmlns:a16="http://schemas.microsoft.com/office/drawing/2014/main" id="{88CD1662-23CB-9C4F-AE3F-E109D4EDF39D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40973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5" name="Group 323">
            <a:extLst>
              <a:ext uri="{FF2B5EF4-FFF2-40B4-BE49-F238E27FC236}">
                <a16:creationId xmlns:a16="http://schemas.microsoft.com/office/drawing/2014/main" id="{92508A20-3B0A-8843-ABE9-EB416AE67E6E}"/>
              </a:ext>
            </a:extLst>
          </p:cNvPr>
          <p:cNvGraphicFramePr>
            <a:graphicFrameLocks noGrp="1"/>
          </p:cNvGraphicFramePr>
          <p:nvPr/>
        </p:nvGraphicFramePr>
        <p:xfrm>
          <a:off x="6862763" y="48847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803" name="Line 331">
            <a:extLst>
              <a:ext uri="{FF2B5EF4-FFF2-40B4-BE49-F238E27FC236}">
                <a16:creationId xmlns:a16="http://schemas.microsoft.com/office/drawing/2014/main" id="{084CA0C9-3F16-F048-8D64-F3B52801E0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817938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804" name="Line 332">
            <a:extLst>
              <a:ext uri="{FF2B5EF4-FFF2-40B4-BE49-F238E27FC236}">
                <a16:creationId xmlns:a16="http://schemas.microsoft.com/office/drawing/2014/main" id="{35F97EB8-6D5D-274C-86C1-8A2816B031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817938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805" name="Group 333">
            <a:extLst>
              <a:ext uri="{FF2B5EF4-FFF2-40B4-BE49-F238E27FC236}">
                <a16:creationId xmlns:a16="http://schemas.microsoft.com/office/drawing/2014/main" id="{52955DD5-723A-0D44-A291-6907B30AF451}"/>
              </a:ext>
            </a:extLst>
          </p:cNvPr>
          <p:cNvGraphicFramePr>
            <a:graphicFrameLocks noGrp="1"/>
          </p:cNvGraphicFramePr>
          <p:nvPr/>
        </p:nvGraphicFramePr>
        <p:xfrm>
          <a:off x="8001000" y="4884738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>
            <a:extLst>
              <a:ext uri="{FF2B5EF4-FFF2-40B4-BE49-F238E27FC236}">
                <a16:creationId xmlns:a16="http://schemas.microsoft.com/office/drawing/2014/main" id="{9C480907-AD0C-FA48-9845-D55FFC8EC3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Optimizations</a:t>
            </a:r>
          </a:p>
        </p:txBody>
      </p:sp>
      <p:sp>
        <p:nvSpPr>
          <p:cNvPr id="8194" name="Rectangle 3">
            <a:extLst>
              <a:ext uri="{FF2B5EF4-FFF2-40B4-BE49-F238E27FC236}">
                <a16:creationId xmlns:a16="http://schemas.microsoft.com/office/drawing/2014/main" id="{10DD937A-D1E4-324F-BBF8-642799C7A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 need not visit every branch of the decision tree.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 branches are clearly not going to lead to success.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We can preemptively stop, or </a:t>
            </a:r>
            <a:r>
              <a:rPr lang="en-US" altLang="en-US" b="1">
                <a:ea typeface="ＭＳ Ｐゴシック" panose="020B0600070205080204" pitchFamily="34" charset="-128"/>
              </a:rPr>
              <a:t>prune</a:t>
            </a:r>
            <a:r>
              <a:rPr lang="en-US" altLang="en-US">
                <a:ea typeface="ＭＳ Ｐゴシック" panose="020B0600070205080204" pitchFamily="34" charset="-128"/>
              </a:rPr>
              <a:t>, these branches.</a:t>
            </a:r>
          </a:p>
          <a:p>
            <a:pPr lvl="1" eaLnBrk="1" hangingPunct="1"/>
            <a:endParaRPr lang="en-US" altLang="en-US" sz="1600"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Inefficiencies in our dice sum algorithm: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the current sum is already too high.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(Even rolling 1 for all remaining dice would exceed the sum.)</a:t>
            </a:r>
          </a:p>
          <a:p>
            <a:pPr lvl="2" eaLnBrk="1" hangingPunct="1"/>
            <a:endParaRPr lang="en-US" altLang="en-US" sz="80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Sometimes the current sum is already too low.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(Even rolling 6 for all remaining dice would not reach the sum.)</a:t>
            </a:r>
          </a:p>
          <a:p>
            <a:pPr lvl="2" eaLnBrk="1" hangingPunct="1"/>
            <a:endParaRPr lang="en-US" altLang="en-US" sz="800">
              <a:solidFill>
                <a:schemeClr val="bg2"/>
              </a:solidFill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When finished, the code must compute the sum every time.</a:t>
            </a:r>
          </a:p>
          <a:p>
            <a:pPr lvl="2" eaLnBrk="1" hangingPunct="1"/>
            <a:r>
              <a:rPr lang="en-US" altLang="en-US">
                <a:solidFill>
                  <a:schemeClr val="bg2"/>
                </a:solidFill>
                <a:ea typeface="ＭＳ Ｐゴシック" panose="020B0600070205080204" pitchFamily="34" charset="-128"/>
              </a:rPr>
              <a:t>(1+1+1 = ..., 1+1+2 = ..., 1+1+3 = ..., 1+1+4 = ..., ...)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12DF4DEC-484F-694A-A989-53217EFEE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New decision tree</a:t>
            </a:r>
          </a:p>
        </p:txBody>
      </p:sp>
      <p:graphicFrame>
        <p:nvGraphicFramePr>
          <p:cNvPr id="361703" name="Group 231">
            <a:extLst>
              <a:ext uri="{FF2B5EF4-FFF2-40B4-BE49-F238E27FC236}">
                <a16:creationId xmlns:a16="http://schemas.microsoft.com/office/drawing/2014/main" id="{64C37845-2A6A-784D-ADBD-A7366D1E1692}"/>
              </a:ext>
            </a:extLst>
          </p:cNvPr>
          <p:cNvGraphicFramePr>
            <a:graphicFrameLocks noGrp="1"/>
          </p:cNvGraphicFramePr>
          <p:nvPr/>
        </p:nvGraphicFramePr>
        <p:xfrm>
          <a:off x="2584450" y="1295400"/>
          <a:ext cx="3976687" cy="731838"/>
        </p:xfrm>
        <a:graphic>
          <a:graphicData uri="http://schemas.openxmlformats.org/drawingml/2006/table">
            <a:tbl>
              <a:tblPr/>
              <a:tblGrid>
                <a:gridCol w="1020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chosen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available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desired sum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F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T="45740" marB="457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 dice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740" marB="457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61486" name="Line 14">
            <a:extLst>
              <a:ext uri="{FF2B5EF4-FFF2-40B4-BE49-F238E27FC236}">
                <a16:creationId xmlns:a16="http://schemas.microsoft.com/office/drawing/2014/main" id="{D7A0ED7A-8132-2045-B9DF-16B069D970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47800" y="2133600"/>
            <a:ext cx="31686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04" name="Group 232">
            <a:extLst>
              <a:ext uri="{FF2B5EF4-FFF2-40B4-BE49-F238E27FC236}">
                <a16:creationId xmlns:a16="http://schemas.microsoft.com/office/drawing/2014/main" id="{BC537FA1-3CB4-5E4D-B058-36B889856145}"/>
              </a:ext>
            </a:extLst>
          </p:cNvPr>
          <p:cNvGraphicFramePr>
            <a:graphicFrameLocks noGrp="1"/>
          </p:cNvGraphicFramePr>
          <p:nvPr/>
        </p:nvGraphicFramePr>
        <p:xfrm>
          <a:off x="228600" y="2413000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7" name="Group 245">
            <a:extLst>
              <a:ext uri="{FF2B5EF4-FFF2-40B4-BE49-F238E27FC236}">
                <a16:creationId xmlns:a16="http://schemas.microsoft.com/office/drawing/2014/main" id="{E76DD789-8912-8445-8515-2A997D46C5AD}"/>
              </a:ext>
            </a:extLst>
          </p:cNvPr>
          <p:cNvGraphicFramePr>
            <a:graphicFrameLocks noGrp="1"/>
          </p:cNvGraphicFramePr>
          <p:nvPr/>
        </p:nvGraphicFramePr>
        <p:xfrm>
          <a:off x="76200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03" name="Line 31">
            <a:extLst>
              <a:ext uri="{FF2B5EF4-FFF2-40B4-BE49-F238E27FC236}">
                <a16:creationId xmlns:a16="http://schemas.microsoft.com/office/drawing/2014/main" id="{F8D4A3E7-754B-6B4A-87A6-6A9B89DF0C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" y="2819400"/>
            <a:ext cx="76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8" name="Group 316">
            <a:extLst>
              <a:ext uri="{FF2B5EF4-FFF2-40B4-BE49-F238E27FC236}">
                <a16:creationId xmlns:a16="http://schemas.microsoft.com/office/drawing/2014/main" id="{B3BD68B0-2DA0-5146-994C-98AD9AA735EC}"/>
              </a:ext>
            </a:extLst>
          </p:cNvPr>
          <p:cNvGraphicFramePr>
            <a:graphicFrameLocks noGrp="1"/>
          </p:cNvGraphicFramePr>
          <p:nvPr/>
        </p:nvGraphicFramePr>
        <p:xfrm>
          <a:off x="12065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19" name="Group 247">
            <a:extLst>
              <a:ext uri="{FF2B5EF4-FFF2-40B4-BE49-F238E27FC236}">
                <a16:creationId xmlns:a16="http://schemas.microsoft.com/office/drawing/2014/main" id="{D1906109-79DD-B441-AFCA-74AE6A8FB5B4}"/>
              </a:ext>
            </a:extLst>
          </p:cNvPr>
          <p:cNvGraphicFramePr>
            <a:graphicFrameLocks noGrp="1"/>
          </p:cNvGraphicFramePr>
          <p:nvPr/>
        </p:nvGraphicFramePr>
        <p:xfrm>
          <a:off x="1533525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1" name="Group 249">
            <a:extLst>
              <a:ext uri="{FF2B5EF4-FFF2-40B4-BE49-F238E27FC236}">
                <a16:creationId xmlns:a16="http://schemas.microsoft.com/office/drawing/2014/main" id="{B3F8EED1-D4E0-F448-8923-082D7FC02AA8}"/>
              </a:ext>
            </a:extLst>
          </p:cNvPr>
          <p:cNvGraphicFramePr>
            <a:graphicFrameLocks noGrp="1"/>
          </p:cNvGraphicFramePr>
          <p:nvPr/>
        </p:nvGraphicFramePr>
        <p:xfrm>
          <a:off x="3057525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 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23" name="Group 251">
            <a:extLst>
              <a:ext uri="{FF2B5EF4-FFF2-40B4-BE49-F238E27FC236}">
                <a16:creationId xmlns:a16="http://schemas.microsoft.com/office/drawing/2014/main" id="{84DF4481-AC81-EC44-A12F-14834B87D9FB}"/>
              </a:ext>
            </a:extLst>
          </p:cNvPr>
          <p:cNvGraphicFramePr>
            <a:graphicFrameLocks noGrp="1"/>
          </p:cNvGraphicFramePr>
          <p:nvPr/>
        </p:nvGraphicFramePr>
        <p:xfrm>
          <a:off x="4581525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9" name="Group 237">
            <a:extLst>
              <a:ext uri="{FF2B5EF4-FFF2-40B4-BE49-F238E27FC236}">
                <a16:creationId xmlns:a16="http://schemas.microsoft.com/office/drawing/2014/main" id="{14EF875D-48E1-994F-9550-7A408B759EAD}"/>
              </a:ext>
            </a:extLst>
          </p:cNvPr>
          <p:cNvGraphicFramePr>
            <a:graphicFrameLocks noGrp="1"/>
          </p:cNvGraphicFramePr>
          <p:nvPr/>
        </p:nvGraphicFramePr>
        <p:xfrm>
          <a:off x="7775575" y="2413000"/>
          <a:ext cx="1216025" cy="365210"/>
        </p:xfrm>
        <a:graphic>
          <a:graphicData uri="http://schemas.openxmlformats.org/drawingml/2006/table">
            <a:tbl>
              <a:tblPr/>
              <a:tblGrid>
                <a:gridCol w="36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552" name="Line 80">
            <a:extLst>
              <a:ext uri="{FF2B5EF4-FFF2-40B4-BE49-F238E27FC236}">
                <a16:creationId xmlns:a16="http://schemas.microsoft.com/office/drawing/2014/main" id="{DAA2139E-9881-4646-A5E3-1EFC6777D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92650" y="2133600"/>
            <a:ext cx="7937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3" name="Line 81">
            <a:extLst>
              <a:ext uri="{FF2B5EF4-FFF2-40B4-BE49-F238E27FC236}">
                <a16:creationId xmlns:a16="http://schemas.microsoft.com/office/drawing/2014/main" id="{AE476AFA-0FA3-3D44-A5B3-B216AD1E8017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000" y="2819400"/>
            <a:ext cx="15986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4" name="Line 82">
            <a:extLst>
              <a:ext uri="{FF2B5EF4-FFF2-40B4-BE49-F238E27FC236}">
                <a16:creationId xmlns:a16="http://schemas.microsoft.com/office/drawing/2014/main" id="{292A2B37-0C07-7B40-A799-9C0C53421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19400"/>
            <a:ext cx="3198813" cy="35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5" name="Line 83">
            <a:extLst>
              <a:ext uri="{FF2B5EF4-FFF2-40B4-BE49-F238E27FC236}">
                <a16:creationId xmlns:a16="http://schemas.microsoft.com/office/drawing/2014/main" id="{C8E6AA1D-DE84-5246-B5EA-86DAD4E0D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838200" y="2819400"/>
            <a:ext cx="4799013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56" name="Line 84">
            <a:extLst>
              <a:ext uri="{FF2B5EF4-FFF2-40B4-BE49-F238E27FC236}">
                <a16:creationId xmlns:a16="http://schemas.microsoft.com/office/drawing/2014/main" id="{60119D1B-4118-D84A-8A89-D1A419D182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" y="3581400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3" name="Line 101">
            <a:extLst>
              <a:ext uri="{FF2B5EF4-FFF2-40B4-BE49-F238E27FC236}">
                <a16:creationId xmlns:a16="http://schemas.microsoft.com/office/drawing/2014/main" id="{CEF1534C-B2F1-BF44-9228-593B0225A58D}"/>
              </a:ext>
            </a:extLst>
          </p:cNvPr>
          <p:cNvSpPr>
            <a:spLocks noChangeShapeType="1"/>
          </p:cNvSpPr>
          <p:nvPr/>
        </p:nvSpPr>
        <p:spPr bwMode="auto">
          <a:xfrm>
            <a:off x="1143000" y="3581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574" name="Line 102">
            <a:extLst>
              <a:ext uri="{FF2B5EF4-FFF2-40B4-BE49-F238E27FC236}">
                <a16:creationId xmlns:a16="http://schemas.microsoft.com/office/drawing/2014/main" id="{0302AFC9-026B-6143-9729-6B661C38901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33663" y="3581400"/>
            <a:ext cx="1447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16" name="Text Box 144">
            <a:extLst>
              <a:ext uri="{FF2B5EF4-FFF2-40B4-BE49-F238E27FC236}">
                <a16:creationId xmlns:a16="http://schemas.microsoft.com/office/drawing/2014/main" id="{7BAF551E-87A9-9F43-A350-400730A8E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5181600"/>
            <a:ext cx="393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>
                <a:latin typeface="Tahoma" charset="0"/>
                <a:ea typeface="+mn-ea"/>
              </a:rPr>
              <a:t>...</a:t>
            </a:r>
          </a:p>
        </p:txBody>
      </p:sp>
      <p:graphicFrame>
        <p:nvGraphicFramePr>
          <p:cNvPr id="361705" name="Group 233">
            <a:extLst>
              <a:ext uri="{FF2B5EF4-FFF2-40B4-BE49-F238E27FC236}">
                <a16:creationId xmlns:a16="http://schemas.microsoft.com/office/drawing/2014/main" id="{92B0D9F8-C72E-1E49-A268-85F69DACB38B}"/>
              </a:ext>
            </a:extLst>
          </p:cNvPr>
          <p:cNvGraphicFramePr>
            <a:graphicFrameLocks noGrp="1"/>
          </p:cNvGraphicFramePr>
          <p:nvPr/>
        </p:nvGraphicFramePr>
        <p:xfrm>
          <a:off x="1752600" y="2413000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6" name="Group 234">
            <a:extLst>
              <a:ext uri="{FF2B5EF4-FFF2-40B4-BE49-F238E27FC236}">
                <a16:creationId xmlns:a16="http://schemas.microsoft.com/office/drawing/2014/main" id="{8F25690C-13D8-274A-AFDF-9C7964034523}"/>
              </a:ext>
            </a:extLst>
          </p:cNvPr>
          <p:cNvGraphicFramePr>
            <a:graphicFrameLocks noGrp="1"/>
          </p:cNvGraphicFramePr>
          <p:nvPr/>
        </p:nvGraphicFramePr>
        <p:xfrm>
          <a:off x="3276600" y="2413000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3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7" name="Group 235">
            <a:extLst>
              <a:ext uri="{FF2B5EF4-FFF2-40B4-BE49-F238E27FC236}">
                <a16:creationId xmlns:a16="http://schemas.microsoft.com/office/drawing/2014/main" id="{B0F73462-CCE3-7848-8799-8FE3B5423562}"/>
              </a:ext>
            </a:extLst>
          </p:cNvPr>
          <p:cNvGraphicFramePr>
            <a:graphicFrameLocks noGrp="1"/>
          </p:cNvGraphicFramePr>
          <p:nvPr/>
        </p:nvGraphicFramePr>
        <p:xfrm>
          <a:off x="4800600" y="2413000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4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08" name="Group 236">
            <a:extLst>
              <a:ext uri="{FF2B5EF4-FFF2-40B4-BE49-F238E27FC236}">
                <a16:creationId xmlns:a16="http://schemas.microsoft.com/office/drawing/2014/main" id="{C2138811-41C1-9C4C-94BB-89E827664D7B}"/>
              </a:ext>
            </a:extLst>
          </p:cNvPr>
          <p:cNvGraphicFramePr>
            <a:graphicFrameLocks noGrp="1"/>
          </p:cNvGraphicFramePr>
          <p:nvPr/>
        </p:nvGraphicFramePr>
        <p:xfrm>
          <a:off x="6324600" y="2413000"/>
          <a:ext cx="1230313" cy="365210"/>
        </p:xfrm>
        <a:graphic>
          <a:graphicData uri="http://schemas.openxmlformats.org/drawingml/2006/table">
            <a:tbl>
              <a:tblPr/>
              <a:tblGrid>
                <a:gridCol w="379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98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2 dice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670" name="Line 198">
            <a:extLst>
              <a:ext uri="{FF2B5EF4-FFF2-40B4-BE49-F238E27FC236}">
                <a16:creationId xmlns:a16="http://schemas.microsoft.com/office/drawing/2014/main" id="{51705787-C417-764E-9447-5B4370DBB1C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38400" y="2133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1" name="Line 199">
            <a:extLst>
              <a:ext uri="{FF2B5EF4-FFF2-40B4-BE49-F238E27FC236}">
                <a16:creationId xmlns:a16="http://schemas.microsoft.com/office/drawing/2014/main" id="{F4373F30-CF9B-D24B-9046-4D7B4973791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2133600"/>
            <a:ext cx="762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2" name="Line 200">
            <a:extLst>
              <a:ext uri="{FF2B5EF4-FFF2-40B4-BE49-F238E27FC236}">
                <a16:creationId xmlns:a16="http://schemas.microsoft.com/office/drawing/2014/main" id="{E8AFC5EA-5C21-824C-BD38-9A18E7A97EC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133600"/>
            <a:ext cx="2133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673" name="Line 201">
            <a:extLst>
              <a:ext uri="{FF2B5EF4-FFF2-40B4-BE49-F238E27FC236}">
                <a16:creationId xmlns:a16="http://schemas.microsoft.com/office/drawing/2014/main" id="{B522BC88-1D31-D44E-BB86-82EABEEA88E8}"/>
              </a:ext>
            </a:extLst>
          </p:cNvPr>
          <p:cNvSpPr>
            <a:spLocks noChangeShapeType="1"/>
          </p:cNvSpPr>
          <p:nvPr/>
        </p:nvSpPr>
        <p:spPr bwMode="auto">
          <a:xfrm>
            <a:off x="4648200" y="2133600"/>
            <a:ext cx="3276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29" name="Group 257">
            <a:extLst>
              <a:ext uri="{FF2B5EF4-FFF2-40B4-BE49-F238E27FC236}">
                <a16:creationId xmlns:a16="http://schemas.microsoft.com/office/drawing/2014/main" id="{63948CAD-5A4B-0E47-A84C-DD7D9612C104}"/>
              </a:ext>
            </a:extLst>
          </p:cNvPr>
          <p:cNvGraphicFramePr>
            <a:graphicFrameLocks noGrp="1"/>
          </p:cNvGraphicFramePr>
          <p:nvPr/>
        </p:nvGraphicFramePr>
        <p:xfrm>
          <a:off x="6105525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5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30" name="Group 258">
            <a:extLst>
              <a:ext uri="{FF2B5EF4-FFF2-40B4-BE49-F238E27FC236}">
                <a16:creationId xmlns:a16="http://schemas.microsoft.com/office/drawing/2014/main" id="{9802C9A8-CF48-504F-B44A-C29F95F73D2E}"/>
              </a:ext>
            </a:extLst>
          </p:cNvPr>
          <p:cNvGraphicFramePr>
            <a:graphicFrameLocks noGrp="1"/>
          </p:cNvGraphicFramePr>
          <p:nvPr/>
        </p:nvGraphicFramePr>
        <p:xfrm>
          <a:off x="7629525" y="3175000"/>
          <a:ext cx="1362075" cy="365210"/>
        </p:xfrm>
        <a:graphic>
          <a:graphicData uri="http://schemas.openxmlformats.org/drawingml/2006/table">
            <a:tbl>
              <a:tblPr/>
              <a:tblGrid>
                <a:gridCol w="57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5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1,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6</a:t>
                      </a:r>
                    </a:p>
                  </a:txBody>
                  <a:tcPr marT="45445" marB="4544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0"/>
                        </a:rPr>
                        <a:t>1 die</a:t>
                      </a:r>
                    </a:p>
                  </a:txBody>
                  <a:tcPr marT="45445" marB="454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731" name="Line 259">
            <a:extLst>
              <a:ext uri="{FF2B5EF4-FFF2-40B4-BE49-F238E27FC236}">
                <a16:creationId xmlns:a16="http://schemas.microsoft.com/office/drawing/2014/main" id="{579B5A9B-D6F8-5040-81BA-B05C5681B501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600" y="2819400"/>
            <a:ext cx="5334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732" name="Line 260">
            <a:extLst>
              <a:ext uri="{FF2B5EF4-FFF2-40B4-BE49-F238E27FC236}">
                <a16:creationId xmlns:a16="http://schemas.microsoft.com/office/drawing/2014/main" id="{5679E665-2198-E84C-87E1-8C09D995A570}"/>
              </a:ext>
            </a:extLst>
          </p:cNvPr>
          <p:cNvSpPr>
            <a:spLocks noChangeShapeType="1"/>
          </p:cNvSpPr>
          <p:nvPr/>
        </p:nvSpPr>
        <p:spPr bwMode="auto">
          <a:xfrm>
            <a:off x="914400" y="2819400"/>
            <a:ext cx="6934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789" name="Group 317">
            <a:extLst>
              <a:ext uri="{FF2B5EF4-FFF2-40B4-BE49-F238E27FC236}">
                <a16:creationId xmlns:a16="http://schemas.microsoft.com/office/drawing/2014/main" id="{10893EA9-E140-FD41-804C-6AF9C65CE2C3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4" name="Group 322">
            <a:extLst>
              <a:ext uri="{FF2B5EF4-FFF2-40B4-BE49-F238E27FC236}">
                <a16:creationId xmlns:a16="http://schemas.microsoft.com/office/drawing/2014/main" id="{2D454B25-B1C9-384F-B644-CD4791FF693C}"/>
              </a:ext>
            </a:extLst>
          </p:cNvPr>
          <p:cNvGraphicFramePr>
            <a:graphicFrameLocks noGrp="1"/>
          </p:cNvGraphicFramePr>
          <p:nvPr/>
        </p:nvGraphicFramePr>
        <p:xfrm>
          <a:off x="2438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1" name="Group 319">
            <a:extLst>
              <a:ext uri="{FF2B5EF4-FFF2-40B4-BE49-F238E27FC236}">
                <a16:creationId xmlns:a16="http://schemas.microsoft.com/office/drawing/2014/main" id="{5095E76F-2D3B-2C40-939C-19742DD35782}"/>
              </a:ext>
            </a:extLst>
          </p:cNvPr>
          <p:cNvGraphicFramePr>
            <a:graphicFrameLocks noGrp="1"/>
          </p:cNvGraphicFramePr>
          <p:nvPr/>
        </p:nvGraphicFramePr>
        <p:xfrm>
          <a:off x="3581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2" name="Group 320">
            <a:extLst>
              <a:ext uri="{FF2B5EF4-FFF2-40B4-BE49-F238E27FC236}">
                <a16:creationId xmlns:a16="http://schemas.microsoft.com/office/drawing/2014/main" id="{78BFBD3B-B8A8-1542-AEDC-E3AC85AF7772}"/>
              </a:ext>
            </a:extLst>
          </p:cNvPr>
          <p:cNvGraphicFramePr>
            <a:graphicFrameLocks noGrp="1"/>
          </p:cNvGraphicFramePr>
          <p:nvPr/>
        </p:nvGraphicFramePr>
        <p:xfrm>
          <a:off x="4724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3" name="Group 321">
            <a:extLst>
              <a:ext uri="{FF2B5EF4-FFF2-40B4-BE49-F238E27FC236}">
                <a16:creationId xmlns:a16="http://schemas.microsoft.com/office/drawing/2014/main" id="{620693D5-397F-D841-AE47-9EF7FB6C9C2F}"/>
              </a:ext>
            </a:extLst>
          </p:cNvPr>
          <p:cNvGraphicFramePr>
            <a:graphicFrameLocks noGrp="1"/>
          </p:cNvGraphicFramePr>
          <p:nvPr/>
        </p:nvGraphicFramePr>
        <p:xfrm>
          <a:off x="5867400" y="39370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1, 1,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1795" name="Group 323">
            <a:extLst>
              <a:ext uri="{FF2B5EF4-FFF2-40B4-BE49-F238E27FC236}">
                <a16:creationId xmlns:a16="http://schemas.microsoft.com/office/drawing/2014/main" id="{E4AD8F94-6FEA-E848-83C9-AB45EFDCEA49}"/>
              </a:ext>
            </a:extLst>
          </p:cNvPr>
          <p:cNvGraphicFramePr>
            <a:graphicFrameLocks noGrp="1"/>
          </p:cNvGraphicFramePr>
          <p:nvPr/>
        </p:nvGraphicFramePr>
        <p:xfrm>
          <a:off x="6862763" y="47244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L="91388" marR="913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8" marR="913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61803" name="Line 331">
            <a:extLst>
              <a:ext uri="{FF2B5EF4-FFF2-40B4-BE49-F238E27FC236}">
                <a16:creationId xmlns:a16="http://schemas.microsoft.com/office/drawing/2014/main" id="{34DFF4E6-76BB-1E46-AE74-40F06C92C8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391400" y="3657600"/>
            <a:ext cx="3810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361804" name="Line 332">
            <a:extLst>
              <a:ext uri="{FF2B5EF4-FFF2-40B4-BE49-F238E27FC236}">
                <a16:creationId xmlns:a16="http://schemas.microsoft.com/office/drawing/2014/main" id="{7311E980-D489-0F44-8F2D-BEEDC2897A7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53400" y="3657600"/>
            <a:ext cx="38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/>
            <a:ext uri="{AF507438-7753-43e0-B8FC-AC1667EBCBE1}"/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graphicFrame>
        <p:nvGraphicFramePr>
          <p:cNvPr id="361805" name="Group 333">
            <a:extLst>
              <a:ext uri="{FF2B5EF4-FFF2-40B4-BE49-F238E27FC236}">
                <a16:creationId xmlns:a16="http://schemas.microsoft.com/office/drawing/2014/main" id="{B1271640-7127-CD45-8E72-80117360EBC5}"/>
              </a:ext>
            </a:extLst>
          </p:cNvPr>
          <p:cNvGraphicFramePr>
            <a:graphicFrameLocks noGrp="1"/>
          </p:cNvGraphicFramePr>
          <p:nvPr/>
        </p:nvGraphicFramePr>
        <p:xfrm>
          <a:off x="8001000" y="4724400"/>
          <a:ext cx="1050925" cy="406400"/>
        </p:xfrm>
        <a:graphic>
          <a:graphicData uri="http://schemas.openxmlformats.org/drawingml/2006/table">
            <a:tbl>
              <a:tblPr/>
              <a:tblGrid>
                <a:gridCol w="842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6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1, 6, </a:t>
                      </a: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L="91387" marR="913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marL="91387" marR="913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F1A78B93-5098-B64F-AABA-59D7C5B26A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The "8 Queens" problem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0BF073BA-57C9-4F41-9EBD-D22F85EFB5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Consider the problem of trying to place 8 queens on a chess board such that no queen can attack another queen.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What are the "choices"?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we "make" or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"un-make" a choice?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do we know when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to stop?</a:t>
            </a:r>
          </a:p>
        </p:txBody>
      </p:sp>
      <p:graphicFrame>
        <p:nvGraphicFramePr>
          <p:cNvPr id="334968" name="Group 120">
            <a:extLst>
              <a:ext uri="{FF2B5EF4-FFF2-40B4-BE49-F238E27FC236}">
                <a16:creationId xmlns:a16="http://schemas.microsoft.com/office/drawing/2014/main" id="{3CF525E0-0B71-AF45-992C-9A048CCE7FB6}"/>
              </a:ext>
            </a:extLst>
          </p:cNvPr>
          <p:cNvGraphicFramePr>
            <a:graphicFrameLocks noGrp="1"/>
          </p:cNvGraphicFramePr>
          <p:nvPr/>
        </p:nvGraphicFramePr>
        <p:xfrm>
          <a:off x="4267200" y="2209800"/>
          <a:ext cx="4724400" cy="4267200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334977" name="Group 129">
            <a:extLst>
              <a:ext uri="{FF2B5EF4-FFF2-40B4-BE49-F238E27FC236}">
                <a16:creationId xmlns:a16="http://schemas.microsoft.com/office/drawing/2014/main" id="{F047B13B-956C-8840-925A-C3A6B9D5CA88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2432050"/>
            <a:ext cx="4419600" cy="3810000"/>
            <a:chOff x="2784" y="1632"/>
            <a:chExt cx="2784" cy="2400"/>
          </a:xfrm>
        </p:grpSpPr>
        <p:sp>
          <p:nvSpPr>
            <p:cNvPr id="334969" name="Line 121">
              <a:extLst>
                <a:ext uri="{FF2B5EF4-FFF2-40B4-BE49-F238E27FC236}">
                  <a16:creationId xmlns:a16="http://schemas.microsoft.com/office/drawing/2014/main" id="{DA8BCFD4-0E12-6048-A094-BF540CFAD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52" y="1632"/>
              <a:ext cx="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0" name="Line 122">
              <a:extLst>
                <a:ext uri="{FF2B5EF4-FFF2-40B4-BE49-F238E27FC236}">
                  <a16:creationId xmlns:a16="http://schemas.microsoft.com/office/drawing/2014/main" id="{667F7418-D543-C44D-9DD3-BD66744E42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784"/>
              <a:ext cx="0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1" name="Line 123">
              <a:extLst>
                <a:ext uri="{FF2B5EF4-FFF2-40B4-BE49-F238E27FC236}">
                  <a16:creationId xmlns:a16="http://schemas.microsoft.com/office/drawing/2014/main" id="{E5F41541-8EC4-5140-BCB8-467F997D9D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48" y="2688"/>
              <a:ext cx="19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2" name="Line 124">
              <a:extLst>
                <a:ext uri="{FF2B5EF4-FFF2-40B4-BE49-F238E27FC236}">
                  <a16:creationId xmlns:a16="http://schemas.microsoft.com/office/drawing/2014/main" id="{75A8341C-6FFE-B246-A51C-C433B64229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4" y="2688"/>
              <a:ext cx="72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3" name="Line 125">
              <a:extLst>
                <a:ext uri="{FF2B5EF4-FFF2-40B4-BE49-F238E27FC236}">
                  <a16:creationId xmlns:a16="http://schemas.microsoft.com/office/drawing/2014/main" id="{E3B59DAC-CFA5-8A43-8135-F3BA059D95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784" y="1968"/>
              <a:ext cx="672" cy="5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4" name="Line 126">
              <a:extLst>
                <a:ext uri="{FF2B5EF4-FFF2-40B4-BE49-F238E27FC236}">
                  <a16:creationId xmlns:a16="http://schemas.microsoft.com/office/drawing/2014/main" id="{C1EC4614-E8D9-174A-B258-5176E3B01D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4" y="2784"/>
              <a:ext cx="672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5" name="Line 127">
              <a:extLst>
                <a:ext uri="{FF2B5EF4-FFF2-40B4-BE49-F238E27FC236}">
                  <a16:creationId xmlns:a16="http://schemas.microsoft.com/office/drawing/2014/main" id="{788E3327-3624-854C-98DF-710DCA8C95D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6" y="2784"/>
              <a:ext cx="1344" cy="12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334976" name="Line 128">
              <a:extLst>
                <a:ext uri="{FF2B5EF4-FFF2-40B4-BE49-F238E27FC236}">
                  <a16:creationId xmlns:a16="http://schemas.microsoft.com/office/drawing/2014/main" id="{F7A0422C-DBBA-4341-B289-B65B09E964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696" y="1632"/>
              <a:ext cx="960" cy="9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/>
              <a:ext uri="{AF507438-7753-43e0-B8FC-AC1667EBCBE1}"/>
            </a:ex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4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2">
            <a:extLst>
              <a:ext uri="{FF2B5EF4-FFF2-40B4-BE49-F238E27FC236}">
                <a16:creationId xmlns:a16="http://schemas.microsoft.com/office/drawing/2014/main" id="{ABC0D40A-7364-0040-BE3C-26AE560526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Naive algorithm</a:t>
            </a:r>
          </a:p>
        </p:txBody>
      </p:sp>
      <p:sp>
        <p:nvSpPr>
          <p:cNvPr id="335875" name="Rectangle 3">
            <a:extLst>
              <a:ext uri="{FF2B5EF4-FFF2-40B4-BE49-F238E27FC236}">
                <a16:creationId xmlns:a16="http://schemas.microsoft.com/office/drawing/2014/main" id="{B113B5EF-2594-A741-B67B-570EB3D254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for (each square on board):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Place a queen there.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Try to place the rest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of the queens.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Un-place the queen.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large is the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solution space for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this algorithm?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64 * 63 * 62 * ...</a:t>
            </a:r>
          </a:p>
        </p:txBody>
      </p:sp>
      <p:graphicFrame>
        <p:nvGraphicFramePr>
          <p:cNvPr id="336042" name="Group 170">
            <a:extLst>
              <a:ext uri="{FF2B5EF4-FFF2-40B4-BE49-F238E27FC236}">
                <a16:creationId xmlns:a16="http://schemas.microsoft.com/office/drawing/2014/main" id="{3AC9E420-9F9B-E94B-B3E6-474896D99C5B}"/>
              </a:ext>
            </a:extLst>
          </p:cNvPr>
          <p:cNvGraphicFramePr>
            <a:graphicFrameLocks noGrp="1"/>
          </p:cNvGraphicFramePr>
          <p:nvPr/>
        </p:nvGraphicFramePr>
        <p:xfrm>
          <a:off x="3676650" y="1676400"/>
          <a:ext cx="5314950" cy="4791078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>
            <a:extLst>
              <a:ext uri="{FF2B5EF4-FFF2-40B4-BE49-F238E27FC236}">
                <a16:creationId xmlns:a16="http://schemas.microsoft.com/office/drawing/2014/main" id="{B84D171D-50D0-774D-B4CB-A47420510D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Better algorithm idea</a:t>
            </a:r>
          </a:p>
        </p:txBody>
      </p:sp>
      <p:sp>
        <p:nvSpPr>
          <p:cNvPr id="336899" name="Rectangle 3">
            <a:extLst>
              <a:ext uri="{FF2B5EF4-FFF2-40B4-BE49-F238E27FC236}">
                <a16:creationId xmlns:a16="http://schemas.microsoft.com/office/drawing/2014/main" id="{7010B137-87E9-7F4D-BB0E-39FD48BD3D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Observation: In a working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solution, exactly 1 queen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must appear in each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row and in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each column.</a:t>
            </a:r>
          </a:p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Redefine a "choice"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to be valid placement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of a queen in a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particular column.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How large is the</a:t>
            </a:r>
            <a:br>
              <a:rPr lang="en-US" altLang="en-US">
                <a:ea typeface="ＭＳ Ｐゴシック" panose="020B0600070205080204" pitchFamily="34" charset="-128"/>
              </a:rPr>
            </a:br>
            <a:r>
              <a:rPr lang="en-US" altLang="en-US">
                <a:ea typeface="ＭＳ Ｐゴシック" panose="020B0600070205080204" pitchFamily="34" charset="-128"/>
              </a:rPr>
              <a:t>solution space now?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8 * 8 * 8 * ...</a:t>
            </a:r>
          </a:p>
        </p:txBody>
      </p:sp>
      <p:graphicFrame>
        <p:nvGraphicFramePr>
          <p:cNvPr id="337104" name="Group 208">
            <a:extLst>
              <a:ext uri="{FF2B5EF4-FFF2-40B4-BE49-F238E27FC236}">
                <a16:creationId xmlns:a16="http://schemas.microsoft.com/office/drawing/2014/main" id="{EB2106DC-3804-0E4B-80EF-4074FCDE1D62}"/>
              </a:ext>
            </a:extLst>
          </p:cNvPr>
          <p:cNvGraphicFramePr>
            <a:graphicFrameLocks noGrp="1"/>
          </p:cNvGraphicFramePr>
          <p:nvPr/>
        </p:nvGraphicFramePr>
        <p:xfrm>
          <a:off x="3676650" y="1676400"/>
          <a:ext cx="5314950" cy="4791078"/>
        </p:xfrm>
        <a:graphic>
          <a:graphicData uri="http://schemas.openxmlformats.org/drawingml/2006/table">
            <a:tbl>
              <a:tblPr/>
              <a:tblGrid>
                <a:gridCol w="590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33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3181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ahoma" charset="0"/>
                          <a:ea typeface="ＭＳ Ｐゴシック" charset="-128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95000"/>
                        <a:buFont typeface="Wingdings 2" charset="2"/>
                        <a:defRPr sz="20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charset="2"/>
                        <a:defRPr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charset="2"/>
                        <a:defRPr sz="16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rgbClr val="EB641B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9639D"/>
                        </a:buClr>
                        <a:buSzPct val="65000"/>
                        <a:buFont typeface="Wingdings 2" charset="2"/>
                        <a:defRPr sz="1500">
                          <a:solidFill>
                            <a:schemeClr val="tx1"/>
                          </a:solidFill>
                          <a:latin typeface="Verdana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6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A8F2E4F5-1A83-EA41-8CE2-F4BEDB75D9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Recall: Backtracking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7D911EE3-3136-E24E-B514-02B6FDD901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i="1" dirty="0"/>
              <a:t>A general pseudo-code algorithm for backtracking problems:</a:t>
            </a:r>
          </a:p>
          <a:p>
            <a:pPr eaLnBrk="1" hangingPunct="1">
              <a:buFontTx/>
              <a:buNone/>
              <a:defRPr/>
            </a:pPr>
            <a:endParaRPr lang="en-US" sz="1600" i="1" dirty="0"/>
          </a:p>
          <a:p>
            <a:pPr eaLnBrk="1" hangingPunct="1">
              <a:buFontTx/>
              <a:buNone/>
              <a:defRPr/>
            </a:pPr>
            <a:r>
              <a:rPr lang="en-US" dirty="0"/>
              <a:t>Explore(</a:t>
            </a:r>
            <a:r>
              <a:rPr lang="en-US" b="1" dirty="0"/>
              <a:t>choices</a:t>
            </a:r>
            <a:r>
              <a:rPr lang="en-US" dirty="0"/>
              <a:t>):</a:t>
            </a: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if there are no more </a:t>
            </a:r>
            <a:r>
              <a:rPr lang="en-US" b="1" dirty="0">
                <a:ea typeface="ＭＳ Ｐゴシック" charset="0"/>
              </a:rPr>
              <a:t>choices</a:t>
            </a:r>
            <a:r>
              <a:rPr lang="en-US" dirty="0">
                <a:ea typeface="ＭＳ Ｐゴシック" charset="0"/>
              </a:rPr>
              <a:t> to make:  stop.</a:t>
            </a:r>
          </a:p>
          <a:p>
            <a:pPr lvl="1" eaLnBrk="1" hangingPunct="1">
              <a:buFont typeface="Wingdings 2" charset="0"/>
              <a:buChar char=""/>
              <a:defRPr/>
            </a:pPr>
            <a:endParaRPr lang="en-US" sz="800" dirty="0">
              <a:ea typeface="ＭＳ Ｐゴシック" charset="0"/>
            </a:endParaRPr>
          </a:p>
          <a:p>
            <a:pPr lvl="1" eaLnBrk="1" hangingPunct="1">
              <a:buFont typeface="Wingdings 2" charset="0"/>
              <a:buChar char=""/>
              <a:defRPr/>
            </a:pPr>
            <a:r>
              <a:rPr lang="en-US" dirty="0">
                <a:ea typeface="ＭＳ Ｐゴシック" charset="0"/>
              </a:rPr>
              <a:t>else, for each available choice </a:t>
            </a:r>
            <a:r>
              <a:rPr lang="en-US" b="1" dirty="0">
                <a:ea typeface="ＭＳ Ｐゴシック" charset="0"/>
              </a:rPr>
              <a:t>C</a:t>
            </a:r>
            <a:r>
              <a:rPr lang="en-US" dirty="0">
                <a:ea typeface="ＭＳ Ｐゴシック" charset="0"/>
              </a:rPr>
              <a:t>: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Choose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b="1" dirty="0">
                <a:ea typeface="ＭＳ Ｐゴシック" charset="0"/>
              </a:rPr>
              <a:t>C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Explore</a:t>
            </a:r>
            <a:r>
              <a:rPr lang="en-US" dirty="0">
                <a:ea typeface="ＭＳ Ｐゴシック" charset="0"/>
              </a:rPr>
              <a:t> the remaining </a:t>
            </a:r>
            <a:r>
              <a:rPr lang="en-US" b="1" dirty="0">
                <a:ea typeface="ＭＳ Ｐゴシック" charset="0"/>
              </a:rPr>
              <a:t>choices</a:t>
            </a:r>
            <a:r>
              <a:rPr lang="en-US" dirty="0">
                <a:ea typeface="ＭＳ Ｐゴシック" charset="0"/>
              </a:rPr>
              <a:t>.</a:t>
            </a:r>
          </a:p>
          <a:p>
            <a:pPr lvl="2" eaLnBrk="1" hangingPunct="1">
              <a:buFont typeface="Wingdings 2" charset="0"/>
              <a:buChar char=""/>
              <a:defRPr/>
            </a:pP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Un-choose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b="1" dirty="0">
                <a:ea typeface="ＭＳ Ｐゴシック" charset="0"/>
              </a:rPr>
              <a:t>C</a:t>
            </a:r>
            <a:r>
              <a:rPr lang="en-US" dirty="0">
                <a:ea typeface="ＭＳ Ｐゴシック" charset="0"/>
              </a:rPr>
              <a:t>, if necessary.  </a:t>
            </a:r>
            <a:r>
              <a:rPr lang="en-US" dirty="0">
                <a:solidFill>
                  <a:schemeClr val="bg2"/>
                </a:solidFill>
                <a:ea typeface="ＭＳ Ｐゴシック" charset="0"/>
              </a:rPr>
              <a:t>(backtrack!)</a:t>
            </a:r>
          </a:p>
          <a:p>
            <a:pPr lvl="2" eaLnBrk="1" hangingPunct="1">
              <a:buFont typeface="Wingdings 2" charset="0"/>
              <a:buChar char=""/>
              <a:defRPr/>
            </a:pPr>
            <a:endParaRPr lang="en-US" dirty="0">
              <a:solidFill>
                <a:schemeClr val="bg2"/>
              </a:solidFill>
              <a:ea typeface="ＭＳ Ｐゴシック" charset="0"/>
            </a:endParaRPr>
          </a:p>
          <a:p>
            <a:pPr marL="393700" lvl="1" indent="0" eaLnBrk="1" hangingPunct="1">
              <a:buFont typeface="Wingdings 2" charset="0"/>
              <a:buNone/>
              <a:defRPr/>
            </a:pPr>
            <a:endParaRPr lang="en-US" dirty="0"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se143-13wi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6C7E9C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cse143-13wi.thmx</Template>
  <TotalTime>4361</TotalTime>
  <Words>880</Words>
  <Application>Microsoft Office PowerPoint</Application>
  <PresentationFormat>On-screen Show (4:3)</PresentationFormat>
  <Paragraphs>244</Paragraphs>
  <Slides>10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Calibri</vt:lpstr>
      <vt:lpstr>Courier New</vt:lpstr>
      <vt:lpstr>Tahoma</vt:lpstr>
      <vt:lpstr>Times New Roman</vt:lpstr>
      <vt:lpstr>Verdana</vt:lpstr>
      <vt:lpstr>Wingdings</vt:lpstr>
      <vt:lpstr>Wingdings 2</vt:lpstr>
      <vt:lpstr>cse143-13wi</vt:lpstr>
      <vt:lpstr>PowerPoint Presentation</vt:lpstr>
      <vt:lpstr>Exercise: Dice roll sum</vt:lpstr>
      <vt:lpstr>Consider all paths?</vt:lpstr>
      <vt:lpstr>Optimizations</vt:lpstr>
      <vt:lpstr>New decision tree</vt:lpstr>
      <vt:lpstr>The "8 Queens" problem</vt:lpstr>
      <vt:lpstr>Naive algorithm</vt:lpstr>
      <vt:lpstr>Better algorithm idea</vt:lpstr>
      <vt:lpstr>Recall: Backtracking</vt:lpstr>
      <vt:lpstr>Exercise</vt:lpstr>
    </vt:vector>
  </TitlesOfParts>
  <Company>University of Washington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Helene Martin</dc:creator>
  <cp:lastModifiedBy>Hunter Schafer</cp:lastModifiedBy>
  <cp:revision>25</cp:revision>
  <dcterms:created xsi:type="dcterms:W3CDTF">2013-02-22T17:19:54Z</dcterms:created>
  <dcterms:modified xsi:type="dcterms:W3CDTF">2021-11-10T21:49:28Z</dcterms:modified>
</cp:coreProperties>
</file>