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3" r:id="rId3"/>
    <p:sldId id="294" r:id="rId4"/>
    <p:sldId id="295" r:id="rId5"/>
    <p:sldId id="287" r:id="rId6"/>
    <p:sldId id="288" r:id="rId7"/>
    <p:sldId id="297" r:id="rId8"/>
    <p:sldId id="284" r:id="rId9"/>
    <p:sldId id="285" r:id="rId10"/>
    <p:sldId id="257" r:id="rId11"/>
    <p:sldId id="277" r:id="rId12"/>
    <p:sldId id="258" r:id="rId13"/>
    <p:sldId id="279" r:id="rId14"/>
    <p:sldId id="278" r:id="rId15"/>
    <p:sldId id="263" r:id="rId16"/>
    <p:sldId id="259" r:id="rId17"/>
    <p:sldId id="260" r:id="rId18"/>
    <p:sldId id="268" r:id="rId19"/>
    <p:sldId id="289" r:id="rId20"/>
    <p:sldId id="290" r:id="rId21"/>
    <p:sldId id="291" r:id="rId22"/>
    <p:sldId id="292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818"/>
  </p:normalViewPr>
  <p:slideViewPr>
    <p:cSldViewPr snapToGrid="0" snapToObjects="1">
      <p:cViewPr varScale="1">
        <p:scale>
          <a:sx n="111" d="100"/>
          <a:sy n="111" d="100"/>
        </p:scale>
        <p:origin x="21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C9F558-2F98-D84A-B4EA-B46D5947A1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0D015-E2D0-9642-987D-786FD46A75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A9F83F7-2705-9B49-8D61-FEDE2C22A209}" type="datetimeFigureOut">
              <a:rPr lang="en-US"/>
              <a:pPr>
                <a:defRPr/>
              </a:pPr>
              <a:t>11/1/2019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FE172-57CD-9540-AE87-49ACA21D86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AC00E-477C-D043-943C-8B3679C6E7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D1020B6-4E13-4E4C-BAA9-79468B939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0A3FC1-57B7-5946-A61B-89C21B157C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7125F-68D8-7847-A1B7-949BFA62012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FA7B135-AD1F-BA4F-BCA8-91EE9DB51E6B}" type="datetimeFigureOut">
              <a:rPr lang="en-US" altLang="en-US"/>
              <a:pPr>
                <a:defRPr/>
              </a:pPr>
              <a:t>11/1/2019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9567C7-2451-184D-ABEE-D4668FA0BC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9E1665-B627-C64A-A312-66F325C63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F9254-F13B-B54F-9E72-77C3FF7287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7223B-4460-DC4C-A53C-69C82F75C4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53044E2-1724-9641-B2A7-59ABE84FD0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ED866022-B258-7048-8102-DEE5242150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5AE269D-6D81-234D-86AA-C2039B33252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92A59B9-06DE-6747-BA41-C23C994DF8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B1CA8D8-BF02-BA44-81D3-8DBC24A88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interesting variation: Output only the *unique* rearrangements.  For example, permute("GOOGLE") has two Os, but swapping them in order produces the same string, which shouldn't appear twice in the output.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1FDF122-13C1-514C-A6F0-21FBBB0B3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A9C46C-1C09-2242-B083-7B9474DCE801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F257D7C1-3561-AB42-B917-045320CE8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8EC7B87-E98A-8A41-9896-6D1BC8CEF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36C62EA8-43D2-814B-9DA3-F9F5F3DCCE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3162BC98-89BD-6848-AB48-9924E8B1F5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3F7D5F86-5921-DA43-BC99-35A1AD6C6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44E01B6-E95E-1140-8C6A-C09E89390296}" type="slidenum">
              <a:rPr lang="en-US" altLang="en-US" smtClean="0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EA8C8AEB-8133-0E4D-BFB7-843D5DDB3CF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FB0FBABE-11E2-DC43-8AED-8B48AE699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F3F74DE-AC40-D044-95A0-A46486BE1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EE2FF041-F387-CC4B-B795-60237D022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AA0A43A-1E8B-E94F-9A6D-91CA89980E4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2050EAE-6E8B-B344-A911-03586F375A99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34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93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992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66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04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69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F6450154-46BC-564C-A363-6F611C5B73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8AAA8D09-C8B3-0749-9C74-B7C08F644E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FBFD2B0E-56E4-B449-9BB8-DB562C799B8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49BB962-3CF5-CF46-83DA-0CCEE27A0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7E41923-082F-2A4D-97C0-811DA58C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809D1AD4-05DB-A24B-BE2A-E5D8C6984C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FD38BBA-67B7-C245-B8D0-0A34B4E6BEE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C899596-BBA9-D049-A391-F5A8F8E6F12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52990-2832-5445-8CBD-F9D117254AC3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EB57CB44-331B-9F44-947A-76BBB4BD7D4D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0AC9CB7B-3E76-8C4B-B74E-1FD51C84DA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C81B57D0-392E-C44B-91E7-60A9E2B05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read: 12.5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Recursive backtracking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C90722AB-8DC9-3C47-B3CF-C531587FC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Dice rolls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25CE699C-C0E6-2643-94E4-4A482B5C25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64008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</a:t>
            </a:r>
            <a:r>
              <a:rPr lang="en-US" altLang="en-US">
                <a:ea typeface="ＭＳ Ｐゴシック" panose="020B0600070205080204" pitchFamily="34" charset="-128"/>
              </a:rPr>
              <a:t> that accepts an integer parameter representing a number of 6-sided dice to roll, and output all possible arrangements of values that could appear on the dice.</a:t>
            </a:r>
          </a:p>
          <a:p>
            <a:pPr lvl="1" eaLnBrk="1" hangingPunct="1">
              <a:tabLst>
                <a:tab pos="64008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64008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diceRoll(2);	diceRoll(3);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352457" name="Group 201">
            <a:extLst>
              <a:ext uri="{FF2B5EF4-FFF2-40B4-BE49-F238E27FC236}">
                <a16:creationId xmlns:a16="http://schemas.microsoft.com/office/drawing/2014/main" id="{BD4D0F14-A371-ED45-BC52-E3F429C2702D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3370263"/>
          <a:ext cx="3581400" cy="2819400"/>
        </p:xfrm>
        <a:graphic>
          <a:graphicData uri="http://schemas.openxmlformats.org/drawingml/2006/table">
            <a:tbl>
              <a:tblPr/>
              <a:tblGrid>
                <a:gridCol w="1169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9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[1, 6]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[2, 6]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[3, 6]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[4, 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[5, 6]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1]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2]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3]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4]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5]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[6, 6]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9" name="Picture 32" descr="dice">
            <a:extLst>
              <a:ext uri="{FF2B5EF4-FFF2-40B4-BE49-F238E27FC236}">
                <a16:creationId xmlns:a16="http://schemas.microsoft.com/office/drawing/2014/main" id="{605D99DA-9170-E542-B9B9-74396A13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09963"/>
            <a:ext cx="1676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2442" name="Text Box 186">
            <a:extLst>
              <a:ext uri="{FF2B5EF4-FFF2-40B4-BE49-F238E27FC236}">
                <a16:creationId xmlns:a16="http://schemas.microsoft.com/office/drawing/2014/main" id="{79EA68B3-3EAB-BD4B-9DE2-12BF1A67E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370263"/>
            <a:ext cx="1284288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   ...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6,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6,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6,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>
              <a:latin typeface="Courier New" charset="0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8DE4606E-96BA-4C42-BEA4-A29061ADD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decision tree</a:t>
            </a:r>
          </a:p>
        </p:txBody>
      </p:sp>
      <p:graphicFrame>
        <p:nvGraphicFramePr>
          <p:cNvPr id="355331" name="Group 3">
            <a:extLst>
              <a:ext uri="{FF2B5EF4-FFF2-40B4-BE49-F238E27FC236}">
                <a16:creationId xmlns:a16="http://schemas.microsoft.com/office/drawing/2014/main" id="{D7DA3221-287E-A24A-ADB7-A2F8088D4D15}"/>
              </a:ext>
            </a:extLst>
          </p:cNvPr>
          <p:cNvGraphicFramePr>
            <a:graphicFrameLocks noGrp="1"/>
          </p:cNvGraphicFramePr>
          <p:nvPr/>
        </p:nvGraphicFramePr>
        <p:xfrm>
          <a:off x="3490913" y="1295400"/>
          <a:ext cx="2408237" cy="812800"/>
        </p:xfrm>
        <a:graphic>
          <a:graphicData uri="http://schemas.openxmlformats.org/drawingml/2006/table">
            <a:tbl>
              <a:tblPr/>
              <a:tblGrid>
                <a:gridCol w="107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5342" name="Line 14">
            <a:extLst>
              <a:ext uri="{FF2B5EF4-FFF2-40B4-BE49-F238E27FC236}">
                <a16:creationId xmlns:a16="http://schemas.microsoft.com/office/drawing/2014/main" id="{1D5F1EF5-0DEF-B948-87F7-46406BF63A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2050" y="2133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343" name="Group 15">
            <a:extLst>
              <a:ext uri="{FF2B5EF4-FFF2-40B4-BE49-F238E27FC236}">
                <a16:creationId xmlns:a16="http://schemas.microsoft.com/office/drawing/2014/main" id="{19679906-3109-7F46-9AD5-968CB397F5D6}"/>
              </a:ext>
            </a:extLst>
          </p:cNvPr>
          <p:cNvGraphicFramePr>
            <a:graphicFrameLocks noGrp="1"/>
          </p:cNvGraphicFramePr>
          <p:nvPr/>
        </p:nvGraphicFramePr>
        <p:xfrm>
          <a:off x="2938463" y="2387600"/>
          <a:ext cx="1404937" cy="406400"/>
        </p:xfrm>
        <a:graphic>
          <a:graphicData uri="http://schemas.openxmlformats.org/drawingml/2006/table">
            <a:tbl>
              <a:tblPr/>
              <a:tblGrid>
                <a:gridCol w="379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14" name="Group 186">
            <a:extLst>
              <a:ext uri="{FF2B5EF4-FFF2-40B4-BE49-F238E27FC236}">
                <a16:creationId xmlns:a16="http://schemas.microsoft.com/office/drawing/2014/main" id="{56456444-E26A-1D43-BDC8-55474BF3A85D}"/>
              </a:ext>
            </a:extLst>
          </p:cNvPr>
          <p:cNvGraphicFramePr>
            <a:graphicFrameLocks noGrp="1"/>
          </p:cNvGraphicFramePr>
          <p:nvPr/>
        </p:nvGraphicFramePr>
        <p:xfrm>
          <a:off x="1568450" y="3175000"/>
          <a:ext cx="1541463" cy="406400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359" name="Line 31">
            <a:extLst>
              <a:ext uri="{FF2B5EF4-FFF2-40B4-BE49-F238E27FC236}">
                <a16:creationId xmlns:a16="http://schemas.microsoft.com/office/drawing/2014/main" id="{0BFEF6A9-D864-B04B-A191-5EBAE38AAC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063" y="2819400"/>
            <a:ext cx="9144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27" name="Group 199">
            <a:extLst>
              <a:ext uri="{FF2B5EF4-FFF2-40B4-BE49-F238E27FC236}">
                <a16:creationId xmlns:a16="http://schemas.microsoft.com/office/drawing/2014/main" id="{0C57B0FD-BF85-F844-BD5A-AFB625545055}"/>
              </a:ext>
            </a:extLst>
          </p:cNvPr>
          <p:cNvGraphicFramePr>
            <a:graphicFrameLocks noGrp="1"/>
          </p:cNvGraphicFramePr>
          <p:nvPr/>
        </p:nvGraphicFramePr>
        <p:xfrm>
          <a:off x="349250" y="3937000"/>
          <a:ext cx="1719263" cy="40640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53" name="Group 225">
            <a:extLst>
              <a:ext uri="{FF2B5EF4-FFF2-40B4-BE49-F238E27FC236}">
                <a16:creationId xmlns:a16="http://schemas.microsoft.com/office/drawing/2014/main" id="{ABCBB870-1778-8047-BDAB-C3EA0124F660}"/>
              </a:ext>
            </a:extLst>
          </p:cNvPr>
          <p:cNvGraphicFramePr>
            <a:graphicFrameLocks noGrp="1"/>
          </p:cNvGraphicFramePr>
          <p:nvPr/>
        </p:nvGraphicFramePr>
        <p:xfrm>
          <a:off x="85725" y="4699000"/>
          <a:ext cx="1644650" cy="406400"/>
        </p:xfrm>
        <a:graphic>
          <a:graphicData uri="http://schemas.openxmlformats.org/drawingml/2006/table">
            <a:tbl>
              <a:tblPr/>
              <a:tblGrid>
                <a:gridCol w="129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1, 1, 1,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16" name="Group 188">
            <a:extLst>
              <a:ext uri="{FF2B5EF4-FFF2-40B4-BE49-F238E27FC236}">
                <a16:creationId xmlns:a16="http://schemas.microsoft.com/office/drawing/2014/main" id="{BCF63FFC-5317-3941-80D5-4CC48316A928}"/>
              </a:ext>
            </a:extLst>
          </p:cNvPr>
          <p:cNvGraphicFramePr>
            <a:graphicFrameLocks noGrp="1"/>
          </p:cNvGraphicFramePr>
          <p:nvPr/>
        </p:nvGraphicFramePr>
        <p:xfrm>
          <a:off x="3286125" y="3175000"/>
          <a:ext cx="1558925" cy="406400"/>
        </p:xfrm>
        <a:graphic>
          <a:graphicData uri="http://schemas.openxmlformats.org/drawingml/2006/table">
            <a:tbl>
              <a:tblPr/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19" name="Group 191">
            <a:extLst>
              <a:ext uri="{FF2B5EF4-FFF2-40B4-BE49-F238E27FC236}">
                <a16:creationId xmlns:a16="http://schemas.microsoft.com/office/drawing/2014/main" id="{B6B96BDE-BB76-F341-A3A8-EF9C44C28EB0}"/>
              </a:ext>
            </a:extLst>
          </p:cNvPr>
          <p:cNvGraphicFramePr>
            <a:graphicFrameLocks noGrp="1"/>
          </p:cNvGraphicFramePr>
          <p:nvPr/>
        </p:nvGraphicFramePr>
        <p:xfrm>
          <a:off x="4957763" y="3175000"/>
          <a:ext cx="1563687" cy="406400"/>
        </p:xfrm>
        <a:graphic>
          <a:graphicData uri="http://schemas.openxmlformats.org/drawingml/2006/table">
            <a:tbl>
              <a:tblPr/>
              <a:tblGrid>
                <a:gridCol w="6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22" name="Group 194">
            <a:extLst>
              <a:ext uri="{FF2B5EF4-FFF2-40B4-BE49-F238E27FC236}">
                <a16:creationId xmlns:a16="http://schemas.microsoft.com/office/drawing/2014/main" id="{4BF8A81E-0344-364B-85A1-C50C691916ED}"/>
              </a:ext>
            </a:extLst>
          </p:cNvPr>
          <p:cNvGraphicFramePr>
            <a:graphicFrameLocks noGrp="1"/>
          </p:cNvGraphicFramePr>
          <p:nvPr/>
        </p:nvGraphicFramePr>
        <p:xfrm>
          <a:off x="6638925" y="3175000"/>
          <a:ext cx="1558925" cy="406400"/>
        </p:xfrm>
        <a:graphic>
          <a:graphicData uri="http://schemas.openxmlformats.org/drawingml/2006/table">
            <a:tbl>
              <a:tblPr/>
              <a:tblGrid>
                <a:gridCol w="65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408" name="Group 80">
            <a:extLst>
              <a:ext uri="{FF2B5EF4-FFF2-40B4-BE49-F238E27FC236}">
                <a16:creationId xmlns:a16="http://schemas.microsoft.com/office/drawing/2014/main" id="{5E14CCC2-A60F-AF40-9A38-CA34E63F88BA}"/>
              </a:ext>
            </a:extLst>
          </p:cNvPr>
          <p:cNvGraphicFramePr>
            <a:graphicFrameLocks noGrp="1"/>
          </p:cNvGraphicFramePr>
          <p:nvPr/>
        </p:nvGraphicFramePr>
        <p:xfrm>
          <a:off x="7512050" y="2362200"/>
          <a:ext cx="1524000" cy="406400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416" name="Line 88">
            <a:extLst>
              <a:ext uri="{FF2B5EF4-FFF2-40B4-BE49-F238E27FC236}">
                <a16:creationId xmlns:a16="http://schemas.microsoft.com/office/drawing/2014/main" id="{A7B6C5DB-CA66-3A40-898A-43081646ED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2133600"/>
            <a:ext cx="2819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17" name="Line 89">
            <a:extLst>
              <a:ext uri="{FF2B5EF4-FFF2-40B4-BE49-F238E27FC236}">
                <a16:creationId xmlns:a16="http://schemas.microsoft.com/office/drawing/2014/main" id="{9B4EA3FB-3B8B-A540-9885-8328EA211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8063" y="2819400"/>
            <a:ext cx="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18" name="Line 90">
            <a:extLst>
              <a:ext uri="{FF2B5EF4-FFF2-40B4-BE49-F238E27FC236}">
                <a16:creationId xmlns:a16="http://schemas.microsoft.com/office/drawing/2014/main" id="{4450A964-CD5D-7D4F-BE58-1834A1131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2819400"/>
            <a:ext cx="1295400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19" name="Line 91">
            <a:extLst>
              <a:ext uri="{FF2B5EF4-FFF2-40B4-BE49-F238E27FC236}">
                <a16:creationId xmlns:a16="http://schemas.microsoft.com/office/drawing/2014/main" id="{B03D6685-3FD3-AA43-8930-DD6495484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3863" y="2819400"/>
            <a:ext cx="25908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20" name="Line 92">
            <a:extLst>
              <a:ext uri="{FF2B5EF4-FFF2-40B4-BE49-F238E27FC236}">
                <a16:creationId xmlns:a16="http://schemas.microsoft.com/office/drawing/2014/main" id="{6ACB84F2-4332-CA44-A385-44B920F326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66863" y="35814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38" name="Group 210">
            <a:extLst>
              <a:ext uri="{FF2B5EF4-FFF2-40B4-BE49-F238E27FC236}">
                <a16:creationId xmlns:a16="http://schemas.microsoft.com/office/drawing/2014/main" id="{40B8D47C-8806-584A-A632-6963B2FF054E}"/>
              </a:ext>
            </a:extLst>
          </p:cNvPr>
          <p:cNvGraphicFramePr>
            <a:graphicFrameLocks noGrp="1"/>
          </p:cNvGraphicFramePr>
          <p:nvPr/>
        </p:nvGraphicFramePr>
        <p:xfrm>
          <a:off x="2322513" y="3937000"/>
          <a:ext cx="1760537" cy="406400"/>
        </p:xfrm>
        <a:graphic>
          <a:graphicData uri="http://schemas.openxmlformats.org/drawingml/2006/table">
            <a:tbl>
              <a:tblPr/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40" name="Group 212">
            <a:extLst>
              <a:ext uri="{FF2B5EF4-FFF2-40B4-BE49-F238E27FC236}">
                <a16:creationId xmlns:a16="http://schemas.microsoft.com/office/drawing/2014/main" id="{0658481A-D28C-9548-9600-7DFCE36F9A0C}"/>
              </a:ext>
            </a:extLst>
          </p:cNvPr>
          <p:cNvGraphicFramePr>
            <a:graphicFrameLocks noGrp="1"/>
          </p:cNvGraphicFramePr>
          <p:nvPr/>
        </p:nvGraphicFramePr>
        <p:xfrm>
          <a:off x="4310063" y="3937000"/>
          <a:ext cx="1830387" cy="406400"/>
        </p:xfrm>
        <a:graphic>
          <a:graphicData uri="http://schemas.openxmlformats.org/drawingml/2006/table">
            <a:tbl>
              <a:tblPr/>
              <a:tblGrid>
                <a:gridCol w="101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1, 1,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437" name="Line 109">
            <a:extLst>
              <a:ext uri="{FF2B5EF4-FFF2-40B4-BE49-F238E27FC236}">
                <a16:creationId xmlns:a16="http://schemas.microsoft.com/office/drawing/2014/main" id="{CF95066E-63C9-214D-861B-9A07006B88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5063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38" name="Line 110">
            <a:extLst>
              <a:ext uri="{FF2B5EF4-FFF2-40B4-BE49-F238E27FC236}">
                <a16:creationId xmlns:a16="http://schemas.microsoft.com/office/drawing/2014/main" id="{B24AD1B0-60B5-584D-9B44-8C99B42DFA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263" y="3581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54" name="Group 226">
            <a:extLst>
              <a:ext uri="{FF2B5EF4-FFF2-40B4-BE49-F238E27FC236}">
                <a16:creationId xmlns:a16="http://schemas.microsoft.com/office/drawing/2014/main" id="{56043F02-070A-F94B-B609-26394E64C856}"/>
              </a:ext>
            </a:extLst>
          </p:cNvPr>
          <p:cNvGraphicFramePr>
            <a:graphicFrameLocks noGrp="1"/>
          </p:cNvGraphicFramePr>
          <p:nvPr/>
        </p:nvGraphicFramePr>
        <p:xfrm>
          <a:off x="1873250" y="4699000"/>
          <a:ext cx="1600200" cy="406400"/>
        </p:xfrm>
        <a:graphic>
          <a:graphicData uri="http://schemas.openxmlformats.org/drawingml/2006/table">
            <a:tbl>
              <a:tblPr/>
              <a:tblGrid>
                <a:gridCol w="12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1, 1, 1,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447" name="Line 119">
            <a:extLst>
              <a:ext uri="{FF2B5EF4-FFF2-40B4-BE49-F238E27FC236}">
                <a16:creationId xmlns:a16="http://schemas.microsoft.com/office/drawing/2014/main" id="{819C1479-70B5-F043-AC25-9774B1F807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265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48" name="Line 120">
            <a:extLst>
              <a:ext uri="{FF2B5EF4-FFF2-40B4-BE49-F238E27FC236}">
                <a16:creationId xmlns:a16="http://schemas.microsoft.com/office/drawing/2014/main" id="{AD69E9E0-4EFF-9140-8162-1C76D77F2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6050" y="43434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55" name="Group 227">
            <a:extLst>
              <a:ext uri="{FF2B5EF4-FFF2-40B4-BE49-F238E27FC236}">
                <a16:creationId xmlns:a16="http://schemas.microsoft.com/office/drawing/2014/main" id="{641975DA-DF8B-9E4D-9363-348E0E340C35}"/>
              </a:ext>
            </a:extLst>
          </p:cNvPr>
          <p:cNvGraphicFramePr>
            <a:graphicFrameLocks noGrp="1"/>
          </p:cNvGraphicFramePr>
          <p:nvPr/>
        </p:nvGraphicFramePr>
        <p:xfrm>
          <a:off x="3930650" y="4699000"/>
          <a:ext cx="1609725" cy="406400"/>
        </p:xfrm>
        <a:graphic>
          <a:graphicData uri="http://schemas.openxmlformats.org/drawingml/2006/table">
            <a:tbl>
              <a:tblPr/>
              <a:tblGrid>
                <a:gridCol w="126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1, 1, 3,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5556" name="Group 228">
            <a:extLst>
              <a:ext uri="{FF2B5EF4-FFF2-40B4-BE49-F238E27FC236}">
                <a16:creationId xmlns:a16="http://schemas.microsoft.com/office/drawing/2014/main" id="{B58E74A9-6F05-2749-9159-7051D3419658}"/>
              </a:ext>
            </a:extLst>
          </p:cNvPr>
          <p:cNvGraphicFramePr>
            <a:graphicFrameLocks noGrp="1"/>
          </p:cNvGraphicFramePr>
          <p:nvPr/>
        </p:nvGraphicFramePr>
        <p:xfrm>
          <a:off x="5759450" y="4699000"/>
          <a:ext cx="1676400" cy="406400"/>
        </p:xfrm>
        <a:graphic>
          <a:graphicData uri="http://schemas.openxmlformats.org/drawingml/2006/table">
            <a:tbl>
              <a:tblPr/>
              <a:tblGrid>
                <a:gridCol w="131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1, 1, 3,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483" name="Line 155">
            <a:extLst>
              <a:ext uri="{FF2B5EF4-FFF2-40B4-BE49-F238E27FC236}">
                <a16:creationId xmlns:a16="http://schemas.microsoft.com/office/drawing/2014/main" id="{EA24E5A8-36B4-5542-8F55-4B53CC6B4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265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484" name="Line 156">
            <a:extLst>
              <a:ext uri="{FF2B5EF4-FFF2-40B4-BE49-F238E27FC236}">
                <a16:creationId xmlns:a16="http://schemas.microsoft.com/office/drawing/2014/main" id="{586C6F98-EE23-FF42-8F08-090EC127D1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6050" y="43434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55550" name="Group 222">
            <a:extLst>
              <a:ext uri="{FF2B5EF4-FFF2-40B4-BE49-F238E27FC236}">
                <a16:creationId xmlns:a16="http://schemas.microsoft.com/office/drawing/2014/main" id="{94FAD546-71FB-A945-BDB6-AB365BE10F39}"/>
              </a:ext>
            </a:extLst>
          </p:cNvPr>
          <p:cNvGraphicFramePr>
            <a:graphicFrameLocks noGrp="1"/>
          </p:cNvGraphicFramePr>
          <p:nvPr/>
        </p:nvGraphicFramePr>
        <p:xfrm>
          <a:off x="6597650" y="3937000"/>
          <a:ext cx="1828800" cy="406400"/>
        </p:xfrm>
        <a:graphic>
          <a:graphicData uri="http://schemas.openxmlformats.org/drawingml/2006/table">
            <a:tbl>
              <a:tblPr/>
              <a:tblGrid>
                <a:gridCol w="1027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1, 4,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5503" name="Line 175">
            <a:extLst>
              <a:ext uri="{FF2B5EF4-FFF2-40B4-BE49-F238E27FC236}">
                <a16:creationId xmlns:a16="http://schemas.microsoft.com/office/drawing/2014/main" id="{5D6D6FAF-0369-2442-A8C9-A879ABF94D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40588" y="3581400"/>
            <a:ext cx="11906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504" name="Line 176">
            <a:extLst>
              <a:ext uri="{FF2B5EF4-FFF2-40B4-BE49-F238E27FC236}">
                <a16:creationId xmlns:a16="http://schemas.microsoft.com/office/drawing/2014/main" id="{97B239E2-B3F4-EC49-B39F-96F5B09828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5450" y="35814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55505" name="Text Box 177">
            <a:extLst>
              <a:ext uri="{FF2B5EF4-FFF2-40B4-BE49-F238E27FC236}">
                <a16:creationId xmlns:a16="http://schemas.microsoft.com/office/drawing/2014/main" id="{66C15B75-B3BF-8E42-9AB4-BC907B3DF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5050" y="3810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6" name="Text Box 178">
            <a:extLst>
              <a:ext uri="{FF2B5EF4-FFF2-40B4-BE49-F238E27FC236}">
                <a16:creationId xmlns:a16="http://schemas.microsoft.com/office/drawing/2014/main" id="{F024BC6B-245C-2444-9408-4941DE493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700" y="3429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7" name="Text Box 179">
            <a:extLst>
              <a:ext uri="{FF2B5EF4-FFF2-40B4-BE49-F238E27FC236}">
                <a16:creationId xmlns:a16="http://schemas.microsoft.com/office/drawing/2014/main" id="{4D5A6E2C-0415-214B-9502-523276890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429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8" name="Text Box 180">
            <a:extLst>
              <a:ext uri="{FF2B5EF4-FFF2-40B4-BE49-F238E27FC236}">
                <a16:creationId xmlns:a16="http://schemas.microsoft.com/office/drawing/2014/main" id="{BC01448F-B20E-9C47-94E7-47D1120EC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2667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09" name="Text Box 181">
            <a:extLst>
              <a:ext uri="{FF2B5EF4-FFF2-40B4-BE49-F238E27FC236}">
                <a16:creationId xmlns:a16="http://schemas.microsoft.com/office/drawing/2014/main" id="{6E90B467-CA39-0A4C-96A2-3682E96F7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2450" y="41910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10" name="Text Box 182">
            <a:extLst>
              <a:ext uri="{FF2B5EF4-FFF2-40B4-BE49-F238E27FC236}">
                <a16:creationId xmlns:a16="http://schemas.microsoft.com/office/drawing/2014/main" id="{6F347189-3C96-7247-8E62-D4FAD4888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850" y="42672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51" name="Text Box 223">
            <a:extLst>
              <a:ext uri="{FF2B5EF4-FFF2-40B4-BE49-F238E27FC236}">
                <a16:creationId xmlns:a16="http://schemas.microsoft.com/office/drawing/2014/main" id="{47AC10FA-FEF3-1C41-B1EB-17C73FEA5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6482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  <p:sp>
        <p:nvSpPr>
          <p:cNvPr id="355552" name="Text Box 224">
            <a:extLst>
              <a:ext uri="{FF2B5EF4-FFF2-40B4-BE49-F238E27FC236}">
                <a16:creationId xmlns:a16="http://schemas.microsoft.com/office/drawing/2014/main" id="{457118CD-6587-904C-A4DE-62CA513CE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648200"/>
            <a:ext cx="412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latin typeface="Tahoma" charset="0"/>
                <a:ea typeface="+mn-ea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5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5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5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5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5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5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5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5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5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5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5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5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5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5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5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5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5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5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5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5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5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5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5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5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5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55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5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5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5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5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5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55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55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5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55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55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05" grpId="0" autoUpdateAnimBg="0"/>
      <p:bldP spid="355506" grpId="0" autoUpdateAnimBg="0"/>
      <p:bldP spid="355507" grpId="0" autoUpdateAnimBg="0"/>
      <p:bldP spid="355508" grpId="0" autoUpdateAnimBg="0"/>
      <p:bldP spid="355509" grpId="0" autoUpdateAnimBg="0"/>
      <p:bldP spid="355510" grpId="0" autoUpdateAnimBg="0"/>
      <p:bldP spid="355551" grpId="0" autoUpdateAnimBg="0"/>
      <p:bldP spid="35555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F0BF8D83-92D9-3E44-A079-6A24711A7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Examining the problem</a:t>
            </a:r>
          </a:p>
        </p:txBody>
      </p:sp>
      <p:sp>
        <p:nvSpPr>
          <p:cNvPr id="12290" name="Rectangle 3">
            <a:extLst>
              <a:ext uri="{FF2B5EF4-FFF2-40B4-BE49-F238E27FC236}">
                <a16:creationId xmlns:a16="http://schemas.microsoft.com/office/drawing/2014/main" id="{3DAA9C62-3B1D-AE4E-92EE-AC228CD65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want to generate all possible sequences of values.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for (each possible first die value):</a:t>
            </a:r>
          </a:p>
          <a:p>
            <a:pPr lvl="2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for (each possible second die value):</a:t>
            </a:r>
          </a:p>
          <a:p>
            <a:pPr lvl="3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for (each possible third die value):</a:t>
            </a:r>
          </a:p>
          <a:p>
            <a:pPr lvl="4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...</a:t>
            </a:r>
          </a:p>
          <a:p>
            <a:pPr lvl="4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	print!</a:t>
            </a:r>
          </a:p>
          <a:p>
            <a:pPr lvl="4" eaLnBrk="1" hangingPunct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is called a </a:t>
            </a:r>
            <a:r>
              <a:rPr lang="en-US" altLang="en-US" b="1">
                <a:ea typeface="ＭＳ Ｐゴシック" panose="020B0600070205080204" pitchFamily="34" charset="-128"/>
              </a:rPr>
              <a:t>depth-first search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can we completely explore such a large search space?</a:t>
            </a:r>
            <a:endParaRPr lang="en-US" altLang="en-US" b="1">
              <a:ea typeface="ＭＳ Ｐゴシック" panose="020B0600070205080204" pitchFamily="34" charset="-128"/>
            </a:endParaRPr>
          </a:p>
        </p:txBody>
      </p:sp>
      <p:pic>
        <p:nvPicPr>
          <p:cNvPr id="12291" name="Picture 4" descr="dice2">
            <a:extLst>
              <a:ext uri="{FF2B5EF4-FFF2-40B4-BE49-F238E27FC236}">
                <a16:creationId xmlns:a16="http://schemas.microsoft.com/office/drawing/2014/main" id="{C537030C-91F3-9743-9FBB-F7C8C7FF2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b="6522"/>
          <a:stretch>
            <a:fillRect/>
          </a:stretch>
        </p:blipFill>
        <p:spPr bwMode="auto">
          <a:xfrm>
            <a:off x="6019800" y="2133600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C50110F6-676D-F747-82F9-99BC8E39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Solving recursively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F44B4040-5F11-0444-A9C4-170697363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Pick a value for the first die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Recursively find values for the remaining dice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Repeat with other values for the first die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the base case?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F11FAC04-3AD4-3844-9778-AAF9127CC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Private helpers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446E508F-E0BE-5F4A-8D0F-92DCCA092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Often the method doesn't accept the parameters you want.</a:t>
            </a:r>
            <a:endParaRPr lang="en-US" altLang="en-US" sz="13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 write a </a:t>
            </a:r>
            <a:r>
              <a:rPr lang="en-US" altLang="en-US" b="1">
                <a:ea typeface="ＭＳ Ｐゴシック" panose="020B0600070205080204" pitchFamily="34" charset="-128"/>
              </a:rPr>
              <a:t>private helper</a:t>
            </a:r>
            <a:r>
              <a:rPr lang="en-US" altLang="en-US">
                <a:ea typeface="ＭＳ Ｐゴシック" panose="020B0600070205080204" pitchFamily="34" charset="-128"/>
              </a:rPr>
              <a:t> that accepts more parameters.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Extra params can represent current state, choices made, etc.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int </a:t>
            </a:r>
            <a:r>
              <a:rPr lang="en-US" altLang="en-US" b="1">
                <a:ea typeface="ＭＳ Ｐゴシック" panose="020B0600070205080204" pitchFamily="34" charset="-128"/>
              </a:rPr>
              <a:t>methodName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b="1">
                <a:ea typeface="ＭＳ Ｐゴシック" panose="020B0600070205080204" pitchFamily="34" charset="-128"/>
              </a:rPr>
              <a:t>params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helper(</a:t>
            </a:r>
            <a:r>
              <a:rPr lang="en-US" altLang="en-US" b="1">
                <a:ea typeface="ＭＳ Ｐゴシック" panose="020B0600070205080204" pitchFamily="34" charset="-128"/>
              </a:rPr>
              <a:t>params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moreParams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6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6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int helper(</a:t>
            </a:r>
            <a:r>
              <a:rPr lang="en-US" altLang="en-US" b="1">
                <a:ea typeface="ＭＳ Ｐゴシック" panose="020B0600070205080204" pitchFamily="34" charset="-128"/>
              </a:rPr>
              <a:t>params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, </a:t>
            </a:r>
            <a:r>
              <a:rPr lang="en-US" altLang="en-US" b="1">
                <a:solidFill>
                  <a:schemeClr val="accent2"/>
                </a:solidFill>
                <a:ea typeface="ＭＳ Ｐゴシック" panose="020B0600070205080204" pitchFamily="34" charset="-128"/>
              </a:rPr>
              <a:t>moreParams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):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...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i="1">
                <a:ea typeface="ＭＳ Ｐゴシック" panose="020B0600070205080204" pitchFamily="34" charset="-128"/>
              </a:rPr>
              <a:t>(use moreParams to help solve the problem)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353449D5-8FF5-8C4E-8356-A41133E30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93AA01EC-173C-944E-809F-AAC48F77B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Prints all possible outcomes of rolling the given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number of six-sided dice in [#, #, #] format.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</a:t>
            </a: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diceRolls</a:t>
            </a: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 dice)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List&lt;Integer&gt; chosen = new ArrayList&lt;Integer&gt;();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diceRolls(dice, </a:t>
            </a:r>
            <a:r>
              <a:rPr lang="en-US" altLang="en-US" sz="19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chosen</a:t>
            </a: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endParaRPr lang="en-US" altLang="en-US" sz="19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private recursive helper to implement diceRolls logic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static void </a:t>
            </a: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diceRolls</a:t>
            </a: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 dice,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   </a:t>
            </a:r>
            <a:r>
              <a:rPr lang="en-US" altLang="en-US" sz="1900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List&lt;Integer&gt; chosen</a:t>
            </a: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(dice == 0)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System.out.println(chosen);   // base case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1; i &lt;= 6; i++) {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chosen.add(i);                    </a:t>
            </a: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</a:t>
            </a:r>
            <a:r>
              <a:rPr lang="en-US" altLang="en-US" sz="19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diceRolls</a:t>
            </a: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(dice - 1, chosen);      </a:t>
            </a: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explore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chosen.remove(chosen.size() - 1); </a:t>
            </a:r>
            <a:r>
              <a:rPr lang="en-US" altLang="en-US" sz="1900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un-choose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altLang="en-US" sz="19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D55D3104-B4CC-724D-A07F-5CBD89522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Backtracking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FBFB5D10-70DE-9746-8D3C-146FEAFA5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backtracking</a:t>
            </a:r>
            <a:r>
              <a:rPr lang="en-US" altLang="en-US">
                <a:ea typeface="ＭＳ Ｐゴシック" panose="020B0600070205080204" pitchFamily="34" charset="-128"/>
              </a:rPr>
              <a:t>: Finding solution(s) by trying partial solutions and then abandoning them if they are not suitable.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 "brute force" algorithmic technique  (tries all paths)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often implemented recursively</a:t>
            </a: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Applications: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producing all permutations of a set of values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parsing languages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games: anagrams, crosswords, word jumbles, 8 queens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combinatorics and logic programming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794CAD37-3050-2749-AF70-57CA14C65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Backtracking algorithms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3F8567A-5E47-9440-8325-6615EE260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i="1">
                <a:ea typeface="ＭＳ Ｐゴシック" panose="020B0600070205080204" pitchFamily="34" charset="-128"/>
              </a:rPr>
              <a:t>A general pseudo-code algorithm for backtracking problems:</a:t>
            </a:r>
          </a:p>
          <a:p>
            <a:pPr eaLnBrk="1" hangingPunct="1">
              <a:buFontTx/>
              <a:buNone/>
            </a:pPr>
            <a:endParaRPr lang="en-US" altLang="en-US" sz="1600" i="1"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Explore(</a:t>
            </a:r>
            <a:r>
              <a:rPr lang="en-US" altLang="en-US" b="1">
                <a:ea typeface="ＭＳ Ｐゴシック" panose="020B0600070205080204" pitchFamily="34" charset="-128"/>
              </a:rPr>
              <a:t>choices</a:t>
            </a:r>
            <a:r>
              <a:rPr lang="en-US" altLang="en-US">
                <a:ea typeface="ＭＳ Ｐゴシック" panose="020B0600070205080204" pitchFamily="34" charset="-128"/>
              </a:rPr>
              <a:t>):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if there are no more </a:t>
            </a:r>
            <a:r>
              <a:rPr lang="en-US" altLang="en-US" b="1">
                <a:ea typeface="ＭＳ Ｐゴシック" panose="020B0600070205080204" pitchFamily="34" charset="-128"/>
              </a:rPr>
              <a:t>choices</a:t>
            </a:r>
            <a:r>
              <a:rPr lang="en-US" altLang="en-US">
                <a:ea typeface="ＭＳ Ｐゴシック" panose="020B0600070205080204" pitchFamily="34" charset="-128"/>
              </a:rPr>
              <a:t> to make:  stop.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else: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Make a single choice </a:t>
            </a:r>
            <a:r>
              <a:rPr lang="en-US" altLang="en-US" b="1">
                <a:ea typeface="ＭＳ Ｐゴシック" panose="020B0600070205080204" pitchFamily="34" charset="-128"/>
              </a:rPr>
              <a:t>C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Explore the remaining </a:t>
            </a:r>
            <a:r>
              <a:rPr lang="en-US" altLang="en-US" b="1">
                <a:ea typeface="ＭＳ Ｐゴシック" panose="020B0600070205080204" pitchFamily="34" charset="-128"/>
              </a:rPr>
              <a:t>choices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Un-make choice </a:t>
            </a:r>
            <a:r>
              <a:rPr lang="en-US" altLang="en-US" b="1">
                <a:ea typeface="ＭＳ Ｐゴシック" panose="020B0600070205080204" pitchFamily="34" charset="-128"/>
              </a:rPr>
              <a:t>C</a:t>
            </a:r>
            <a:r>
              <a:rPr lang="en-US" altLang="en-US">
                <a:ea typeface="ＭＳ Ｐゴシック" panose="020B0600070205080204" pitchFamily="34" charset="-128"/>
              </a:rPr>
              <a:t>, if necessary.  </a:t>
            </a:r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(backtrack!)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E6D9320A-CAFB-4C40-939E-E8D1109D8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Backtracking strategies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AE1A16E5-FD8B-974B-A901-9A760424B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When solving a backtracking problem, ask these questions: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are the "choices" in this problem?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What is the "base case"?  (How do I know when I'm out of choices?)</a:t>
            </a:r>
          </a:p>
          <a:p>
            <a:pPr lvl="2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I "make" a choice?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Do I need to create additional variables to remember my choices?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Do I need to modify the values of existing variables?</a:t>
            </a:r>
          </a:p>
          <a:p>
            <a:pPr lvl="2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I explore the rest of the choices?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Do I need to remove the made choice from the list of choices?</a:t>
            </a:r>
          </a:p>
          <a:p>
            <a:pPr lvl="2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Once I'm done exploring, what should I do?</a:t>
            </a:r>
          </a:p>
          <a:p>
            <a:pPr lvl="2" eaLnBrk="1" hangingPunct="1"/>
            <a:endParaRPr lang="en-US" altLang="en-US" sz="12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I "un-make" a choice?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919FDE58-43F3-2740-828E-0F8A48D50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Dice roll sum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B8E31AC-4251-664B-8561-99A6EE0FCC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9436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diceSum</a:t>
            </a:r>
            <a:r>
              <a:rPr lang="en-US" altLang="en-US">
                <a:ea typeface="ＭＳ Ｐゴシック" panose="020B0600070205080204" pitchFamily="34" charset="-128"/>
              </a:rPr>
              <a:t> similar to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</a:t>
            </a:r>
            <a:r>
              <a:rPr lang="en-US" altLang="en-US">
                <a:ea typeface="ＭＳ Ｐゴシック" panose="020B0600070205080204" pitchFamily="34" charset="-128"/>
              </a:rPr>
              <a:t>, but it also accepts a desired sum and prints only arrangements that add up to exactly that sum.</a:t>
            </a:r>
          </a:p>
          <a:p>
            <a:pPr lvl="1" eaLnBrk="1" hangingPunct="1">
              <a:tabLst>
                <a:tab pos="59436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59436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diceSum(2, 7);	diceSum(3, 7);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0483" name="Picture 18" descr="dice">
            <a:extLst>
              <a:ext uri="{FF2B5EF4-FFF2-40B4-BE49-F238E27FC236}">
                <a16:creationId xmlns:a16="http://schemas.microsoft.com/office/drawing/2014/main" id="{FCE2084C-4E16-C743-BF41-EE4A1FC8C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48063"/>
            <a:ext cx="1676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43" name="Text Box 19">
            <a:extLst>
              <a:ext uri="{FF2B5EF4-FFF2-40B4-BE49-F238E27FC236}">
                <a16:creationId xmlns:a16="http://schemas.microsoft.com/office/drawing/2014/main" id="{433A56B7-3B08-E746-AB4F-78302479C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3124200"/>
            <a:ext cx="12842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3,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4,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5,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1,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2,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3,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4,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1,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2,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3,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1,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2,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[5, 1, 1]</a:t>
            </a:r>
          </a:p>
        </p:txBody>
      </p:sp>
      <p:sp>
        <p:nvSpPr>
          <p:cNvPr id="359444" name="Text Box 20">
            <a:extLst>
              <a:ext uri="{FF2B5EF4-FFF2-40B4-BE49-F238E27FC236}">
                <a16:creationId xmlns:a16="http://schemas.microsoft.com/office/drawing/2014/main" id="{F1CB112B-C115-654B-BAE2-16C10E7D5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24200"/>
            <a:ext cx="9175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[5,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>
              <a:latin typeface="Courier New" charset="0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4">
            <a:extLst>
              <a:ext uri="{FF2B5EF4-FFF2-40B4-BE49-F238E27FC236}">
                <a16:creationId xmlns:a16="http://schemas.microsoft.com/office/drawing/2014/main" id="{255A2AAC-83CA-F24A-94B9-87759701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28" name="Picture 4" descr="sea otter 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79" y="1070122"/>
            <a:ext cx="5007641" cy="51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C3FB4298-525E-2641-8749-82F1A9D5C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all paths?</a:t>
            </a:r>
          </a:p>
        </p:txBody>
      </p:sp>
      <p:graphicFrame>
        <p:nvGraphicFramePr>
          <p:cNvPr id="361703" name="Group 231">
            <a:extLst>
              <a:ext uri="{FF2B5EF4-FFF2-40B4-BE49-F238E27FC236}">
                <a16:creationId xmlns:a16="http://schemas.microsoft.com/office/drawing/2014/main" id="{0D505A61-A9B8-2144-88CD-F3690EEA0F27}"/>
              </a:ext>
            </a:extLst>
          </p:cNvPr>
          <p:cNvGraphicFramePr>
            <a:graphicFrameLocks noGrp="1"/>
          </p:cNvGraphicFramePr>
          <p:nvPr/>
        </p:nvGraphicFramePr>
        <p:xfrm>
          <a:off x="2584450" y="1455738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1486" name="Line 14">
            <a:extLst>
              <a:ext uri="{FF2B5EF4-FFF2-40B4-BE49-F238E27FC236}">
                <a16:creationId xmlns:a16="http://schemas.microsoft.com/office/drawing/2014/main" id="{8141F414-23F0-2940-BC20-C9266A8A4A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293938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04" name="Group 232">
            <a:extLst>
              <a:ext uri="{FF2B5EF4-FFF2-40B4-BE49-F238E27FC236}">
                <a16:creationId xmlns:a16="http://schemas.microsoft.com/office/drawing/2014/main" id="{D9DA51BB-96A6-B142-8BB1-EC7F35ADD198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573338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7" name="Group 245">
            <a:extLst>
              <a:ext uri="{FF2B5EF4-FFF2-40B4-BE49-F238E27FC236}">
                <a16:creationId xmlns:a16="http://schemas.microsoft.com/office/drawing/2014/main" id="{80B9CCDE-48B7-6D44-9052-F63BA1A78A6D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03" name="Line 31">
            <a:extLst>
              <a:ext uri="{FF2B5EF4-FFF2-40B4-BE49-F238E27FC236}">
                <a16:creationId xmlns:a16="http://schemas.microsoft.com/office/drawing/2014/main" id="{0DD5B511-4F58-D948-985F-1A36F087B2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9797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8" name="Group 316">
            <a:extLst>
              <a:ext uri="{FF2B5EF4-FFF2-40B4-BE49-F238E27FC236}">
                <a16:creationId xmlns:a16="http://schemas.microsoft.com/office/drawing/2014/main" id="{B1263058-EF1C-254F-9745-FE7FBE9102E2}"/>
              </a:ext>
            </a:extLst>
          </p:cNvPr>
          <p:cNvGraphicFramePr>
            <a:graphicFrameLocks noGrp="1"/>
          </p:cNvGraphicFramePr>
          <p:nvPr/>
        </p:nvGraphicFramePr>
        <p:xfrm>
          <a:off x="12065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9" name="Group 247">
            <a:extLst>
              <a:ext uri="{FF2B5EF4-FFF2-40B4-BE49-F238E27FC236}">
                <a16:creationId xmlns:a16="http://schemas.microsoft.com/office/drawing/2014/main" id="{A90867A8-1F7D-E44E-A3C3-0AEC92440DCC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1" name="Group 249">
            <a:extLst>
              <a:ext uri="{FF2B5EF4-FFF2-40B4-BE49-F238E27FC236}">
                <a16:creationId xmlns:a16="http://schemas.microsoft.com/office/drawing/2014/main" id="{3434F678-B05D-F047-8735-E564DA4DEED0}"/>
              </a:ext>
            </a:extLst>
          </p:cNvPr>
          <p:cNvGraphicFramePr>
            <a:graphicFrameLocks noGrp="1"/>
          </p:cNvGraphicFramePr>
          <p:nvPr/>
        </p:nvGraphicFramePr>
        <p:xfrm>
          <a:off x="3057525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3" name="Group 251">
            <a:extLst>
              <a:ext uri="{FF2B5EF4-FFF2-40B4-BE49-F238E27FC236}">
                <a16:creationId xmlns:a16="http://schemas.microsoft.com/office/drawing/2014/main" id="{8841E7A3-F97C-284F-AF38-67CF3354534E}"/>
              </a:ext>
            </a:extLst>
          </p:cNvPr>
          <p:cNvGraphicFramePr>
            <a:graphicFrameLocks noGrp="1"/>
          </p:cNvGraphicFramePr>
          <p:nvPr/>
        </p:nvGraphicFramePr>
        <p:xfrm>
          <a:off x="4581525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9" name="Group 237">
            <a:extLst>
              <a:ext uri="{FF2B5EF4-FFF2-40B4-BE49-F238E27FC236}">
                <a16:creationId xmlns:a16="http://schemas.microsoft.com/office/drawing/2014/main" id="{51CA860C-95A0-1540-A8F3-0A15CA4EE67F}"/>
              </a:ext>
            </a:extLst>
          </p:cNvPr>
          <p:cNvGraphicFramePr>
            <a:graphicFrameLocks noGrp="1"/>
          </p:cNvGraphicFramePr>
          <p:nvPr/>
        </p:nvGraphicFramePr>
        <p:xfrm>
          <a:off x="7775575" y="2573338"/>
          <a:ext cx="1216025" cy="365238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52" name="Line 80">
            <a:extLst>
              <a:ext uri="{FF2B5EF4-FFF2-40B4-BE49-F238E27FC236}">
                <a16:creationId xmlns:a16="http://schemas.microsoft.com/office/drawing/2014/main" id="{6B01DCB5-1A97-C347-A5A7-2DE09BEDF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2293938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3" name="Line 81">
            <a:extLst>
              <a:ext uri="{FF2B5EF4-FFF2-40B4-BE49-F238E27FC236}">
                <a16:creationId xmlns:a16="http://schemas.microsoft.com/office/drawing/2014/main" id="{10266901-43AD-A648-9568-7BEC101EB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979738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4" name="Line 82">
            <a:extLst>
              <a:ext uri="{FF2B5EF4-FFF2-40B4-BE49-F238E27FC236}">
                <a16:creationId xmlns:a16="http://schemas.microsoft.com/office/drawing/2014/main" id="{1303E8F2-4120-AF43-AF76-19306AB68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9738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5" name="Line 83">
            <a:extLst>
              <a:ext uri="{FF2B5EF4-FFF2-40B4-BE49-F238E27FC236}">
                <a16:creationId xmlns:a16="http://schemas.microsoft.com/office/drawing/2014/main" id="{6C58CB42-A3A6-794C-BE48-84DEBE6C2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9738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6" name="Line 84">
            <a:extLst>
              <a:ext uri="{FF2B5EF4-FFF2-40B4-BE49-F238E27FC236}">
                <a16:creationId xmlns:a16="http://schemas.microsoft.com/office/drawing/2014/main" id="{E345B437-4AE0-8B4F-8BEB-92FFD7F7A1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74173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3" name="Line 101">
            <a:extLst>
              <a:ext uri="{FF2B5EF4-FFF2-40B4-BE49-F238E27FC236}">
                <a16:creationId xmlns:a16="http://schemas.microsoft.com/office/drawing/2014/main" id="{6D4C0818-B906-1640-9C9D-B2743BEC25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741738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4" name="Line 102">
            <a:extLst>
              <a:ext uri="{FF2B5EF4-FFF2-40B4-BE49-F238E27FC236}">
                <a16:creationId xmlns:a16="http://schemas.microsoft.com/office/drawing/2014/main" id="{110BC136-2A48-DD46-B1BF-6C3112CF5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3741738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16" name="Text Box 144">
            <a:extLst>
              <a:ext uri="{FF2B5EF4-FFF2-40B4-BE49-F238E27FC236}">
                <a16:creationId xmlns:a16="http://schemas.microsoft.com/office/drawing/2014/main" id="{9BE560F3-0F53-814B-8C59-DDD07900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341938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361705" name="Group 233">
            <a:extLst>
              <a:ext uri="{FF2B5EF4-FFF2-40B4-BE49-F238E27FC236}">
                <a16:creationId xmlns:a16="http://schemas.microsoft.com/office/drawing/2014/main" id="{317743EC-231D-D442-A706-A026E0B9C095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573338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6" name="Group 234">
            <a:extLst>
              <a:ext uri="{FF2B5EF4-FFF2-40B4-BE49-F238E27FC236}">
                <a16:creationId xmlns:a16="http://schemas.microsoft.com/office/drawing/2014/main" id="{815B9E2E-3D6E-D142-A6A7-1AD8019F1451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2573338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7" name="Group 235">
            <a:extLst>
              <a:ext uri="{FF2B5EF4-FFF2-40B4-BE49-F238E27FC236}">
                <a16:creationId xmlns:a16="http://schemas.microsoft.com/office/drawing/2014/main" id="{4C50A0BC-8B89-7C45-9829-186E94CA1E3A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2573338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8" name="Group 236">
            <a:extLst>
              <a:ext uri="{FF2B5EF4-FFF2-40B4-BE49-F238E27FC236}">
                <a16:creationId xmlns:a16="http://schemas.microsoft.com/office/drawing/2014/main" id="{281547DD-6882-E542-8DD9-E829646F603D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2573338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670" name="Line 198">
            <a:extLst>
              <a:ext uri="{FF2B5EF4-FFF2-40B4-BE49-F238E27FC236}">
                <a16:creationId xmlns:a16="http://schemas.microsoft.com/office/drawing/2014/main" id="{B08C81F3-CC70-1948-BE0D-14B43F1275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293938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1" name="Line 199">
            <a:extLst>
              <a:ext uri="{FF2B5EF4-FFF2-40B4-BE49-F238E27FC236}">
                <a16:creationId xmlns:a16="http://schemas.microsoft.com/office/drawing/2014/main" id="{CB0A5204-39AE-2E4B-A2F7-9B55DA3BB0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293938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2" name="Line 200">
            <a:extLst>
              <a:ext uri="{FF2B5EF4-FFF2-40B4-BE49-F238E27FC236}">
                <a16:creationId xmlns:a16="http://schemas.microsoft.com/office/drawing/2014/main" id="{17F6163C-8805-334F-99AD-8561C4E30C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93938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3" name="Line 201">
            <a:extLst>
              <a:ext uri="{FF2B5EF4-FFF2-40B4-BE49-F238E27FC236}">
                <a16:creationId xmlns:a16="http://schemas.microsoft.com/office/drawing/2014/main" id="{C8C5067D-92AA-774E-9970-B7252922F6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93938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29" name="Group 257">
            <a:extLst>
              <a:ext uri="{FF2B5EF4-FFF2-40B4-BE49-F238E27FC236}">
                <a16:creationId xmlns:a16="http://schemas.microsoft.com/office/drawing/2014/main" id="{1D80303C-A5C3-0941-82E0-2CAAFDF24B76}"/>
              </a:ext>
            </a:extLst>
          </p:cNvPr>
          <p:cNvGraphicFramePr>
            <a:graphicFrameLocks noGrp="1"/>
          </p:cNvGraphicFramePr>
          <p:nvPr/>
        </p:nvGraphicFramePr>
        <p:xfrm>
          <a:off x="6105525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30" name="Group 258">
            <a:extLst>
              <a:ext uri="{FF2B5EF4-FFF2-40B4-BE49-F238E27FC236}">
                <a16:creationId xmlns:a16="http://schemas.microsoft.com/office/drawing/2014/main" id="{DDC23703-0A26-5F4D-8D26-536A19DA987D}"/>
              </a:ext>
            </a:extLst>
          </p:cNvPr>
          <p:cNvGraphicFramePr>
            <a:graphicFrameLocks noGrp="1"/>
          </p:cNvGraphicFramePr>
          <p:nvPr/>
        </p:nvGraphicFramePr>
        <p:xfrm>
          <a:off x="7629525" y="3335338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731" name="Line 259">
            <a:extLst>
              <a:ext uri="{FF2B5EF4-FFF2-40B4-BE49-F238E27FC236}">
                <a16:creationId xmlns:a16="http://schemas.microsoft.com/office/drawing/2014/main" id="{7504ACF5-F19E-BA4F-884E-7F651F262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979738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732" name="Line 260">
            <a:extLst>
              <a:ext uri="{FF2B5EF4-FFF2-40B4-BE49-F238E27FC236}">
                <a16:creationId xmlns:a16="http://schemas.microsoft.com/office/drawing/2014/main" id="{7F39156F-F766-984F-88B4-93BD92B87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979738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9" name="Group 317">
            <a:extLst>
              <a:ext uri="{FF2B5EF4-FFF2-40B4-BE49-F238E27FC236}">
                <a16:creationId xmlns:a16="http://schemas.microsoft.com/office/drawing/2014/main" id="{F5288786-7072-B34A-A10D-8E3A8845CB08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4097338"/>
          <a:ext cx="1050926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4" name="Group 322">
            <a:extLst>
              <a:ext uri="{FF2B5EF4-FFF2-40B4-BE49-F238E27FC236}">
                <a16:creationId xmlns:a16="http://schemas.microsoft.com/office/drawing/2014/main" id="{58C35119-2A07-8F4D-A3A6-6C330F0B40A2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1" name="Group 319">
            <a:extLst>
              <a:ext uri="{FF2B5EF4-FFF2-40B4-BE49-F238E27FC236}">
                <a16:creationId xmlns:a16="http://schemas.microsoft.com/office/drawing/2014/main" id="{9A8C00D0-F494-9C4C-9665-581FCF61574F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2" name="Group 320">
            <a:extLst>
              <a:ext uri="{FF2B5EF4-FFF2-40B4-BE49-F238E27FC236}">
                <a16:creationId xmlns:a16="http://schemas.microsoft.com/office/drawing/2014/main" id="{6B4AC57A-3D57-C44B-AEE9-7D7B87074695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3" name="Group 321">
            <a:extLst>
              <a:ext uri="{FF2B5EF4-FFF2-40B4-BE49-F238E27FC236}">
                <a16:creationId xmlns:a16="http://schemas.microsoft.com/office/drawing/2014/main" id="{C9353A26-BF84-D248-AAD7-FDDB1447C624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5" name="Group 323">
            <a:extLst>
              <a:ext uri="{FF2B5EF4-FFF2-40B4-BE49-F238E27FC236}">
                <a16:creationId xmlns:a16="http://schemas.microsoft.com/office/drawing/2014/main" id="{884CBAF3-0854-164E-BB21-8C27D57EA1B0}"/>
              </a:ext>
            </a:extLst>
          </p:cNvPr>
          <p:cNvGraphicFramePr>
            <a:graphicFrameLocks noGrp="1"/>
          </p:cNvGraphicFramePr>
          <p:nvPr/>
        </p:nvGraphicFramePr>
        <p:xfrm>
          <a:off x="6862763" y="4884738"/>
          <a:ext cx="1050926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803" name="Line 331">
            <a:extLst>
              <a:ext uri="{FF2B5EF4-FFF2-40B4-BE49-F238E27FC236}">
                <a16:creationId xmlns:a16="http://schemas.microsoft.com/office/drawing/2014/main" id="{0BA15054-54E3-4248-A4F0-D258618644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817938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804" name="Line 332">
            <a:extLst>
              <a:ext uri="{FF2B5EF4-FFF2-40B4-BE49-F238E27FC236}">
                <a16:creationId xmlns:a16="http://schemas.microsoft.com/office/drawing/2014/main" id="{F9B0771D-7C36-3C4B-89B3-D26D471DD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817938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805" name="Group 333">
            <a:extLst>
              <a:ext uri="{FF2B5EF4-FFF2-40B4-BE49-F238E27FC236}">
                <a16:creationId xmlns:a16="http://schemas.microsoft.com/office/drawing/2014/main" id="{389E5DE0-EC00-DC4C-964C-5337AC7BC7EA}"/>
              </a:ext>
            </a:extLst>
          </p:cNvPr>
          <p:cNvGraphicFramePr>
            <a:graphicFrameLocks noGrp="1"/>
          </p:cNvGraphicFramePr>
          <p:nvPr/>
        </p:nvGraphicFramePr>
        <p:xfrm>
          <a:off x="8001000" y="48847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A3D0D328-22B7-154A-8396-87F6536BD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Optimizations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BD613D1-9EBF-9B4B-A447-3E42590DF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need not visit every branch of the decision tree.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 branches are clearly not going to lead to success.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can preemptively stop, or </a:t>
            </a:r>
            <a:r>
              <a:rPr lang="en-US" altLang="en-US" b="1">
                <a:ea typeface="ＭＳ Ｐゴシック" panose="020B0600070205080204" pitchFamily="34" charset="-128"/>
              </a:rPr>
              <a:t>prune</a:t>
            </a:r>
            <a:r>
              <a:rPr lang="en-US" altLang="en-US">
                <a:ea typeface="ＭＳ Ｐゴシック" panose="020B0600070205080204" pitchFamily="34" charset="-128"/>
              </a:rPr>
              <a:t>, these branches.</a:t>
            </a:r>
          </a:p>
          <a:p>
            <a:pPr lvl="1"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Inefficiencies in our dice sum algorithm: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the current sum is already too high.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(Even rolling 1 for all remaining dice would exceed the sum.)</a:t>
            </a:r>
          </a:p>
          <a:p>
            <a:pPr lvl="2" eaLnBrk="1" hangingPunct="1"/>
            <a:endParaRPr lang="en-US" altLang="en-US" sz="80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the current sum is already too low.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(Even rolling 6 for all remaining dice would not reach the sum.)</a:t>
            </a:r>
          </a:p>
          <a:p>
            <a:pPr lvl="2" eaLnBrk="1" hangingPunct="1"/>
            <a:endParaRPr lang="en-US" altLang="en-US" sz="80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When finished, the code must compute the sum every time.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(1+1+1 = ..., 1+1+2 = ..., 1+1+3 = ..., 1+1+4 = ..., ...)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D63E9242-32BD-B24C-A825-8D87DD8EC0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decision tree</a:t>
            </a:r>
          </a:p>
        </p:txBody>
      </p:sp>
      <p:graphicFrame>
        <p:nvGraphicFramePr>
          <p:cNvPr id="361703" name="Group 231">
            <a:extLst>
              <a:ext uri="{FF2B5EF4-FFF2-40B4-BE49-F238E27FC236}">
                <a16:creationId xmlns:a16="http://schemas.microsoft.com/office/drawing/2014/main" id="{515A286F-F6E5-7541-B768-729D81CCB411}"/>
              </a:ext>
            </a:extLst>
          </p:cNvPr>
          <p:cNvGraphicFramePr>
            <a:graphicFrameLocks noGrp="1"/>
          </p:cNvGraphicFramePr>
          <p:nvPr/>
        </p:nvGraphicFramePr>
        <p:xfrm>
          <a:off x="2584450" y="1295400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1486" name="Line 14">
            <a:extLst>
              <a:ext uri="{FF2B5EF4-FFF2-40B4-BE49-F238E27FC236}">
                <a16:creationId xmlns:a16="http://schemas.microsoft.com/office/drawing/2014/main" id="{C15051CE-61B6-3540-AC2C-A09C62B8A0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133600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04" name="Group 232">
            <a:extLst>
              <a:ext uri="{FF2B5EF4-FFF2-40B4-BE49-F238E27FC236}">
                <a16:creationId xmlns:a16="http://schemas.microsoft.com/office/drawing/2014/main" id="{76B70F1A-8CA9-2C4C-912C-8BB59B72FDD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413000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7" name="Group 245">
            <a:extLst>
              <a:ext uri="{FF2B5EF4-FFF2-40B4-BE49-F238E27FC236}">
                <a16:creationId xmlns:a16="http://schemas.microsoft.com/office/drawing/2014/main" id="{B2D104E4-60BF-1440-A8D2-0FD58121A7E9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03" name="Line 31">
            <a:extLst>
              <a:ext uri="{FF2B5EF4-FFF2-40B4-BE49-F238E27FC236}">
                <a16:creationId xmlns:a16="http://schemas.microsoft.com/office/drawing/2014/main" id="{C584E3C5-EE1C-924A-A462-276843CEAA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819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8" name="Group 316">
            <a:extLst>
              <a:ext uri="{FF2B5EF4-FFF2-40B4-BE49-F238E27FC236}">
                <a16:creationId xmlns:a16="http://schemas.microsoft.com/office/drawing/2014/main" id="{0A0C45C7-31FB-AB40-BFD1-3968EFC146F0}"/>
              </a:ext>
            </a:extLst>
          </p:cNvPr>
          <p:cNvGraphicFramePr>
            <a:graphicFrameLocks noGrp="1"/>
          </p:cNvGraphicFramePr>
          <p:nvPr/>
        </p:nvGraphicFramePr>
        <p:xfrm>
          <a:off x="12065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9" name="Group 247">
            <a:extLst>
              <a:ext uri="{FF2B5EF4-FFF2-40B4-BE49-F238E27FC236}">
                <a16:creationId xmlns:a16="http://schemas.microsoft.com/office/drawing/2014/main" id="{F2CA4B58-1392-3840-8484-6AC7FBE36A94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1" name="Group 249">
            <a:extLst>
              <a:ext uri="{FF2B5EF4-FFF2-40B4-BE49-F238E27FC236}">
                <a16:creationId xmlns:a16="http://schemas.microsoft.com/office/drawing/2014/main" id="{2BC7438A-54E6-8B4D-AC27-0033E3DE9613}"/>
              </a:ext>
            </a:extLst>
          </p:cNvPr>
          <p:cNvGraphicFramePr>
            <a:graphicFrameLocks noGrp="1"/>
          </p:cNvGraphicFramePr>
          <p:nvPr/>
        </p:nvGraphicFramePr>
        <p:xfrm>
          <a:off x="3057525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3" name="Group 251">
            <a:extLst>
              <a:ext uri="{FF2B5EF4-FFF2-40B4-BE49-F238E27FC236}">
                <a16:creationId xmlns:a16="http://schemas.microsoft.com/office/drawing/2014/main" id="{A96C90B0-395C-BD4F-A218-DF35AF5AF333}"/>
              </a:ext>
            </a:extLst>
          </p:cNvPr>
          <p:cNvGraphicFramePr>
            <a:graphicFrameLocks noGrp="1"/>
          </p:cNvGraphicFramePr>
          <p:nvPr/>
        </p:nvGraphicFramePr>
        <p:xfrm>
          <a:off x="4581525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9" name="Group 237">
            <a:extLst>
              <a:ext uri="{FF2B5EF4-FFF2-40B4-BE49-F238E27FC236}">
                <a16:creationId xmlns:a16="http://schemas.microsoft.com/office/drawing/2014/main" id="{F1D1B7C0-5C19-1048-AD1C-8E8BD29A4E9F}"/>
              </a:ext>
            </a:extLst>
          </p:cNvPr>
          <p:cNvGraphicFramePr>
            <a:graphicFrameLocks noGrp="1"/>
          </p:cNvGraphicFramePr>
          <p:nvPr/>
        </p:nvGraphicFramePr>
        <p:xfrm>
          <a:off x="7775575" y="2413000"/>
          <a:ext cx="1216025" cy="365238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52" name="Line 80">
            <a:extLst>
              <a:ext uri="{FF2B5EF4-FFF2-40B4-BE49-F238E27FC236}">
                <a16:creationId xmlns:a16="http://schemas.microsoft.com/office/drawing/2014/main" id="{CE861784-6D47-014C-9083-FBEF011FE7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2133600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3" name="Line 81">
            <a:extLst>
              <a:ext uri="{FF2B5EF4-FFF2-40B4-BE49-F238E27FC236}">
                <a16:creationId xmlns:a16="http://schemas.microsoft.com/office/drawing/2014/main" id="{A7A915B8-7671-7141-B735-ACC4F466F7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819400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4" name="Line 82">
            <a:extLst>
              <a:ext uri="{FF2B5EF4-FFF2-40B4-BE49-F238E27FC236}">
                <a16:creationId xmlns:a16="http://schemas.microsoft.com/office/drawing/2014/main" id="{2F1C2289-E444-D24B-A442-4387E81D52A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19400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5" name="Line 83">
            <a:extLst>
              <a:ext uri="{FF2B5EF4-FFF2-40B4-BE49-F238E27FC236}">
                <a16:creationId xmlns:a16="http://schemas.microsoft.com/office/drawing/2014/main" id="{28388852-B00C-644F-A16E-346E10C54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19400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6" name="Line 84">
            <a:extLst>
              <a:ext uri="{FF2B5EF4-FFF2-40B4-BE49-F238E27FC236}">
                <a16:creationId xmlns:a16="http://schemas.microsoft.com/office/drawing/2014/main" id="{16668763-F8C3-834D-85EB-BDF715CA9B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581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3" name="Line 101">
            <a:extLst>
              <a:ext uri="{FF2B5EF4-FFF2-40B4-BE49-F238E27FC236}">
                <a16:creationId xmlns:a16="http://schemas.microsoft.com/office/drawing/2014/main" id="{8AD7F39A-6A1E-8D48-90EF-5C52C9B90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4" name="Line 102">
            <a:extLst>
              <a:ext uri="{FF2B5EF4-FFF2-40B4-BE49-F238E27FC236}">
                <a16:creationId xmlns:a16="http://schemas.microsoft.com/office/drawing/2014/main" id="{17837C0B-B408-BB49-AE12-4C0F67D7BF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3581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16" name="Text Box 144">
            <a:extLst>
              <a:ext uri="{FF2B5EF4-FFF2-40B4-BE49-F238E27FC236}">
                <a16:creationId xmlns:a16="http://schemas.microsoft.com/office/drawing/2014/main" id="{3C7D4FDB-615E-4B4B-9327-A3C930734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181600"/>
            <a:ext cx="39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361705" name="Group 233">
            <a:extLst>
              <a:ext uri="{FF2B5EF4-FFF2-40B4-BE49-F238E27FC236}">
                <a16:creationId xmlns:a16="http://schemas.microsoft.com/office/drawing/2014/main" id="{17C231C7-1658-1B4A-9FE5-7789C2983465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413000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6" name="Group 234">
            <a:extLst>
              <a:ext uri="{FF2B5EF4-FFF2-40B4-BE49-F238E27FC236}">
                <a16:creationId xmlns:a16="http://schemas.microsoft.com/office/drawing/2014/main" id="{8EC66B72-2B54-9F4C-959F-715BCCECAD6E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2413000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7" name="Group 235">
            <a:extLst>
              <a:ext uri="{FF2B5EF4-FFF2-40B4-BE49-F238E27FC236}">
                <a16:creationId xmlns:a16="http://schemas.microsoft.com/office/drawing/2014/main" id="{B8AD3122-0F93-C54B-87ED-EAC49A91F769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2413000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8" name="Group 236">
            <a:extLst>
              <a:ext uri="{FF2B5EF4-FFF2-40B4-BE49-F238E27FC236}">
                <a16:creationId xmlns:a16="http://schemas.microsoft.com/office/drawing/2014/main" id="{4E4483C1-D4A1-C642-A72B-61399C5ACA01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2413000"/>
          <a:ext cx="1230313" cy="365238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670" name="Line 198">
            <a:extLst>
              <a:ext uri="{FF2B5EF4-FFF2-40B4-BE49-F238E27FC236}">
                <a16:creationId xmlns:a16="http://schemas.microsoft.com/office/drawing/2014/main" id="{FCBEBF18-BFDA-B541-8932-0E3D0BE45B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133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1" name="Line 199">
            <a:extLst>
              <a:ext uri="{FF2B5EF4-FFF2-40B4-BE49-F238E27FC236}">
                <a16:creationId xmlns:a16="http://schemas.microsoft.com/office/drawing/2014/main" id="{91ABB591-CBE9-B74D-8E17-AFCA478CFD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133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2" name="Line 200">
            <a:extLst>
              <a:ext uri="{FF2B5EF4-FFF2-40B4-BE49-F238E27FC236}">
                <a16:creationId xmlns:a16="http://schemas.microsoft.com/office/drawing/2014/main" id="{9C52D977-44AC-1E4C-B2B5-1C530F1F1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133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3" name="Line 201">
            <a:extLst>
              <a:ext uri="{FF2B5EF4-FFF2-40B4-BE49-F238E27FC236}">
                <a16:creationId xmlns:a16="http://schemas.microsoft.com/office/drawing/2014/main" id="{8CEEAFD7-81F1-2644-89C9-998D1901A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133600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29" name="Group 257">
            <a:extLst>
              <a:ext uri="{FF2B5EF4-FFF2-40B4-BE49-F238E27FC236}">
                <a16:creationId xmlns:a16="http://schemas.microsoft.com/office/drawing/2014/main" id="{2E29FBDF-E187-CA4B-ACB6-89C208EB124F}"/>
              </a:ext>
            </a:extLst>
          </p:cNvPr>
          <p:cNvGraphicFramePr>
            <a:graphicFrameLocks noGrp="1"/>
          </p:cNvGraphicFramePr>
          <p:nvPr/>
        </p:nvGraphicFramePr>
        <p:xfrm>
          <a:off x="6105525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30" name="Group 258">
            <a:extLst>
              <a:ext uri="{FF2B5EF4-FFF2-40B4-BE49-F238E27FC236}">
                <a16:creationId xmlns:a16="http://schemas.microsoft.com/office/drawing/2014/main" id="{D76CD544-B112-B947-83FA-B8A90B066E1E}"/>
              </a:ext>
            </a:extLst>
          </p:cNvPr>
          <p:cNvGraphicFramePr>
            <a:graphicFrameLocks noGrp="1"/>
          </p:cNvGraphicFramePr>
          <p:nvPr/>
        </p:nvGraphicFramePr>
        <p:xfrm>
          <a:off x="7629525" y="3175000"/>
          <a:ext cx="1362075" cy="365238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59" marB="454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59" marB="454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731" name="Line 259">
            <a:extLst>
              <a:ext uri="{FF2B5EF4-FFF2-40B4-BE49-F238E27FC236}">
                <a16:creationId xmlns:a16="http://schemas.microsoft.com/office/drawing/2014/main" id="{28920DC7-502E-CE46-97B3-D2C15D74070C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819400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732" name="Line 260">
            <a:extLst>
              <a:ext uri="{FF2B5EF4-FFF2-40B4-BE49-F238E27FC236}">
                <a16:creationId xmlns:a16="http://schemas.microsoft.com/office/drawing/2014/main" id="{B38B5A59-F01E-B64B-893D-A4FAFD0E9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819400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9" name="Group 317">
            <a:extLst>
              <a:ext uri="{FF2B5EF4-FFF2-40B4-BE49-F238E27FC236}">
                <a16:creationId xmlns:a16="http://schemas.microsoft.com/office/drawing/2014/main" id="{349C33B4-D10A-A944-BE1E-4730DB5B9A46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3937000"/>
          <a:ext cx="1050926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4" name="Group 322">
            <a:extLst>
              <a:ext uri="{FF2B5EF4-FFF2-40B4-BE49-F238E27FC236}">
                <a16:creationId xmlns:a16="http://schemas.microsoft.com/office/drawing/2014/main" id="{AD62BC74-BC88-A145-9E5C-CBD0622F2349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1" name="Group 319">
            <a:extLst>
              <a:ext uri="{FF2B5EF4-FFF2-40B4-BE49-F238E27FC236}">
                <a16:creationId xmlns:a16="http://schemas.microsoft.com/office/drawing/2014/main" id="{79717D55-A09D-BA4F-9D0F-55DEDC519143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2" name="Group 320">
            <a:extLst>
              <a:ext uri="{FF2B5EF4-FFF2-40B4-BE49-F238E27FC236}">
                <a16:creationId xmlns:a16="http://schemas.microsoft.com/office/drawing/2014/main" id="{BD1CDFAB-88E0-4F47-97D4-1175B0B2F6D2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3" name="Group 321">
            <a:extLst>
              <a:ext uri="{FF2B5EF4-FFF2-40B4-BE49-F238E27FC236}">
                <a16:creationId xmlns:a16="http://schemas.microsoft.com/office/drawing/2014/main" id="{73E26E6F-E0A1-A54E-91FA-0E12EC1DD775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5" name="Group 323">
            <a:extLst>
              <a:ext uri="{FF2B5EF4-FFF2-40B4-BE49-F238E27FC236}">
                <a16:creationId xmlns:a16="http://schemas.microsoft.com/office/drawing/2014/main" id="{5AE7922B-B3E6-4149-A045-33F7677CDCAB}"/>
              </a:ext>
            </a:extLst>
          </p:cNvPr>
          <p:cNvGraphicFramePr>
            <a:graphicFrameLocks noGrp="1"/>
          </p:cNvGraphicFramePr>
          <p:nvPr/>
        </p:nvGraphicFramePr>
        <p:xfrm>
          <a:off x="6862763" y="4724400"/>
          <a:ext cx="1050926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803" name="Line 331">
            <a:extLst>
              <a:ext uri="{FF2B5EF4-FFF2-40B4-BE49-F238E27FC236}">
                <a16:creationId xmlns:a16="http://schemas.microsoft.com/office/drawing/2014/main" id="{E7834C2A-8690-7640-A5C8-0F9B8CF6E6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6576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804" name="Line 332">
            <a:extLst>
              <a:ext uri="{FF2B5EF4-FFF2-40B4-BE49-F238E27FC236}">
                <a16:creationId xmlns:a16="http://schemas.microsoft.com/office/drawing/2014/main" id="{A9ABA853-0345-CD4D-B621-A6DE20082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657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805" name="Group 333">
            <a:extLst>
              <a:ext uri="{FF2B5EF4-FFF2-40B4-BE49-F238E27FC236}">
                <a16:creationId xmlns:a16="http://schemas.microsoft.com/office/drawing/2014/main" id="{3C2A023E-9AD7-244A-9A86-23624BC35013}"/>
              </a:ext>
            </a:extLst>
          </p:cNvPr>
          <p:cNvGraphicFramePr>
            <a:graphicFrameLocks noGrp="1"/>
          </p:cNvGraphicFramePr>
          <p:nvPr/>
        </p:nvGraphicFramePr>
        <p:xfrm>
          <a:off x="8001000" y="47244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73923348-0DFB-9D4E-B1D6-B1BF56ED34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Combinations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CF714FAA-B210-B344-A622-BA466FBDF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combinations</a:t>
            </a:r>
            <a:r>
              <a:rPr lang="en-US" altLang="en-US">
                <a:ea typeface="ＭＳ Ｐゴシック" panose="020B0600070205080204" pitchFamily="34" charset="-128"/>
              </a:rPr>
              <a:t> that accepts a string </a:t>
            </a:r>
            <a:r>
              <a:rPr lang="en-US" altLang="en-US" i="1">
                <a:ea typeface="ＭＳ Ｐゴシック" panose="020B0600070205080204" pitchFamily="34" charset="-128"/>
              </a:rPr>
              <a:t>s </a:t>
            </a:r>
            <a:r>
              <a:rPr lang="en-US" altLang="en-US">
                <a:ea typeface="ＭＳ Ｐゴシック" panose="020B0600070205080204" pitchFamily="34" charset="-128"/>
              </a:rPr>
              <a:t> and an integer </a:t>
            </a:r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r>
              <a:rPr lang="en-US" altLang="en-US">
                <a:ea typeface="ＭＳ Ｐゴシック" panose="020B0600070205080204" pitchFamily="34" charset="-128"/>
              </a:rPr>
              <a:t>  as parameters and outputs all possible </a:t>
            </a:r>
            <a:r>
              <a:rPr lang="en-US" altLang="en-US" i="1">
                <a:ea typeface="ＭＳ Ｐゴシック" panose="020B0600070205080204" pitchFamily="34" charset="-128"/>
              </a:rPr>
              <a:t>k </a:t>
            </a:r>
            <a:r>
              <a:rPr lang="en-US" altLang="en-US">
                <a:ea typeface="ＭＳ Ｐゴシック" panose="020B0600070205080204" pitchFamily="34" charset="-128"/>
              </a:rPr>
              <a:t>-letter words that can be formed from unique letters in that string.  The arrangements may be output in any order.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Example: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combinations("GOOGLE", 3)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outputs the sequence of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lines at right.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 simplify the problem, you may assume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that the string </a:t>
            </a:r>
            <a:r>
              <a:rPr lang="en-US" altLang="en-US" i="1">
                <a:ea typeface="ＭＳ Ｐゴシック" panose="020B0600070205080204" pitchFamily="34" charset="-128"/>
              </a:rPr>
              <a:t>s </a:t>
            </a:r>
            <a:r>
              <a:rPr lang="en-US" altLang="en-US">
                <a:ea typeface="ＭＳ Ｐゴシック" panose="020B0600070205080204" pitchFamily="34" charset="-128"/>
              </a:rPr>
              <a:t> contains at least </a:t>
            </a:r>
            <a:r>
              <a:rPr lang="en-US" altLang="en-US" i="1">
                <a:ea typeface="ＭＳ Ｐゴシック" panose="020B0600070205080204" pitchFamily="34" charset="-128"/>
              </a:rPr>
              <a:t>k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unique characters.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348191" name="Group 31">
            <a:extLst>
              <a:ext uri="{FF2B5EF4-FFF2-40B4-BE49-F238E27FC236}">
                <a16:creationId xmlns:a16="http://schemas.microsoft.com/office/drawing/2014/main" id="{ECBA10E7-4B71-C445-B8F3-F6A00F3051BD}"/>
              </a:ext>
            </a:extLst>
          </p:cNvPr>
          <p:cNvGraphicFramePr>
            <a:graphicFrameLocks noGrp="1"/>
          </p:cNvGraphicFramePr>
          <p:nvPr/>
        </p:nvGraphicFramePr>
        <p:xfrm>
          <a:off x="7239000" y="2987675"/>
          <a:ext cx="1371600" cy="355441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4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EGL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ELG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EOG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EOL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GOE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GOL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LEO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LGO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LOE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LOG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OEG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OGL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OLG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189BDE15-6B35-B84E-A3E6-1183F4E02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Initial attempt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25A7F82E-F3B7-564F-B68B-E7C2C2217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combinations(String s,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combinations(s, "", length);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static void combinations(String s, String chosen,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(length == 0)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System.out.println(chosen)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;   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case: no choices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0; i &lt; s.length();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String ch = s.substring(i, 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(!chosen.contains(ch))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String rest = s.substring(0, i) + s.substring(i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combinations(rest, chosen + ch, length - 1);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Problem: Prints same string multiple times.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EDF861FD-F74F-6E45-82CA-B31210D75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 solution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DF58909D-4BEF-224B-8611-E7066681F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combinations(String s,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Set&lt;String&gt; all = new TreeSet&lt;String&gt;();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combinations(s, "",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all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, length);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(String comb : all)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System.out.println(comb);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private static void combinations(String s, String chosen,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                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Set&lt;String&gt; all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, int length)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(length == 0)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all.add(chosen)</a:t>
            </a: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;         </a:t>
            </a:r>
            <a:r>
              <a:rPr lang="en-US" altLang="en-US" sz="16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base case: no choices left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i = 0; i &lt; s.length(); i++)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String ch = s.substring(i, 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(!chosen.contains(ch)) 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String rest = s.substring(0, i) + s.substring(i + 1);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</a:t>
            </a:r>
            <a:r>
              <a:rPr lang="en-US" altLang="en-US" sz="16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combinations(rest, chosen + ch, all, length - 1);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4">
            <a:extLst>
              <a:ext uri="{FF2B5EF4-FFF2-40B4-BE49-F238E27FC236}">
                <a16:creationId xmlns:a16="http://schemas.microsoft.com/office/drawing/2014/main" id="{886BBC4B-9DD5-0C4A-ACD9-3571C628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Road Map - Quarter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108EA-CFAF-224E-9B21-17677996780D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F08AE-8478-E346-8E04-C6AD584009C9}"/>
              </a:ext>
            </a:extLst>
          </p:cNvPr>
          <p:cNvSpPr txBox="1"/>
          <p:nvPr/>
        </p:nvSpPr>
        <p:spPr>
          <a:xfrm>
            <a:off x="4572000" y="1041400"/>
            <a:ext cx="4025900" cy="609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latin typeface="Verdana" charset="0"/>
                <a:ea typeface="ＭＳ Ｐゴシック" charset="-128"/>
              </a:rPr>
              <a:t>TreeMap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latin typeface="Verdana" charset="0"/>
                <a:ea typeface="ＭＳ Ｐゴシック" charset="-128"/>
              </a:rPr>
              <a:t>HashMap</a:t>
            </a: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461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Not-so-Similar Problems</a:t>
            </a: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assword crac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8927"/>
            <a:ext cx="4038600" cy="26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6EB3B760-302F-B84A-9A36-FEF321C4C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Exercise: fourAB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A72E3-5E6E-B045-BFF2-B519118E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charset="2"/>
              <a:buChar char=""/>
              <a:defRPr/>
            </a:pPr>
            <a:r>
              <a:rPr lang="en-US" dirty="0"/>
              <a:t>Write a method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fourAB</a:t>
            </a:r>
            <a:r>
              <a:rPr lang="en-US" dirty="0"/>
              <a:t> that prints out all strings of length 4 composed only of a’s and b’s</a:t>
            </a:r>
          </a:p>
          <a:p>
            <a:pPr>
              <a:buFont typeface="Wingdings 2" charset="2"/>
              <a:buChar char=""/>
              <a:defRPr/>
            </a:pPr>
            <a:r>
              <a:rPr lang="en-US" dirty="0"/>
              <a:t>Example Output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/>
              <a:t> 		       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aaaa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baaa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aaab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baab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aaba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baba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aabb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babb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abaa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bbaa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    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abab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bbab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	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abba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bbba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	 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abbb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bbbb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Font typeface="Wingdings 2" charset="2"/>
              <a:buNone/>
              <a:defRPr/>
            </a:pPr>
            <a:r>
              <a:rPr lang="en-US" dirty="0"/>
              <a:t>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2D3E17B6-9DC6-494D-B8B6-07A24B4C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Decision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3C264-AE5A-EB46-A198-0D120A85CB7D}"/>
              </a:ext>
            </a:extLst>
          </p:cNvPr>
          <p:cNvSpPr txBox="1"/>
          <p:nvPr/>
        </p:nvSpPr>
        <p:spPr>
          <a:xfrm>
            <a:off x="3870325" y="2051050"/>
            <a:ext cx="366713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CD3E76-3602-9546-A3AF-DD7AABDA509F}"/>
              </a:ext>
            </a:extLst>
          </p:cNvPr>
          <p:cNvSpPr txBox="1"/>
          <p:nvPr/>
        </p:nvSpPr>
        <p:spPr>
          <a:xfrm>
            <a:off x="4629150" y="1352550"/>
            <a:ext cx="36512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A4C036-0FD1-C64B-B72A-AC1A390B3901}"/>
              </a:ext>
            </a:extLst>
          </p:cNvPr>
          <p:cNvSpPr txBox="1"/>
          <p:nvPr/>
        </p:nvSpPr>
        <p:spPr>
          <a:xfrm>
            <a:off x="2962275" y="2924175"/>
            <a:ext cx="471488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CFA9E-91E1-0746-9387-1D5C9D1CA529}"/>
              </a:ext>
            </a:extLst>
          </p:cNvPr>
          <p:cNvSpPr txBox="1"/>
          <p:nvPr/>
        </p:nvSpPr>
        <p:spPr>
          <a:xfrm>
            <a:off x="1416050" y="3697288"/>
            <a:ext cx="658813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</a:t>
            </a:r>
            <a:r>
              <a:rPr lang="en-US" dirty="0" err="1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680D20-4C0F-3340-B98D-D87CDFC454B4}"/>
              </a:ext>
            </a:extLst>
          </p:cNvPr>
          <p:cNvSpPr txBox="1"/>
          <p:nvPr/>
        </p:nvSpPr>
        <p:spPr>
          <a:xfrm>
            <a:off x="2074863" y="4554538"/>
            <a:ext cx="803275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aaa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E41E24-ED30-6644-823E-C3DF4C4BEE19}"/>
              </a:ext>
            </a:extLst>
          </p:cNvPr>
          <p:cNvSpPr txBox="1"/>
          <p:nvPr/>
        </p:nvSpPr>
        <p:spPr>
          <a:xfrm>
            <a:off x="4241800" y="3697288"/>
            <a:ext cx="66040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D966CB-3900-B24B-9366-635D2878A928}"/>
              </a:ext>
            </a:extLst>
          </p:cNvPr>
          <p:cNvSpPr txBox="1"/>
          <p:nvPr/>
        </p:nvSpPr>
        <p:spPr>
          <a:xfrm>
            <a:off x="3517900" y="4554538"/>
            <a:ext cx="801688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aab</a:t>
            </a:r>
            <a:r>
              <a:rPr lang="en-US" dirty="0" err="1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AB7356-CEC0-2C4C-ADAD-CC50A4422006}"/>
              </a:ext>
            </a:extLst>
          </p:cNvPr>
          <p:cNvSpPr txBox="1"/>
          <p:nvPr/>
        </p:nvSpPr>
        <p:spPr>
          <a:xfrm>
            <a:off x="4959350" y="4535488"/>
            <a:ext cx="803275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aab</a:t>
            </a:r>
            <a:r>
              <a:rPr lang="en-US" dirty="0" err="1">
                <a:solidFill>
                  <a:schemeClr val="accent2"/>
                </a:solidFill>
              </a:rPr>
              <a:t>b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5C37B-089D-A542-AC56-21C2B546E5FD}"/>
              </a:ext>
            </a:extLst>
          </p:cNvPr>
          <p:cNvSpPr txBox="1"/>
          <p:nvPr/>
        </p:nvSpPr>
        <p:spPr>
          <a:xfrm>
            <a:off x="687388" y="4535488"/>
            <a:ext cx="801687" cy="369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/>
              <a:t>aaa</a:t>
            </a:r>
            <a:r>
              <a:rPr lang="en-US" dirty="0" err="1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2B3EAA-74F3-4B4E-BC2D-02C9B424C9E7}"/>
              </a:ext>
            </a:extLst>
          </p:cNvPr>
          <p:cNvSpPr txBox="1"/>
          <p:nvPr/>
        </p:nvSpPr>
        <p:spPr>
          <a:xfrm>
            <a:off x="4759325" y="2924175"/>
            <a:ext cx="471488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a</a:t>
            </a:r>
            <a:r>
              <a:rPr lang="en-US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16E409-A504-6E4D-AFD9-721F84B0E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3171825"/>
            <a:ext cx="411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mr-IN" altLang="en-US">
                <a:ea typeface="Mangal" panose="02040503050203030202" pitchFamily="18" charset="0"/>
              </a:rPr>
              <a:t>…</a:t>
            </a:r>
            <a:endParaRPr lang="en-US" altLang="en-US"/>
          </a:p>
          <a:p>
            <a:endParaRPr lang="en-US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635A5C-931C-FF42-9FAD-C712910477A3}"/>
              </a:ext>
            </a:extLst>
          </p:cNvPr>
          <p:cNvSpPr txBox="1"/>
          <p:nvPr/>
        </p:nvSpPr>
        <p:spPr>
          <a:xfrm>
            <a:off x="6816725" y="2051050"/>
            <a:ext cx="366713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BC1B0D-85EB-F140-9EEE-95A854BE9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2925" y="2287588"/>
            <a:ext cx="411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mr-IN" altLang="en-US">
                <a:ea typeface="Mangal" panose="02040503050203030202" pitchFamily="18" charset="0"/>
              </a:rPr>
              <a:t>…</a:t>
            </a:r>
            <a:endParaRPr lang="en-US" altLang="en-US"/>
          </a:p>
          <a:p>
            <a:endParaRPr lang="en-US" alt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26E9A30-BB10-024D-9863-BC78D96702D2}"/>
              </a:ext>
            </a:extLst>
          </p:cNvPr>
          <p:cNvCxnSpPr>
            <a:endCxn id="6" idx="0"/>
          </p:cNvCxnSpPr>
          <p:nvPr/>
        </p:nvCxnSpPr>
        <p:spPr>
          <a:xfrm flipH="1">
            <a:off x="4052888" y="1722438"/>
            <a:ext cx="552450" cy="3286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230515B-6464-CF4F-A556-6F669F905A26}"/>
              </a:ext>
            </a:extLst>
          </p:cNvPr>
          <p:cNvCxnSpPr/>
          <p:nvPr/>
        </p:nvCxnSpPr>
        <p:spPr>
          <a:xfrm flipH="1">
            <a:off x="3197225" y="2419350"/>
            <a:ext cx="673100" cy="436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DA50F1A-0761-6D4E-8613-07254DD7B0F3}"/>
              </a:ext>
            </a:extLst>
          </p:cNvPr>
          <p:cNvCxnSpPr/>
          <p:nvPr/>
        </p:nvCxnSpPr>
        <p:spPr>
          <a:xfrm flipH="1">
            <a:off x="1771650" y="3302000"/>
            <a:ext cx="1190625" cy="369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FBA869B-64AB-3542-AE56-6E3D1ABC3CCF}"/>
              </a:ext>
            </a:extLst>
          </p:cNvPr>
          <p:cNvCxnSpPr/>
          <p:nvPr/>
        </p:nvCxnSpPr>
        <p:spPr>
          <a:xfrm flipH="1">
            <a:off x="1087438" y="4065588"/>
            <a:ext cx="328612" cy="393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4803FFF-689F-7945-99C6-3CA6BB29799B}"/>
              </a:ext>
            </a:extLst>
          </p:cNvPr>
          <p:cNvCxnSpPr/>
          <p:nvPr/>
        </p:nvCxnSpPr>
        <p:spPr>
          <a:xfrm>
            <a:off x="2074863" y="4075113"/>
            <a:ext cx="392112" cy="384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640EEBD-A80D-684E-BE1A-80A3B96F4456}"/>
              </a:ext>
            </a:extLst>
          </p:cNvPr>
          <p:cNvCxnSpPr/>
          <p:nvPr/>
        </p:nvCxnSpPr>
        <p:spPr>
          <a:xfrm>
            <a:off x="3433763" y="3292475"/>
            <a:ext cx="1103312" cy="327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1E5E7A2-719C-FE4C-8639-27FD16871E93}"/>
              </a:ext>
            </a:extLst>
          </p:cNvPr>
          <p:cNvCxnSpPr/>
          <p:nvPr/>
        </p:nvCxnSpPr>
        <p:spPr>
          <a:xfrm flipH="1">
            <a:off x="3917950" y="4065588"/>
            <a:ext cx="319088" cy="404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35867F9-C2B9-6F47-B712-64C89892F989}"/>
              </a:ext>
            </a:extLst>
          </p:cNvPr>
          <p:cNvCxnSpPr/>
          <p:nvPr/>
        </p:nvCxnSpPr>
        <p:spPr>
          <a:xfrm>
            <a:off x="4875213" y="4065588"/>
            <a:ext cx="485775" cy="3492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BFDB48-152E-FD43-A939-03A31CE1F23F}"/>
              </a:ext>
            </a:extLst>
          </p:cNvPr>
          <p:cNvCxnSpPr/>
          <p:nvPr/>
        </p:nvCxnSpPr>
        <p:spPr>
          <a:xfrm>
            <a:off x="4216400" y="2419350"/>
            <a:ext cx="776288" cy="436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750B0D4-2E1A-A842-93B4-8149D08FADC4}"/>
              </a:ext>
            </a:extLst>
          </p:cNvPr>
          <p:cNvCxnSpPr/>
          <p:nvPr/>
        </p:nvCxnSpPr>
        <p:spPr>
          <a:xfrm>
            <a:off x="4959350" y="1722438"/>
            <a:ext cx="2041525" cy="247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EB6B3481-ACC2-7D46-8659-5B201145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8504" y="439831"/>
            <a:ext cx="7986993" cy="703169"/>
          </a:xfrm>
        </p:spPr>
        <p:txBody>
          <a:bodyPr anchor="ctr"/>
          <a:lstStyle/>
          <a:p>
            <a:pPr algn="r" eaLnBrk="1" hangingPunct="1"/>
            <a:r>
              <a:rPr lang="en-US" altLang="en-US" sz="3000" dirty="0">
                <a:ea typeface="ＭＳ Ｐゴシック" panose="020B0600070205080204" pitchFamily="34" charset="-128"/>
              </a:rPr>
              <a:t>pollev.com/cse143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7C80DA0A-D4FF-D84A-9906-D4E50B985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5787" y="1371321"/>
            <a:ext cx="8653743" cy="518131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853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Suppose we had the following method: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794" b="1" dirty="0">
              <a:solidFill>
                <a:srgbClr val="008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void mystery(String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soFar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if 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soFar.length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() == 3)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soFar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mystery(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soFar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 “d”);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mystery(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soFar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 “a”);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mystery(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soFar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+ “b”);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What is the </a:t>
            </a:r>
            <a:r>
              <a:rPr lang="en-US" altLang="en-US" b="1" dirty="0">
                <a:latin typeface="+mj-lt"/>
                <a:ea typeface="ＭＳ Ｐゴシック" panose="020B0600070205080204" pitchFamily="34" charset="-128"/>
              </a:rPr>
              <a:t>fourth</a:t>
            </a: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 line of output of the call mystery(“”);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>
                <a:latin typeface="+mj-lt"/>
                <a:ea typeface="ＭＳ Ｐゴシック" panose="020B0600070205080204" pitchFamily="34" charset="-128"/>
              </a:rPr>
              <a:t>This means you can stop once you’ve found 4 lines of output</a:t>
            </a:r>
          </a:p>
          <a:p>
            <a:pPr marL="393700" lvl="1" indent="0" eaLnBrk="1" hangingPunct="1">
              <a:lnSpc>
                <a:spcPct val="80000"/>
              </a:lnSpc>
              <a:buNone/>
            </a:pPr>
            <a:endParaRPr lang="en-US" altLang="en-US" dirty="0">
              <a:latin typeface="+mj-lt"/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194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</a:t>
            </a:r>
          </a:p>
        </p:txBody>
      </p:sp>
      <p:pic>
        <p:nvPicPr>
          <p:cNvPr id="4" name="Graphic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3" y="508948"/>
            <a:ext cx="3820767" cy="62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115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>
            <a:extLst>
              <a:ext uri="{FF2B5EF4-FFF2-40B4-BE49-F238E27FC236}">
                <a16:creationId xmlns:a16="http://schemas.microsoft.com/office/drawing/2014/main" id="{E47B332B-E7E9-C14C-A993-D6AE723BC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119188"/>
            <a:ext cx="794385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3">
            <a:extLst>
              <a:ext uri="{FF2B5EF4-FFF2-40B4-BE49-F238E27FC236}">
                <a16:creationId xmlns:a16="http://schemas.microsoft.com/office/drawing/2014/main" id="{322BCEB3-834F-E141-91B8-3A2685B75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835025"/>
            <a:ext cx="7704137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1747</TotalTime>
  <Words>2024</Words>
  <Application>Microsoft Office PowerPoint</Application>
  <PresentationFormat>On-screen Show (4:3)</PresentationFormat>
  <Paragraphs>460</Paragraphs>
  <Slides>25</Slides>
  <Notes>3</Notes>
  <HiddenSlides>12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ＭＳ Ｐゴシック</vt:lpstr>
      <vt:lpstr>Arial</vt:lpstr>
      <vt:lpstr>Calibri</vt:lpstr>
      <vt:lpstr>Courier New</vt:lpstr>
      <vt:lpstr>Mangal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Road Map - Quarter</vt:lpstr>
      <vt:lpstr>Two Not-so-Similar Problems</vt:lpstr>
      <vt:lpstr> Exercise: fourAB</vt:lpstr>
      <vt:lpstr>Decision Tree</vt:lpstr>
      <vt:lpstr>pollev.com/cse143</vt:lpstr>
      <vt:lpstr>PowerPoint Presentation</vt:lpstr>
      <vt:lpstr>PowerPoint Presentation</vt:lpstr>
      <vt:lpstr>Exercise: Dice rolls</vt:lpstr>
      <vt:lpstr>A decision tree</vt:lpstr>
      <vt:lpstr>Examining the problem</vt:lpstr>
      <vt:lpstr>Solving recursively</vt:lpstr>
      <vt:lpstr>Private helpers</vt:lpstr>
      <vt:lpstr>Exercise solution</vt:lpstr>
      <vt:lpstr>Backtracking</vt:lpstr>
      <vt:lpstr>Backtracking algorithms</vt:lpstr>
      <vt:lpstr>Backtracking strategies</vt:lpstr>
      <vt:lpstr>Exercise: Dice roll sum</vt:lpstr>
      <vt:lpstr>Consider all paths?</vt:lpstr>
      <vt:lpstr>Optimizations</vt:lpstr>
      <vt:lpstr>New decision tree</vt:lpstr>
      <vt:lpstr>Exercise: Combinations</vt:lpstr>
      <vt:lpstr>Initial attempt</vt:lpstr>
      <vt:lpstr>Exercise solution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cse-loaner</cp:lastModifiedBy>
  <cp:revision>46</cp:revision>
  <cp:lastPrinted>2019-11-01T17:22:17Z</cp:lastPrinted>
  <dcterms:created xsi:type="dcterms:W3CDTF">2013-02-13T04:39:41Z</dcterms:created>
  <dcterms:modified xsi:type="dcterms:W3CDTF">2019-11-01T17:58:20Z</dcterms:modified>
</cp:coreProperties>
</file>