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3" r:id="rId3"/>
    <p:sldId id="262" r:id="rId4"/>
    <p:sldId id="263" r:id="rId5"/>
    <p:sldId id="264" r:id="rId6"/>
    <p:sldId id="265" r:id="rId7"/>
    <p:sldId id="269" r:id="rId8"/>
    <p:sldId id="270" r:id="rId9"/>
    <p:sldId id="271" r:id="rId10"/>
    <p:sldId id="272" r:id="rId11"/>
    <p:sldId id="266" r:id="rId12"/>
    <p:sldId id="267" r:id="rId13"/>
    <p:sldId id="268" r:id="rId14"/>
    <p:sldId id="273" r:id="rId15"/>
    <p:sldId id="274" r:id="rId16"/>
    <p:sldId id="275" r:id="rId17"/>
    <p:sldId id="281" r:id="rId18"/>
    <p:sldId id="282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/>
    <p:restoredTop sz="94761"/>
  </p:normalViewPr>
  <p:slideViewPr>
    <p:cSldViewPr snapToGrid="0" snapToObjects="1">
      <p:cViewPr varScale="1">
        <p:scale>
          <a:sx n="88" d="100"/>
          <a:sy n="88" d="100"/>
        </p:scale>
        <p:origin x="99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CB0922-D0E3-6E4E-9CDC-8D9FF9AC4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D2D74-71A9-AC4C-B711-B294FB0B9B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B35EFEB-E5C7-074C-B6F3-899DE3F228E3}" type="datetimeFigureOut">
              <a:rPr lang="en-US"/>
              <a:pPr>
                <a:defRPr/>
              </a:pPr>
              <a:t>2/22/2019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D89E2-55D2-6C44-8CBA-D084F3656E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54AD4-665E-B248-B51E-DA87607C23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A9D71183-3B93-D14D-854D-DE0249B63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E593A-B2D6-6C48-A9B8-5806390362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54B03-EE29-0349-BD67-31698D054E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9FEE220-7ED1-4F4F-9440-4622A3D420EC}" type="datetimeFigureOut">
              <a:rPr lang="en-US" altLang="en-US"/>
              <a:pPr>
                <a:defRPr/>
              </a:pPr>
              <a:t>2/22/2019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E7B5C4-9C37-4645-AE38-35B0EBCC6B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2324B7-9A14-8445-A019-4C149865E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556A5-C33A-6243-9089-6F84A9D81C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E1D5B-67ED-1247-B35D-853D57442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147F8A2-EEF4-964B-9F4D-5C7D298A3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584ADD0-8555-6D46-8A8C-1157EE5BC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139E4B-A988-ED41-A915-726579DB93A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C079A0F-726F-234E-B3BD-FE509B683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D0C1F18-C14C-2443-AF4A-BE8824567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3F950363-D9A0-BE4B-B399-0227D65425EC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6A811FB-6B29-BE45-B86D-B0CAA2AB3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2A66885-C460-734F-83C3-476E13006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8F70FC9C-801E-854C-A2AE-40908B530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68E6B84-4E8B-434A-BA4C-3718FA333E0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E3EE311-8509-8049-8D24-1E0B0D1C43B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725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025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2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47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98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5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F52D532C-31D1-5742-B3BF-D8582BBEEF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6A67389-0985-EA4D-ADE2-AB1B978A4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6ACA2F65-B620-4D4B-97B0-859D2596DD6A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5000493-CA9D-D742-8FBF-A20DB387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A377C8-8E31-2840-9D8B-4BF3F6F0F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E733F9BE-70CC-8640-A983-19FCA8287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847A65FB-0B04-7847-8945-BFE7046EDBB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FEACA92-9017-B944-89BB-B12A2DC365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5C13C-23E6-4142-87BB-43B0A83797A2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98136494-1AD6-6C43-AE79-E11C755FE09F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92A68EFA-8525-B140-95AF-47C4152D6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29C6A780-A229-DE47-AFAA-AFC3608F2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13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Sorting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13.3, 13.4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C1E20586-59A1-AA40-95C3-5DC632AF6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 runtime </a:t>
            </a:r>
            <a:r>
              <a:rPr lang="en-US" altLang="en-US" sz="2400">
                <a:latin typeface="Tahoma" panose="020B0604030504040204" pitchFamily="34" charset="0"/>
                <a:ea typeface="ＭＳ Ｐゴシック" panose="020B0600070205080204" pitchFamily="34" charset="-128"/>
              </a:rPr>
              <a:t>(Fig. 13.6)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75F4D7A2-232C-B843-AED3-7CAF735CF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is the complexity class (Big-Oh) of selection sort?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2AAAF474-F5B0-A145-AA78-E776F789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9788"/>
            <a:ext cx="8077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0064FD7B-5CDA-E64B-A0E0-DE86D2029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Bogo sort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37A9F5F9-B12D-9247-92CB-B4FAA9C49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bogo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Orders a list of values by repetitively shuffling them and checking if they are sorted.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name comes from the word "bogus"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Scan the list, seeing if it is sorted.  If so, stop.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Else, shuffle the values in the list and repeat.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This sorting algorithm (obviously) has terrible performance!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is its runtime?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4B7BA02-5DC0-2946-949D-0D97F9890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Bogo sort code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A6EC314E-8A1D-284E-AAC1-C6DCEBB68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Places the elements of a into sorted order.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bogoSort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while (!isSorted(a))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shuffle(a);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true if a's elements are in sorted order.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boolean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isSorted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a.length - 1;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(a[i] &gt; a[i + 1])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false;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true;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199BE20-6071-D849-9D22-97B45D383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Bogo sort code, cont'd.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BB0FD8E5-21BF-ED4B-8E0D-6B61A6BDD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Shuffles an array of ints by randomly swapping each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element with an element ahead of it in the array.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shuffle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a.length - 1;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pick a random index in [i+1, a.length-1]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range = a.length - 1 - (i + 1) + 1;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j = (int) (Math.random() * range + (i + 1));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swap(a, i, j);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Swaps a[i] with a[j].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swap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a, int i, int j)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 != j)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temp = a[i];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a[i] = a[j];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a[j] = temp;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F5725323-0F53-EE40-95C0-7105EF05A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Similar algorithms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BBBF3A5C-4A82-CC45-9E23-B009907A1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 2" charset="0"/>
              <a:buChar char=""/>
              <a:defRPr/>
            </a:pPr>
            <a:endParaRPr lang="en-US" b="1" dirty="0">
              <a:latin typeface="Tahoma" charset="0"/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endParaRPr lang="en-US" b="1" dirty="0">
              <a:latin typeface="Tahoma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b="1" dirty="0">
                <a:latin typeface="Tahoma" charset="0"/>
              </a:rPr>
              <a:t>bubble sort</a:t>
            </a:r>
            <a:r>
              <a:rPr lang="en-US" dirty="0">
                <a:latin typeface="Tahoma" charset="0"/>
              </a:rPr>
              <a:t>: Make repeated passes, swapping adjacent values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slower than selection sort (has to do more swaps)</a:t>
            </a:r>
          </a:p>
          <a:p>
            <a:pPr lvl="1" eaLnBrk="1" hangingPunct="1">
              <a:lnSpc>
                <a:spcPct val="110000"/>
              </a:lnSpc>
              <a:buFont typeface="Wingdings 2" charset="0"/>
              <a:buChar char=""/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  <a:buFont typeface="Wingdings 2" charset="0"/>
              <a:buChar char=""/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393700" lvl="1" indent="0" eaLnBrk="1" hangingPunct="1">
              <a:lnSpc>
                <a:spcPct val="110000"/>
              </a:lnSpc>
              <a:buFont typeface="Wingdings 2" charset="0"/>
              <a:buNone/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endParaRPr lang="en-US" sz="1800" b="1" dirty="0">
              <a:latin typeface="Tahoma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b="1" dirty="0">
                <a:latin typeface="Tahoma" charset="0"/>
              </a:rPr>
              <a:t>insertion sort</a:t>
            </a:r>
            <a:r>
              <a:rPr lang="en-US" dirty="0">
                <a:latin typeface="Tahoma" charset="0"/>
              </a:rPr>
              <a:t>: Shift each element into a sorted sub-array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faster than selection sort (examines fewer values)</a:t>
            </a:r>
          </a:p>
        </p:txBody>
      </p:sp>
      <p:graphicFrame>
        <p:nvGraphicFramePr>
          <p:cNvPr id="309252" name="Group 4">
            <a:extLst>
              <a:ext uri="{FF2B5EF4-FFF2-40B4-BE49-F238E27FC236}">
                <a16:creationId xmlns:a16="http://schemas.microsoft.com/office/drawing/2014/main" id="{04A89448-415F-294E-80E1-3E1E7DEC5261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27138"/>
          <a:ext cx="8751888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311" name="Group 63">
            <a:extLst>
              <a:ext uri="{FF2B5EF4-FFF2-40B4-BE49-F238E27FC236}">
                <a16:creationId xmlns:a16="http://schemas.microsoft.com/office/drawing/2014/main" id="{17469177-4B3A-4C4B-BB69-26D5FF3CFA5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055938"/>
          <a:ext cx="8751888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505" name="Text Box 122">
            <a:extLst>
              <a:ext uri="{FF2B5EF4-FFF2-40B4-BE49-F238E27FC236}">
                <a16:creationId xmlns:a16="http://schemas.microsoft.com/office/drawing/2014/main" id="{8657C4B8-1ACB-504D-ACBC-56ACCDDD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897313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22</a:t>
            </a:r>
          </a:p>
        </p:txBody>
      </p:sp>
      <p:sp>
        <p:nvSpPr>
          <p:cNvPr id="16506" name="Line 123">
            <a:extLst>
              <a:ext uri="{FF2B5EF4-FFF2-40B4-BE49-F238E27FC236}">
                <a16:creationId xmlns:a16="http://schemas.microsoft.com/office/drawing/2014/main" id="{F7C525B4-2E83-8149-9263-81525A94E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1513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" name="Text Box 124">
            <a:extLst>
              <a:ext uri="{FF2B5EF4-FFF2-40B4-BE49-F238E27FC236}">
                <a16:creationId xmlns:a16="http://schemas.microsoft.com/office/drawing/2014/main" id="{CDBB68B6-CEB4-6341-8535-E6B7D9C8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3911600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16508" name="Line 125">
            <a:extLst>
              <a:ext uri="{FF2B5EF4-FFF2-40B4-BE49-F238E27FC236}">
                <a16:creationId xmlns:a16="http://schemas.microsoft.com/office/drawing/2014/main" id="{F4983FBA-9583-454C-9429-D59748F1B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1513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9" name="Text Box 126">
            <a:extLst>
              <a:ext uri="{FF2B5EF4-FFF2-40B4-BE49-F238E27FC236}">
                <a16:creationId xmlns:a16="http://schemas.microsoft.com/office/drawing/2014/main" id="{5D512372-8F6E-5D49-AB3D-A65FBB8FC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3911600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91</a:t>
            </a:r>
          </a:p>
        </p:txBody>
      </p:sp>
      <p:sp>
        <p:nvSpPr>
          <p:cNvPr id="16510" name="Line 127">
            <a:extLst>
              <a:ext uri="{FF2B5EF4-FFF2-40B4-BE49-F238E27FC236}">
                <a16:creationId xmlns:a16="http://schemas.microsoft.com/office/drawing/2014/main" id="{2A3E56BD-60A8-4A4B-A068-A3A9ADAAF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1513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1" name="Text Box 128">
            <a:extLst>
              <a:ext uri="{FF2B5EF4-FFF2-40B4-BE49-F238E27FC236}">
                <a16:creationId xmlns:a16="http://schemas.microsoft.com/office/drawing/2014/main" id="{8E3013B0-B231-0F46-B472-164E9BB3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3911600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98</a:t>
            </a:r>
          </a:p>
        </p:txBody>
      </p:sp>
      <p:sp>
        <p:nvSpPr>
          <p:cNvPr id="16512" name="Line 129">
            <a:extLst>
              <a:ext uri="{FF2B5EF4-FFF2-40B4-BE49-F238E27FC236}">
                <a16:creationId xmlns:a16="http://schemas.microsoft.com/office/drawing/2014/main" id="{A1B8CCA7-2883-5F49-818E-2C0EF4DB6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6300" y="41513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9378" name="Group 130">
            <a:extLst>
              <a:ext uri="{FF2B5EF4-FFF2-40B4-BE49-F238E27FC236}">
                <a16:creationId xmlns:a16="http://schemas.microsoft.com/office/drawing/2014/main" id="{45570F16-9E3F-C447-AA1B-D22315FC4DB4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5368925"/>
          <a:ext cx="8751888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437" name="Text Box 189">
            <a:extLst>
              <a:ext uri="{FF2B5EF4-FFF2-40B4-BE49-F238E27FC236}">
                <a16:creationId xmlns:a16="http://schemas.microsoft.com/office/drawing/2014/main" id="{61BCD46B-16E8-9842-A5C2-117C29A05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6359525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309438" name="Line 190">
            <a:extLst>
              <a:ext uri="{FF2B5EF4-FFF2-40B4-BE49-F238E27FC236}">
                <a16:creationId xmlns:a16="http://schemas.microsoft.com/office/drawing/2014/main" id="{446C5ED9-DD2A-F246-B4A0-0453B66FF9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6588125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39" name="Text Box 191">
            <a:extLst>
              <a:ext uri="{FF2B5EF4-FFF2-40B4-BE49-F238E27FC236}">
                <a16:creationId xmlns:a16="http://schemas.microsoft.com/office/drawing/2014/main" id="{C9700A7F-FDA5-DF4C-86CD-859A2E1CE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6130925"/>
            <a:ext cx="3594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sorted sub-array (indexes 0-7)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37" grpId="0"/>
      <p:bldP spid="3094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E1111BC-9C6F-CD42-8495-26CAC27A2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E9BB6606-1881-D343-8261-48A9C42F1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Repeatedly divides the data in half, sorts each half, and combines the sorted halves into a sorted whole.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Divide the list into two roughly equal halves.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left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right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the two sorted halves into one sorted list.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An example of a "divide and conquer" algorithm.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Invented by John von Neumann in 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81E1007-8329-714F-96C9-C0DF47514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example</a:t>
            </a:r>
          </a:p>
        </p:txBody>
      </p:sp>
      <p:graphicFrame>
        <p:nvGraphicFramePr>
          <p:cNvPr id="311299" name="Group 3">
            <a:extLst>
              <a:ext uri="{FF2B5EF4-FFF2-40B4-BE49-F238E27FC236}">
                <a16:creationId xmlns:a16="http://schemas.microsoft.com/office/drawing/2014/main" id="{0D5F6D40-EAD9-E940-B680-48AB94405A3C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295400"/>
          <a:ext cx="4425950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1331" name="Group 35">
            <a:extLst>
              <a:ext uri="{FF2B5EF4-FFF2-40B4-BE49-F238E27FC236}">
                <a16:creationId xmlns:a16="http://schemas.microsoft.com/office/drawing/2014/main" id="{3005425C-C5C1-3440-B692-2B448A3B87B1}"/>
              </a:ext>
            </a:extLst>
          </p:cNvPr>
          <p:cNvGraphicFramePr>
            <a:graphicFrameLocks noGrp="1"/>
          </p:cNvGraphicFramePr>
          <p:nvPr/>
        </p:nvGraphicFramePr>
        <p:xfrm>
          <a:off x="1820863" y="2562225"/>
          <a:ext cx="1795462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43" name="Group 47">
            <a:extLst>
              <a:ext uri="{FF2B5EF4-FFF2-40B4-BE49-F238E27FC236}">
                <a16:creationId xmlns:a16="http://schemas.microsoft.com/office/drawing/2014/main" id="{BD3EE0FE-AA12-1B46-BDC6-C751E958E47F}"/>
              </a:ext>
            </a:extLst>
          </p:cNvPr>
          <p:cNvGraphicFramePr>
            <a:graphicFrameLocks noGrp="1"/>
          </p:cNvGraphicFramePr>
          <p:nvPr/>
        </p:nvGraphicFramePr>
        <p:xfrm>
          <a:off x="1287463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51" name="Group 55">
            <a:extLst>
              <a:ext uri="{FF2B5EF4-FFF2-40B4-BE49-F238E27FC236}">
                <a16:creationId xmlns:a16="http://schemas.microsoft.com/office/drawing/2014/main" id="{A3AB8FC6-80E3-CC4C-852E-EDFE5A6D97BE}"/>
              </a:ext>
            </a:extLst>
          </p:cNvPr>
          <p:cNvGraphicFramePr>
            <a:graphicFrameLocks noGrp="1"/>
          </p:cNvGraphicFramePr>
          <p:nvPr/>
        </p:nvGraphicFramePr>
        <p:xfrm>
          <a:off x="1125538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57" name="Group 61">
            <a:extLst>
              <a:ext uri="{FF2B5EF4-FFF2-40B4-BE49-F238E27FC236}">
                <a16:creationId xmlns:a16="http://schemas.microsoft.com/office/drawing/2014/main" id="{8109AB37-2E1D-8446-BA8F-51F16D59D6B2}"/>
              </a:ext>
            </a:extLst>
          </p:cNvPr>
          <p:cNvGraphicFramePr>
            <a:graphicFrameLocks noGrp="1"/>
          </p:cNvGraphicFramePr>
          <p:nvPr/>
        </p:nvGraphicFramePr>
        <p:xfrm>
          <a:off x="1890713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63" name="Group 67">
            <a:extLst>
              <a:ext uri="{FF2B5EF4-FFF2-40B4-BE49-F238E27FC236}">
                <a16:creationId xmlns:a16="http://schemas.microsoft.com/office/drawing/2014/main" id="{39B553FE-6453-9243-BCBB-80475CC50888}"/>
              </a:ext>
            </a:extLst>
          </p:cNvPr>
          <p:cNvGraphicFramePr>
            <a:graphicFrameLocks noGrp="1"/>
          </p:cNvGraphicFramePr>
          <p:nvPr/>
        </p:nvGraphicFramePr>
        <p:xfrm>
          <a:off x="1284288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75">
            <a:extLst>
              <a:ext uri="{FF2B5EF4-FFF2-40B4-BE49-F238E27FC236}">
                <a16:creationId xmlns:a16="http://schemas.microsoft.com/office/drawing/2014/main" id="{3D44FF70-757A-D149-B2F3-82943BCF174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343400"/>
            <a:ext cx="1665288" cy="366713"/>
            <a:chOff x="288" y="2736"/>
            <a:chExt cx="1049" cy="231"/>
          </a:xfrm>
        </p:grpSpPr>
        <p:grpSp>
          <p:nvGrpSpPr>
            <p:cNvPr id="19736" name="Group 76">
              <a:extLst>
                <a:ext uri="{FF2B5EF4-FFF2-40B4-BE49-F238E27FC236}">
                  <a16:creationId xmlns:a16="http://schemas.microsoft.com/office/drawing/2014/main" id="{C797BE62-2A35-E948-BC8B-76445A3DB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" y="2736"/>
              <a:ext cx="480" cy="144"/>
              <a:chOff x="1056" y="2736"/>
              <a:chExt cx="480" cy="144"/>
            </a:xfrm>
          </p:grpSpPr>
          <p:sp>
            <p:nvSpPr>
              <p:cNvPr id="19738" name="Line 77">
                <a:extLst>
                  <a:ext uri="{FF2B5EF4-FFF2-40B4-BE49-F238E27FC236}">
                    <a16:creationId xmlns:a16="http://schemas.microsoft.com/office/drawing/2014/main" id="{51C41556-4706-7349-80D5-28B597869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9" name="Line 78">
                <a:extLst>
                  <a:ext uri="{FF2B5EF4-FFF2-40B4-BE49-F238E27FC236}">
                    <a16:creationId xmlns:a16="http://schemas.microsoft.com/office/drawing/2014/main" id="{C04E7679-E7C1-014A-BC14-E937C73B1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37" name="Text Box 79">
              <a:extLst>
                <a:ext uri="{FF2B5EF4-FFF2-40B4-BE49-F238E27FC236}">
                  <a16:creationId xmlns:a16="http://schemas.microsoft.com/office/drawing/2014/main" id="{65723897-284B-FD45-B720-C4E9833EF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4" name="Group 80">
            <a:extLst>
              <a:ext uri="{FF2B5EF4-FFF2-40B4-BE49-F238E27FC236}">
                <a16:creationId xmlns:a16="http://schemas.microsoft.com/office/drawing/2014/main" id="{6A467356-065C-F548-9B7F-0270319077E5}"/>
              </a:ext>
            </a:extLst>
          </p:cNvPr>
          <p:cNvGrpSpPr>
            <a:grpSpLocks/>
          </p:cNvGrpSpPr>
          <p:nvPr/>
        </p:nvGrpSpPr>
        <p:grpSpPr bwMode="auto">
          <a:xfrm>
            <a:off x="690563" y="3505200"/>
            <a:ext cx="1355725" cy="381000"/>
            <a:chOff x="435" y="2208"/>
            <a:chExt cx="854" cy="240"/>
          </a:xfrm>
        </p:grpSpPr>
        <p:grpSp>
          <p:nvGrpSpPr>
            <p:cNvPr id="19732" name="Group 81">
              <a:extLst>
                <a:ext uri="{FF2B5EF4-FFF2-40B4-BE49-F238E27FC236}">
                  <a16:creationId xmlns:a16="http://schemas.microsoft.com/office/drawing/2014/main" id="{A8B68A21-EFFC-BF48-BFA6-EABCDE89E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5" y="2352"/>
              <a:ext cx="384" cy="96"/>
              <a:chOff x="1104" y="2352"/>
              <a:chExt cx="384" cy="96"/>
            </a:xfrm>
          </p:grpSpPr>
          <p:sp>
            <p:nvSpPr>
              <p:cNvPr id="19734" name="Line 82">
                <a:extLst>
                  <a:ext uri="{FF2B5EF4-FFF2-40B4-BE49-F238E27FC236}">
                    <a16:creationId xmlns:a16="http://schemas.microsoft.com/office/drawing/2014/main" id="{4CF5F5EF-8D88-A345-BD20-C2DBC5F62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5" name="Line 83">
                <a:extLst>
                  <a:ext uri="{FF2B5EF4-FFF2-40B4-BE49-F238E27FC236}">
                    <a16:creationId xmlns:a16="http://schemas.microsoft.com/office/drawing/2014/main" id="{F02E01E4-3FF1-2343-849F-3CCB58495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33" name="Text Box 84">
              <a:extLst>
                <a:ext uri="{FF2B5EF4-FFF2-40B4-BE49-F238E27FC236}">
                  <a16:creationId xmlns:a16="http://schemas.microsoft.com/office/drawing/2014/main" id="{1446C912-55C3-034A-8C69-84584BDEF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aphicFrame>
        <p:nvGraphicFramePr>
          <p:cNvPr id="311381" name="Group 85">
            <a:extLst>
              <a:ext uri="{FF2B5EF4-FFF2-40B4-BE49-F238E27FC236}">
                <a16:creationId xmlns:a16="http://schemas.microsoft.com/office/drawing/2014/main" id="{EE739715-AAFF-9F4D-A9D5-049E8369F66A}"/>
              </a:ext>
            </a:extLst>
          </p:cNvPr>
          <p:cNvGraphicFramePr>
            <a:graphicFrameLocks noGrp="1"/>
          </p:cNvGraphicFramePr>
          <p:nvPr/>
        </p:nvGraphicFramePr>
        <p:xfrm>
          <a:off x="3257550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89" name="Group 93">
            <a:extLst>
              <a:ext uri="{FF2B5EF4-FFF2-40B4-BE49-F238E27FC236}">
                <a16:creationId xmlns:a16="http://schemas.microsoft.com/office/drawing/2014/main" id="{BA084CC2-0E5A-ED45-BF26-3FC9B1AB5F04}"/>
              </a:ext>
            </a:extLst>
          </p:cNvPr>
          <p:cNvGraphicFramePr>
            <a:graphicFrameLocks noGrp="1"/>
          </p:cNvGraphicFramePr>
          <p:nvPr/>
        </p:nvGraphicFramePr>
        <p:xfrm>
          <a:off x="3095625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95" name="Group 99">
            <a:extLst>
              <a:ext uri="{FF2B5EF4-FFF2-40B4-BE49-F238E27FC236}">
                <a16:creationId xmlns:a16="http://schemas.microsoft.com/office/drawing/2014/main" id="{2B960A15-428F-6347-A033-77A9783000CA}"/>
              </a:ext>
            </a:extLst>
          </p:cNvPr>
          <p:cNvGraphicFramePr>
            <a:graphicFrameLocks noGrp="1"/>
          </p:cNvGraphicFramePr>
          <p:nvPr/>
        </p:nvGraphicFramePr>
        <p:xfrm>
          <a:off x="3860800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01" name="Group 105">
            <a:extLst>
              <a:ext uri="{FF2B5EF4-FFF2-40B4-BE49-F238E27FC236}">
                <a16:creationId xmlns:a16="http://schemas.microsoft.com/office/drawing/2014/main" id="{21BD1A25-204E-3141-A102-054C8C2DACC3}"/>
              </a:ext>
            </a:extLst>
          </p:cNvPr>
          <p:cNvGraphicFramePr>
            <a:graphicFrameLocks noGrp="1"/>
          </p:cNvGraphicFramePr>
          <p:nvPr/>
        </p:nvGraphicFramePr>
        <p:xfrm>
          <a:off x="3254375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113">
            <a:extLst>
              <a:ext uri="{FF2B5EF4-FFF2-40B4-BE49-F238E27FC236}">
                <a16:creationId xmlns:a16="http://schemas.microsoft.com/office/drawing/2014/main" id="{A30A8386-6BA1-CF47-A886-4EF846B889B9}"/>
              </a:ext>
            </a:extLst>
          </p:cNvPr>
          <p:cNvGrpSpPr>
            <a:grpSpLocks/>
          </p:cNvGrpSpPr>
          <p:nvPr/>
        </p:nvGrpSpPr>
        <p:grpSpPr bwMode="auto">
          <a:xfrm>
            <a:off x="2427288" y="4343400"/>
            <a:ext cx="1665287" cy="366713"/>
            <a:chOff x="1529" y="2736"/>
            <a:chExt cx="1049" cy="231"/>
          </a:xfrm>
        </p:grpSpPr>
        <p:grpSp>
          <p:nvGrpSpPr>
            <p:cNvPr id="19728" name="Group 114">
              <a:extLst>
                <a:ext uri="{FF2B5EF4-FFF2-40B4-BE49-F238E27FC236}">
                  <a16:creationId xmlns:a16="http://schemas.microsoft.com/office/drawing/2014/main" id="{04DCF7C3-4B51-3840-A902-3B64FDDCA7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8" y="2736"/>
              <a:ext cx="480" cy="144"/>
              <a:chOff x="2297" y="2736"/>
              <a:chExt cx="480" cy="144"/>
            </a:xfrm>
          </p:grpSpPr>
          <p:sp>
            <p:nvSpPr>
              <p:cNvPr id="19730" name="Line 115">
                <a:extLst>
                  <a:ext uri="{FF2B5EF4-FFF2-40B4-BE49-F238E27FC236}">
                    <a16:creationId xmlns:a16="http://schemas.microsoft.com/office/drawing/2014/main" id="{32D9DF96-AF5A-AD4C-B8A5-1C2410761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7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1" name="Line 116">
                <a:extLst>
                  <a:ext uri="{FF2B5EF4-FFF2-40B4-BE49-F238E27FC236}">
                    <a16:creationId xmlns:a16="http://schemas.microsoft.com/office/drawing/2014/main" id="{ECA214FF-8667-A040-ADA6-A4B7AE288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85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29" name="Text Box 117">
              <a:extLst>
                <a:ext uri="{FF2B5EF4-FFF2-40B4-BE49-F238E27FC236}">
                  <a16:creationId xmlns:a16="http://schemas.microsoft.com/office/drawing/2014/main" id="{DC7936EA-56B9-DD4F-880A-5C9B55E5A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9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id="{217224D5-7E06-C948-AC6B-2B9CA236C5D5}"/>
              </a:ext>
            </a:extLst>
          </p:cNvPr>
          <p:cNvGrpSpPr>
            <a:grpSpLocks/>
          </p:cNvGrpSpPr>
          <p:nvPr/>
        </p:nvGrpSpPr>
        <p:grpSpPr bwMode="auto">
          <a:xfrm>
            <a:off x="2660650" y="3505200"/>
            <a:ext cx="1355725" cy="381000"/>
            <a:chOff x="1676" y="2208"/>
            <a:chExt cx="854" cy="240"/>
          </a:xfrm>
        </p:grpSpPr>
        <p:grpSp>
          <p:nvGrpSpPr>
            <p:cNvPr id="19724" name="Group 119">
              <a:extLst>
                <a:ext uri="{FF2B5EF4-FFF2-40B4-BE49-F238E27FC236}">
                  <a16:creationId xmlns:a16="http://schemas.microsoft.com/office/drawing/2014/main" id="{53F6EB3B-7FFB-D945-8113-FE71570CD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6" y="2352"/>
              <a:ext cx="384" cy="96"/>
              <a:chOff x="2345" y="2352"/>
              <a:chExt cx="384" cy="96"/>
            </a:xfrm>
          </p:grpSpPr>
          <p:sp>
            <p:nvSpPr>
              <p:cNvPr id="19726" name="Line 120">
                <a:extLst>
                  <a:ext uri="{FF2B5EF4-FFF2-40B4-BE49-F238E27FC236}">
                    <a16:creationId xmlns:a16="http://schemas.microsoft.com/office/drawing/2014/main" id="{0607336B-4104-D244-8651-F47F49789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5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7" name="Line 121">
                <a:extLst>
                  <a:ext uri="{FF2B5EF4-FFF2-40B4-BE49-F238E27FC236}">
                    <a16:creationId xmlns:a16="http://schemas.microsoft.com/office/drawing/2014/main" id="{5292A950-A2AD-FB40-BD68-93ADC719A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25" name="Text Box 122">
              <a:extLst>
                <a:ext uri="{FF2B5EF4-FFF2-40B4-BE49-F238E27FC236}">
                  <a16:creationId xmlns:a16="http://schemas.microsoft.com/office/drawing/2014/main" id="{0FB0C48D-C5A5-4E46-B895-2C9DA9BB8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pSp>
        <p:nvGrpSpPr>
          <p:cNvPr id="10" name="Group 123">
            <a:extLst>
              <a:ext uri="{FF2B5EF4-FFF2-40B4-BE49-F238E27FC236}">
                <a16:creationId xmlns:a16="http://schemas.microsoft.com/office/drawing/2014/main" id="{D4B41A6B-7F86-E24D-9DA0-00377D4453A8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2819400"/>
            <a:ext cx="2422525" cy="381000"/>
            <a:chOff x="771" y="1776"/>
            <a:chExt cx="1526" cy="240"/>
          </a:xfrm>
        </p:grpSpPr>
        <p:sp>
          <p:nvSpPr>
            <p:cNvPr id="19720" name="Text Box 124">
              <a:extLst>
                <a:ext uri="{FF2B5EF4-FFF2-40B4-BE49-F238E27FC236}">
                  <a16:creationId xmlns:a16="http://schemas.microsoft.com/office/drawing/2014/main" id="{EB569F25-F025-8D45-8225-11A92B9C6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1776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  <p:grpSp>
          <p:nvGrpSpPr>
            <p:cNvPr id="19721" name="Group 125">
              <a:extLst>
                <a:ext uri="{FF2B5EF4-FFF2-40B4-BE49-F238E27FC236}">
                  <a16:creationId xmlns:a16="http://schemas.microsoft.com/office/drawing/2014/main" id="{EDEB5CBD-0B7E-FF4A-8171-41889BE0B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5" y="1872"/>
              <a:ext cx="1152" cy="144"/>
              <a:chOff x="1344" y="1872"/>
              <a:chExt cx="1152" cy="144"/>
            </a:xfrm>
          </p:grpSpPr>
          <p:sp>
            <p:nvSpPr>
              <p:cNvPr id="19722" name="Line 126">
                <a:extLst>
                  <a:ext uri="{FF2B5EF4-FFF2-40B4-BE49-F238E27FC236}">
                    <a16:creationId xmlns:a16="http://schemas.microsoft.com/office/drawing/2014/main" id="{9FB02811-E30E-EC42-B919-10616E1F6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3" name="Line 127">
                <a:extLst>
                  <a:ext uri="{FF2B5EF4-FFF2-40B4-BE49-F238E27FC236}">
                    <a16:creationId xmlns:a16="http://schemas.microsoft.com/office/drawing/2014/main" id="{A4EA2BFF-0F3F-CB4E-A3DC-2B530B096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11424" name="Group 128">
            <a:extLst>
              <a:ext uri="{FF2B5EF4-FFF2-40B4-BE49-F238E27FC236}">
                <a16:creationId xmlns:a16="http://schemas.microsoft.com/office/drawing/2014/main" id="{5ACD9356-613A-5246-887D-ADF5ECB8E6E5}"/>
              </a:ext>
            </a:extLst>
          </p:cNvPr>
          <p:cNvGraphicFramePr>
            <a:graphicFrameLocks noGrp="1"/>
          </p:cNvGraphicFramePr>
          <p:nvPr/>
        </p:nvGraphicFramePr>
        <p:xfrm>
          <a:off x="1817688" y="5319713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36" name="Group 140">
            <a:extLst>
              <a:ext uri="{FF2B5EF4-FFF2-40B4-BE49-F238E27FC236}">
                <a16:creationId xmlns:a16="http://schemas.microsoft.com/office/drawing/2014/main" id="{2D6E4A24-8DCF-7349-A814-42E2A90A37FD}"/>
              </a:ext>
            </a:extLst>
          </p:cNvPr>
          <p:cNvGraphicFramePr>
            <a:graphicFrameLocks noGrp="1"/>
          </p:cNvGraphicFramePr>
          <p:nvPr/>
        </p:nvGraphicFramePr>
        <p:xfrm>
          <a:off x="6088063" y="25622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48" name="Group 152">
            <a:extLst>
              <a:ext uri="{FF2B5EF4-FFF2-40B4-BE49-F238E27FC236}">
                <a16:creationId xmlns:a16="http://schemas.microsoft.com/office/drawing/2014/main" id="{3EF2FD37-7829-134E-89DD-799530E12DFD}"/>
              </a:ext>
            </a:extLst>
          </p:cNvPr>
          <p:cNvGraphicFramePr>
            <a:graphicFrameLocks noGrp="1"/>
          </p:cNvGraphicFramePr>
          <p:nvPr/>
        </p:nvGraphicFramePr>
        <p:xfrm>
          <a:off x="5554663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56" name="Group 160">
            <a:extLst>
              <a:ext uri="{FF2B5EF4-FFF2-40B4-BE49-F238E27FC236}">
                <a16:creationId xmlns:a16="http://schemas.microsoft.com/office/drawing/2014/main" id="{F939287A-155D-B34B-AEC4-D853E2241586}"/>
              </a:ext>
            </a:extLst>
          </p:cNvPr>
          <p:cNvGraphicFramePr>
            <a:graphicFrameLocks noGrp="1"/>
          </p:cNvGraphicFramePr>
          <p:nvPr/>
        </p:nvGraphicFramePr>
        <p:xfrm>
          <a:off x="5392738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62" name="Group 166">
            <a:extLst>
              <a:ext uri="{FF2B5EF4-FFF2-40B4-BE49-F238E27FC236}">
                <a16:creationId xmlns:a16="http://schemas.microsoft.com/office/drawing/2014/main" id="{6F24A9C6-4996-244D-B579-F3C7FA5324F7}"/>
              </a:ext>
            </a:extLst>
          </p:cNvPr>
          <p:cNvGraphicFramePr>
            <a:graphicFrameLocks noGrp="1"/>
          </p:cNvGraphicFramePr>
          <p:nvPr/>
        </p:nvGraphicFramePr>
        <p:xfrm>
          <a:off x="6157913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68" name="Group 172">
            <a:extLst>
              <a:ext uri="{FF2B5EF4-FFF2-40B4-BE49-F238E27FC236}">
                <a16:creationId xmlns:a16="http://schemas.microsoft.com/office/drawing/2014/main" id="{1E6BE968-AF50-5147-8811-1CA75F858323}"/>
              </a:ext>
            </a:extLst>
          </p:cNvPr>
          <p:cNvGraphicFramePr>
            <a:graphicFrameLocks noGrp="1"/>
          </p:cNvGraphicFramePr>
          <p:nvPr/>
        </p:nvGraphicFramePr>
        <p:xfrm>
          <a:off x="5551488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Group 180">
            <a:extLst>
              <a:ext uri="{FF2B5EF4-FFF2-40B4-BE49-F238E27FC236}">
                <a16:creationId xmlns:a16="http://schemas.microsoft.com/office/drawing/2014/main" id="{376FFF6A-DA1B-B44E-B895-1781A2D2858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343400"/>
            <a:ext cx="1665288" cy="366713"/>
            <a:chOff x="2976" y="2736"/>
            <a:chExt cx="1049" cy="231"/>
          </a:xfrm>
        </p:grpSpPr>
        <p:grpSp>
          <p:nvGrpSpPr>
            <p:cNvPr id="19716" name="Group 181">
              <a:extLst>
                <a:ext uri="{FF2B5EF4-FFF2-40B4-BE49-F238E27FC236}">
                  <a16:creationId xmlns:a16="http://schemas.microsoft.com/office/drawing/2014/main" id="{FABDC6C4-2AA1-6042-91F0-E1ECB9457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5" y="2736"/>
              <a:ext cx="480" cy="144"/>
              <a:chOff x="1056" y="2736"/>
              <a:chExt cx="480" cy="144"/>
            </a:xfrm>
          </p:grpSpPr>
          <p:sp>
            <p:nvSpPr>
              <p:cNvPr id="19718" name="Line 182">
                <a:extLst>
                  <a:ext uri="{FF2B5EF4-FFF2-40B4-BE49-F238E27FC236}">
                    <a16:creationId xmlns:a16="http://schemas.microsoft.com/office/drawing/2014/main" id="{AA08C3DA-D96F-B748-BC3B-AA91B1727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Line 183">
                <a:extLst>
                  <a:ext uri="{FF2B5EF4-FFF2-40B4-BE49-F238E27FC236}">
                    <a16:creationId xmlns:a16="http://schemas.microsoft.com/office/drawing/2014/main" id="{58CFAD48-B1CD-3A4E-9BC1-FDB8E0AC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17" name="Text Box 184">
              <a:extLst>
                <a:ext uri="{FF2B5EF4-FFF2-40B4-BE49-F238E27FC236}">
                  <a16:creationId xmlns:a16="http://schemas.microsoft.com/office/drawing/2014/main" id="{6AD7DB66-08AB-154A-86C7-EA62EB013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14" name="Group 185">
            <a:extLst>
              <a:ext uri="{FF2B5EF4-FFF2-40B4-BE49-F238E27FC236}">
                <a16:creationId xmlns:a16="http://schemas.microsoft.com/office/drawing/2014/main" id="{25DB2D6B-9967-9640-8B20-7E2CD5DA5F0B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3505200"/>
            <a:ext cx="1355725" cy="381000"/>
            <a:chOff x="3123" y="2208"/>
            <a:chExt cx="854" cy="240"/>
          </a:xfrm>
        </p:grpSpPr>
        <p:grpSp>
          <p:nvGrpSpPr>
            <p:cNvPr id="19712" name="Group 186">
              <a:extLst>
                <a:ext uri="{FF2B5EF4-FFF2-40B4-BE49-F238E27FC236}">
                  <a16:creationId xmlns:a16="http://schemas.microsoft.com/office/drawing/2014/main" id="{59EDB0F1-B365-424F-9968-E4E3D400BF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3" y="2352"/>
              <a:ext cx="384" cy="96"/>
              <a:chOff x="1104" y="2352"/>
              <a:chExt cx="384" cy="96"/>
            </a:xfrm>
          </p:grpSpPr>
          <p:sp>
            <p:nvSpPr>
              <p:cNvPr id="19714" name="Line 187">
                <a:extLst>
                  <a:ext uri="{FF2B5EF4-FFF2-40B4-BE49-F238E27FC236}">
                    <a16:creationId xmlns:a16="http://schemas.microsoft.com/office/drawing/2014/main" id="{6E1225C9-EAB1-304D-8E49-239085B7D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5" name="Line 188">
                <a:extLst>
                  <a:ext uri="{FF2B5EF4-FFF2-40B4-BE49-F238E27FC236}">
                    <a16:creationId xmlns:a16="http://schemas.microsoft.com/office/drawing/2014/main" id="{B23A9BA1-7DEA-474C-8922-51A06E8FB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13" name="Text Box 189">
              <a:extLst>
                <a:ext uri="{FF2B5EF4-FFF2-40B4-BE49-F238E27FC236}">
                  <a16:creationId xmlns:a16="http://schemas.microsoft.com/office/drawing/2014/main" id="{B35AB489-166D-E04C-9B44-DD97A0F6B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aphicFrame>
        <p:nvGraphicFramePr>
          <p:cNvPr id="311486" name="Group 190">
            <a:extLst>
              <a:ext uri="{FF2B5EF4-FFF2-40B4-BE49-F238E27FC236}">
                <a16:creationId xmlns:a16="http://schemas.microsoft.com/office/drawing/2014/main" id="{81162C3E-5A1A-8341-A326-877FF794C75B}"/>
              </a:ext>
            </a:extLst>
          </p:cNvPr>
          <p:cNvGraphicFramePr>
            <a:graphicFrameLocks noGrp="1"/>
          </p:cNvGraphicFramePr>
          <p:nvPr/>
        </p:nvGraphicFramePr>
        <p:xfrm>
          <a:off x="7524750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94" name="Group 198">
            <a:extLst>
              <a:ext uri="{FF2B5EF4-FFF2-40B4-BE49-F238E27FC236}">
                <a16:creationId xmlns:a16="http://schemas.microsoft.com/office/drawing/2014/main" id="{6DD9B25B-A690-A14A-8162-C270A2EC6571}"/>
              </a:ext>
            </a:extLst>
          </p:cNvPr>
          <p:cNvGraphicFramePr>
            <a:graphicFrameLocks noGrp="1"/>
          </p:cNvGraphicFramePr>
          <p:nvPr/>
        </p:nvGraphicFramePr>
        <p:xfrm>
          <a:off x="7362825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500" name="Group 204">
            <a:extLst>
              <a:ext uri="{FF2B5EF4-FFF2-40B4-BE49-F238E27FC236}">
                <a16:creationId xmlns:a16="http://schemas.microsoft.com/office/drawing/2014/main" id="{28325CCF-3366-1B4A-9A94-B1C22B34E264}"/>
              </a:ext>
            </a:extLst>
          </p:cNvPr>
          <p:cNvGraphicFramePr>
            <a:graphicFrameLocks noGrp="1"/>
          </p:cNvGraphicFramePr>
          <p:nvPr/>
        </p:nvGraphicFramePr>
        <p:xfrm>
          <a:off x="8128000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506" name="Group 210">
            <a:extLst>
              <a:ext uri="{FF2B5EF4-FFF2-40B4-BE49-F238E27FC236}">
                <a16:creationId xmlns:a16="http://schemas.microsoft.com/office/drawing/2014/main" id="{2FD7B70D-9A62-B449-B1D9-DE9C7ECBFBB2}"/>
              </a:ext>
            </a:extLst>
          </p:cNvPr>
          <p:cNvGraphicFramePr>
            <a:graphicFrameLocks noGrp="1"/>
          </p:cNvGraphicFramePr>
          <p:nvPr/>
        </p:nvGraphicFramePr>
        <p:xfrm>
          <a:off x="7521575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Group 218">
            <a:extLst>
              <a:ext uri="{FF2B5EF4-FFF2-40B4-BE49-F238E27FC236}">
                <a16:creationId xmlns:a16="http://schemas.microsoft.com/office/drawing/2014/main" id="{00142417-B87A-4341-AEA3-3D3CC099B94D}"/>
              </a:ext>
            </a:extLst>
          </p:cNvPr>
          <p:cNvGrpSpPr>
            <a:grpSpLocks/>
          </p:cNvGrpSpPr>
          <p:nvPr/>
        </p:nvGrpSpPr>
        <p:grpSpPr bwMode="auto">
          <a:xfrm>
            <a:off x="6694488" y="4343400"/>
            <a:ext cx="1665287" cy="366713"/>
            <a:chOff x="4217" y="2736"/>
            <a:chExt cx="1049" cy="231"/>
          </a:xfrm>
        </p:grpSpPr>
        <p:grpSp>
          <p:nvGrpSpPr>
            <p:cNvPr id="19708" name="Group 219">
              <a:extLst>
                <a:ext uri="{FF2B5EF4-FFF2-40B4-BE49-F238E27FC236}">
                  <a16:creationId xmlns:a16="http://schemas.microsoft.com/office/drawing/2014/main" id="{3AD2C247-D5F0-D04A-8F15-3391A0188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6" y="2736"/>
              <a:ext cx="480" cy="144"/>
              <a:chOff x="2297" y="2736"/>
              <a:chExt cx="480" cy="144"/>
            </a:xfrm>
          </p:grpSpPr>
          <p:sp>
            <p:nvSpPr>
              <p:cNvPr id="19710" name="Line 220">
                <a:extLst>
                  <a:ext uri="{FF2B5EF4-FFF2-40B4-BE49-F238E27FC236}">
                    <a16:creationId xmlns:a16="http://schemas.microsoft.com/office/drawing/2014/main" id="{B7DE2E54-36A3-CC4F-B3F5-DE699746E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7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Line 221">
                <a:extLst>
                  <a:ext uri="{FF2B5EF4-FFF2-40B4-BE49-F238E27FC236}">
                    <a16:creationId xmlns:a16="http://schemas.microsoft.com/office/drawing/2014/main" id="{10DCBC78-FF42-5348-A1D5-E057D9E11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85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09" name="Text Box 222">
              <a:extLst>
                <a:ext uri="{FF2B5EF4-FFF2-40B4-BE49-F238E27FC236}">
                  <a16:creationId xmlns:a16="http://schemas.microsoft.com/office/drawing/2014/main" id="{78F6CB35-E9FA-494F-9150-C03650A7C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7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18" name="Group 223">
            <a:extLst>
              <a:ext uri="{FF2B5EF4-FFF2-40B4-BE49-F238E27FC236}">
                <a16:creationId xmlns:a16="http://schemas.microsoft.com/office/drawing/2014/main" id="{41CF2B38-4D3F-674D-8FFA-40084C3B3436}"/>
              </a:ext>
            </a:extLst>
          </p:cNvPr>
          <p:cNvGrpSpPr>
            <a:grpSpLocks/>
          </p:cNvGrpSpPr>
          <p:nvPr/>
        </p:nvGrpSpPr>
        <p:grpSpPr bwMode="auto">
          <a:xfrm>
            <a:off x="6927850" y="3505200"/>
            <a:ext cx="1355725" cy="381000"/>
            <a:chOff x="4364" y="2208"/>
            <a:chExt cx="854" cy="240"/>
          </a:xfrm>
        </p:grpSpPr>
        <p:grpSp>
          <p:nvGrpSpPr>
            <p:cNvPr id="19704" name="Group 224">
              <a:extLst>
                <a:ext uri="{FF2B5EF4-FFF2-40B4-BE49-F238E27FC236}">
                  <a16:creationId xmlns:a16="http://schemas.microsoft.com/office/drawing/2014/main" id="{093E9A48-1BB1-4A47-9E5F-73A1936E6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4" y="2352"/>
              <a:ext cx="384" cy="96"/>
              <a:chOff x="2345" y="2352"/>
              <a:chExt cx="384" cy="96"/>
            </a:xfrm>
          </p:grpSpPr>
          <p:sp>
            <p:nvSpPr>
              <p:cNvPr id="19706" name="Line 225">
                <a:extLst>
                  <a:ext uri="{FF2B5EF4-FFF2-40B4-BE49-F238E27FC236}">
                    <a16:creationId xmlns:a16="http://schemas.microsoft.com/office/drawing/2014/main" id="{D38759CD-46F6-3F41-B5E4-69D0BF36C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5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7" name="Line 226">
                <a:extLst>
                  <a:ext uri="{FF2B5EF4-FFF2-40B4-BE49-F238E27FC236}">
                    <a16:creationId xmlns:a16="http://schemas.microsoft.com/office/drawing/2014/main" id="{F7546DBE-D9A4-AF4C-B266-685C494DC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05" name="Text Box 227">
              <a:extLst>
                <a:ext uri="{FF2B5EF4-FFF2-40B4-BE49-F238E27FC236}">
                  <a16:creationId xmlns:a16="http://schemas.microsoft.com/office/drawing/2014/main" id="{691E12E5-36BF-ED48-8F27-5BDA1D01B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4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pSp>
        <p:nvGrpSpPr>
          <p:cNvPr id="20" name="Group 228">
            <a:extLst>
              <a:ext uri="{FF2B5EF4-FFF2-40B4-BE49-F238E27FC236}">
                <a16:creationId xmlns:a16="http://schemas.microsoft.com/office/drawing/2014/main" id="{47B94025-E6DD-AF4F-A8B6-3E9D35BB2FF8}"/>
              </a:ext>
            </a:extLst>
          </p:cNvPr>
          <p:cNvGrpSpPr>
            <a:grpSpLocks/>
          </p:cNvGrpSpPr>
          <p:nvPr/>
        </p:nvGrpSpPr>
        <p:grpSpPr bwMode="auto">
          <a:xfrm>
            <a:off x="5491163" y="2819400"/>
            <a:ext cx="2422525" cy="381000"/>
            <a:chOff x="3459" y="1776"/>
            <a:chExt cx="1526" cy="240"/>
          </a:xfrm>
        </p:grpSpPr>
        <p:sp>
          <p:nvSpPr>
            <p:cNvPr id="19700" name="Text Box 229">
              <a:extLst>
                <a:ext uri="{FF2B5EF4-FFF2-40B4-BE49-F238E27FC236}">
                  <a16:creationId xmlns:a16="http://schemas.microsoft.com/office/drawing/2014/main" id="{3C3B16A6-F0F6-CC4F-A426-DD029E62C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" y="1776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  <p:grpSp>
          <p:nvGrpSpPr>
            <p:cNvPr id="19701" name="Group 230">
              <a:extLst>
                <a:ext uri="{FF2B5EF4-FFF2-40B4-BE49-F238E27FC236}">
                  <a16:creationId xmlns:a16="http://schemas.microsoft.com/office/drawing/2014/main" id="{27BFAA5C-93ED-194C-9475-36D943278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872"/>
              <a:ext cx="1152" cy="144"/>
              <a:chOff x="1344" y="1872"/>
              <a:chExt cx="1152" cy="144"/>
            </a:xfrm>
          </p:grpSpPr>
          <p:sp>
            <p:nvSpPr>
              <p:cNvPr id="19702" name="Line 231">
                <a:extLst>
                  <a:ext uri="{FF2B5EF4-FFF2-40B4-BE49-F238E27FC236}">
                    <a16:creationId xmlns:a16="http://schemas.microsoft.com/office/drawing/2014/main" id="{584203DE-678A-3348-A2B7-D4D3FBFE9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3" name="Line 232">
                <a:extLst>
                  <a:ext uri="{FF2B5EF4-FFF2-40B4-BE49-F238E27FC236}">
                    <a16:creationId xmlns:a16="http://schemas.microsoft.com/office/drawing/2014/main" id="{0DB98C6F-D319-CE47-BC2F-96C7063FC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11529" name="Group 233">
            <a:extLst>
              <a:ext uri="{FF2B5EF4-FFF2-40B4-BE49-F238E27FC236}">
                <a16:creationId xmlns:a16="http://schemas.microsoft.com/office/drawing/2014/main" id="{275A1B80-F7CD-5C4C-B5CC-ED736E5747F5}"/>
              </a:ext>
            </a:extLst>
          </p:cNvPr>
          <p:cNvGraphicFramePr>
            <a:graphicFrameLocks noGrp="1"/>
          </p:cNvGraphicFramePr>
          <p:nvPr/>
        </p:nvGraphicFramePr>
        <p:xfrm>
          <a:off x="6084888" y="5319713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541" name="Group 245">
            <a:extLst>
              <a:ext uri="{FF2B5EF4-FFF2-40B4-BE49-F238E27FC236}">
                <a16:creationId xmlns:a16="http://schemas.microsoft.com/office/drawing/2014/main" id="{DD0E456D-D26D-6849-8462-EA58463C5DFB}"/>
              </a:ext>
            </a:extLst>
          </p:cNvPr>
          <p:cNvGraphicFramePr>
            <a:graphicFrameLocks noGrp="1"/>
          </p:cNvGraphicFramePr>
          <p:nvPr/>
        </p:nvGraphicFramePr>
        <p:xfrm>
          <a:off x="3140075" y="6157913"/>
          <a:ext cx="36830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" name="Group 265">
            <a:extLst>
              <a:ext uri="{FF2B5EF4-FFF2-40B4-BE49-F238E27FC236}">
                <a16:creationId xmlns:a16="http://schemas.microsoft.com/office/drawing/2014/main" id="{85CE9DA9-45D1-5546-95FE-E56BA0C3895B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57400"/>
            <a:ext cx="3810000" cy="457200"/>
            <a:chOff x="1824" y="1296"/>
            <a:chExt cx="2400" cy="288"/>
          </a:xfrm>
        </p:grpSpPr>
        <p:sp>
          <p:nvSpPr>
            <p:cNvPr id="19696" name="Text Box 266">
              <a:extLst>
                <a:ext uri="{FF2B5EF4-FFF2-40B4-BE49-F238E27FC236}">
                  <a16:creationId xmlns:a16="http://schemas.microsoft.com/office/drawing/2014/main" id="{DDE4778F-9C52-424D-A54D-B16CD15FB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" y="1296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  <p:grpSp>
          <p:nvGrpSpPr>
            <p:cNvPr id="19697" name="Group 267">
              <a:extLst>
                <a:ext uri="{FF2B5EF4-FFF2-40B4-BE49-F238E27FC236}">
                  <a16:creationId xmlns:a16="http://schemas.microsoft.com/office/drawing/2014/main" id="{5A845593-7B0C-9A43-8C1A-56B41F861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344"/>
              <a:ext cx="2400" cy="240"/>
              <a:chOff x="1824" y="1344"/>
              <a:chExt cx="2400" cy="240"/>
            </a:xfrm>
          </p:grpSpPr>
          <p:sp>
            <p:nvSpPr>
              <p:cNvPr id="19698" name="Line 268">
                <a:extLst>
                  <a:ext uri="{FF2B5EF4-FFF2-40B4-BE49-F238E27FC236}">
                    <a16:creationId xmlns:a16="http://schemas.microsoft.com/office/drawing/2014/main" id="{A668E6FA-1CDE-D945-9AB5-DB7CEAAE2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" y="1344"/>
                <a:ext cx="115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9" name="Line 269">
                <a:extLst>
                  <a:ext uri="{FF2B5EF4-FFF2-40B4-BE49-F238E27FC236}">
                    <a16:creationId xmlns:a16="http://schemas.microsoft.com/office/drawing/2014/main" id="{779CADE0-FB18-5946-A7EF-BB0B24416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1344"/>
                <a:ext cx="12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70">
            <a:extLst>
              <a:ext uri="{FF2B5EF4-FFF2-40B4-BE49-F238E27FC236}">
                <a16:creationId xmlns:a16="http://schemas.microsoft.com/office/drawing/2014/main" id="{5CD65CA1-F6DE-1B40-A90C-33628B2E29E5}"/>
              </a:ext>
            </a:extLst>
          </p:cNvPr>
          <p:cNvGrpSpPr>
            <a:grpSpLocks/>
          </p:cNvGrpSpPr>
          <p:nvPr/>
        </p:nvGrpSpPr>
        <p:grpSpPr bwMode="auto">
          <a:xfrm>
            <a:off x="1001713" y="5029200"/>
            <a:ext cx="2720975" cy="381000"/>
            <a:chOff x="631" y="3168"/>
            <a:chExt cx="1714" cy="240"/>
          </a:xfrm>
        </p:grpSpPr>
        <p:grpSp>
          <p:nvGrpSpPr>
            <p:cNvPr id="19692" name="Group 271">
              <a:extLst>
                <a:ext uri="{FF2B5EF4-FFF2-40B4-BE49-F238E27FC236}">
                  <a16:creationId xmlns:a16="http://schemas.microsoft.com/office/drawing/2014/main" id="{6B6527B3-7DBD-A84A-B26B-7C2776B91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7" y="3168"/>
              <a:ext cx="1248" cy="144"/>
              <a:chOff x="1056" y="2736"/>
              <a:chExt cx="480" cy="144"/>
            </a:xfrm>
          </p:grpSpPr>
          <p:sp>
            <p:nvSpPr>
              <p:cNvPr id="19694" name="Line 272">
                <a:extLst>
                  <a:ext uri="{FF2B5EF4-FFF2-40B4-BE49-F238E27FC236}">
                    <a16:creationId xmlns:a16="http://schemas.microsoft.com/office/drawing/2014/main" id="{DD1D86AF-5F40-484D-A35D-5480FC0A7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Line 273">
                <a:extLst>
                  <a:ext uri="{FF2B5EF4-FFF2-40B4-BE49-F238E27FC236}">
                    <a16:creationId xmlns:a16="http://schemas.microsoft.com/office/drawing/2014/main" id="{5C10A1B5-DA8C-8C4A-92BE-37A64BF79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93" name="Text Box 274">
              <a:extLst>
                <a:ext uri="{FF2B5EF4-FFF2-40B4-BE49-F238E27FC236}">
                  <a16:creationId xmlns:a16="http://schemas.microsoft.com/office/drawing/2014/main" id="{467B43DD-46A5-EF49-803E-51F43FAF8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" y="3177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26" name="Group 275">
            <a:extLst>
              <a:ext uri="{FF2B5EF4-FFF2-40B4-BE49-F238E27FC236}">
                <a16:creationId xmlns:a16="http://schemas.microsoft.com/office/drawing/2014/main" id="{751DBF8F-DE79-C44C-917D-234F9D7EB1C5}"/>
              </a:ext>
            </a:extLst>
          </p:cNvPr>
          <p:cNvGrpSpPr>
            <a:grpSpLocks/>
          </p:cNvGrpSpPr>
          <p:nvPr/>
        </p:nvGrpSpPr>
        <p:grpSpPr bwMode="auto">
          <a:xfrm>
            <a:off x="5268913" y="5029200"/>
            <a:ext cx="2720975" cy="381000"/>
            <a:chOff x="3319" y="3168"/>
            <a:chExt cx="1714" cy="240"/>
          </a:xfrm>
        </p:grpSpPr>
        <p:grpSp>
          <p:nvGrpSpPr>
            <p:cNvPr id="19688" name="Group 276">
              <a:extLst>
                <a:ext uri="{FF2B5EF4-FFF2-40B4-BE49-F238E27FC236}">
                  <a16:creationId xmlns:a16="http://schemas.microsoft.com/office/drawing/2014/main" id="{95818362-B2BE-C847-A363-4B779ABD9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5" y="3168"/>
              <a:ext cx="1248" cy="144"/>
              <a:chOff x="1056" y="2736"/>
              <a:chExt cx="480" cy="144"/>
            </a:xfrm>
          </p:grpSpPr>
          <p:sp>
            <p:nvSpPr>
              <p:cNvPr id="19690" name="Line 277">
                <a:extLst>
                  <a:ext uri="{FF2B5EF4-FFF2-40B4-BE49-F238E27FC236}">
                    <a16:creationId xmlns:a16="http://schemas.microsoft.com/office/drawing/2014/main" id="{186A06B1-6375-F940-B89E-B2940CEB7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Line 278">
                <a:extLst>
                  <a:ext uri="{FF2B5EF4-FFF2-40B4-BE49-F238E27FC236}">
                    <a16:creationId xmlns:a16="http://schemas.microsoft.com/office/drawing/2014/main" id="{305AC046-06AA-D547-9973-C71CBACB9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89" name="Text Box 279">
              <a:extLst>
                <a:ext uri="{FF2B5EF4-FFF2-40B4-BE49-F238E27FC236}">
                  <a16:creationId xmlns:a16="http://schemas.microsoft.com/office/drawing/2014/main" id="{CAC34A5E-B1FF-EE41-A4E5-3ACC2A831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9" y="3177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28" name="Group 280">
            <a:extLst>
              <a:ext uri="{FF2B5EF4-FFF2-40B4-BE49-F238E27FC236}">
                <a16:creationId xmlns:a16="http://schemas.microsoft.com/office/drawing/2014/main" id="{14BC639B-BCCA-6342-A6A1-0A04F84965C4}"/>
              </a:ext>
            </a:extLst>
          </p:cNvPr>
          <p:cNvGrpSpPr>
            <a:grpSpLocks/>
          </p:cNvGrpSpPr>
          <p:nvPr/>
        </p:nvGrpSpPr>
        <p:grpSpPr bwMode="auto">
          <a:xfrm>
            <a:off x="2601913" y="5715000"/>
            <a:ext cx="4408487" cy="442913"/>
            <a:chOff x="1639" y="3600"/>
            <a:chExt cx="2777" cy="279"/>
          </a:xfrm>
        </p:grpSpPr>
        <p:grpSp>
          <p:nvGrpSpPr>
            <p:cNvPr id="19684" name="Group 281">
              <a:extLst>
                <a:ext uri="{FF2B5EF4-FFF2-40B4-BE49-F238E27FC236}">
                  <a16:creationId xmlns:a16="http://schemas.microsoft.com/office/drawing/2014/main" id="{373DCA74-CCBE-6640-A379-E068BE774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600"/>
              <a:ext cx="2688" cy="240"/>
              <a:chOff x="1056" y="2736"/>
              <a:chExt cx="480" cy="144"/>
            </a:xfrm>
          </p:grpSpPr>
          <p:sp>
            <p:nvSpPr>
              <p:cNvPr id="19686" name="Line 282">
                <a:extLst>
                  <a:ext uri="{FF2B5EF4-FFF2-40B4-BE49-F238E27FC236}">
                    <a16:creationId xmlns:a16="http://schemas.microsoft.com/office/drawing/2014/main" id="{7B6E6E1D-0064-0745-9E34-1B2EC80E1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7" name="Line 283">
                <a:extLst>
                  <a:ext uri="{FF2B5EF4-FFF2-40B4-BE49-F238E27FC236}">
                    <a16:creationId xmlns:a16="http://schemas.microsoft.com/office/drawing/2014/main" id="{F2E2B5F6-4DDB-3245-92EC-F7B327173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85" name="Text Box 284">
              <a:extLst>
                <a:ext uri="{FF2B5EF4-FFF2-40B4-BE49-F238E27FC236}">
                  <a16:creationId xmlns:a16="http://schemas.microsoft.com/office/drawing/2014/main" id="{9761A077-B9E3-D84A-87E1-B8257DEE8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" y="3648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92C20F6-5095-5D4A-9B05-7A5DC6F50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Merging sorted halves</a:t>
            </a:r>
          </a:p>
        </p:txBody>
      </p:sp>
      <p:pic>
        <p:nvPicPr>
          <p:cNvPr id="20482" name="Picture 3">
            <a:extLst>
              <a:ext uri="{FF2B5EF4-FFF2-40B4-BE49-F238E27FC236}">
                <a16:creationId xmlns:a16="http://schemas.microsoft.com/office/drawing/2014/main" id="{F5801244-FE86-1B46-96BB-7C7EB9B03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89025"/>
            <a:ext cx="750570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2EC8603-362B-1541-9C17-C4E6FF31E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E90428A-01B3-6A4A-968A-7064FA704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Repeatedly divides the data in half, sorts each half, and combines the sorted halves into a sorted whole.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Divide the list into two roughly equal halves.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left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right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the two sorted halves into one sorted list.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An example of a "divide and conquer" algorithm.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Invented by John von Neumann in 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84DBEED9-5D62-5349-9F80-2FD42DD85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halves code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C8EDC9C-66A2-1944-9BA6-5CBB8CC55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Merges the left/right elements into a sorted result.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left/right are sorted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merge(int[] result, int[] left,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            int[] right)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i1 = 0;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index into left array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i2 = 0;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index into right array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result.length;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(i2 &gt;= right.length ||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(i1 &lt; left.length &amp;&amp; left[i1] &lt;= right[i2]))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result[i] = left[i1];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take from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i1++;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result[i] = right[i2];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take from right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i2++;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>
            <a:extLst>
              <a:ext uri="{FF2B5EF4-FFF2-40B4-BE49-F238E27FC236}">
                <a16:creationId xmlns:a16="http://schemas.microsoft.com/office/drawing/2014/main" id="{055B55A4-988A-E349-86D5-38AE612D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just for laughs fall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14" y="1599580"/>
            <a:ext cx="4716572" cy="47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931D27C-16EA-6240-91B9-148813F9B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code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B64CC3AE-A1EC-3643-8200-4625905C7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Rearranges the elements of a into sorted order using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merge sort algorithm.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mergeSort(int[]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split array into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int[] left  =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0, a.length/2)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int[] right =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a.length/2, a.length)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sort the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merge the sorted halves into a sorted whole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merge(a, left, right);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4E77F33A-B51A-1B49-A7C5-EC2B13863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code 2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75C2EBC4-7EA0-E44B-8FFA-998623EA4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Rearranges the elements of a into sorted order using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merge sort algorithm (recursive).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mergeSort(int[]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(a.length &gt;= 2)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split array into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int[] left  = </a:t>
            </a:r>
            <a:r>
              <a:rPr lang="en-US" altLang="en-US" sz="1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0, a.length/2)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int[] right = </a:t>
            </a:r>
            <a:r>
              <a:rPr lang="en-US" altLang="en-US" sz="1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a.length/2, a.length)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7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sort the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mergeSort(left);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mergeSort(right);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merge the sorted halves into a sorted whole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merge(a, left, right);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B98EEB8-4F2A-0A46-80E3-0D131A331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runtime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BE014B9-40D6-C046-8B2A-182DE1E6A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is the complexity class (Big-Oh) of merge sort?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F8F87DF4-DB8D-2441-A25D-38FDB0F4A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5775"/>
            <a:ext cx="600551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394BEDF1-F056-E14F-BCA7-9A1231863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class</a:t>
            </a:r>
          </a:p>
        </p:txBody>
      </p:sp>
      <p:graphicFrame>
        <p:nvGraphicFramePr>
          <p:cNvPr id="323587" name="Group 3">
            <a:extLst>
              <a:ext uri="{FF2B5EF4-FFF2-40B4-BE49-F238E27FC236}">
                <a16:creationId xmlns:a16="http://schemas.microsoft.com/office/drawing/2014/main" id="{AEE8BD80-A044-FC42-AC79-E6E38F78C238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408113"/>
          <a:ext cx="8966200" cy="5219699"/>
        </p:xfrm>
        <a:graphic>
          <a:graphicData uri="http://schemas.openxmlformats.org/drawingml/2006/table">
            <a:tbl>
              <a:tblPr/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Method name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Description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binarySearch(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the index of the given value in a sorted list (&lt; 0 if not found)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copy(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copies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's elements to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emptyList()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emptyMap()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emptySet()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a read-only collection of the given type that has no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fill(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sets every element in the list to have the given value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max(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min(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largest/smallest element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replaceAll(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old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new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replaces an element value with another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reverse(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reverses the order of a list's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shuffle(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 random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sort(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ascending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60B94A58-5A21-F643-B604-4F6DD6BD7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Sorting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D9D1D4E1-32B2-5345-B2D4-3F8CA7D9C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sorting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Rearranging the values in an array or collection into a specific order (usually into their "natural ordering").</a:t>
            </a:r>
          </a:p>
          <a:p>
            <a:pPr lvl="1" eaLnBrk="1" hangingPunct="1"/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one of the fundamental problems in computer science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can be solved in many ways: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there are many sorting algorithms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are faster/slower than others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use more/less memory than others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work better with specific kinds of data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can utilize multiple computers / processors, ...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</a:pPr>
            <a:r>
              <a:rPr lang="en-US" altLang="en-US" i="1">
                <a:latin typeface="Tahoma" panose="020B0604030504040204" pitchFamily="34" charset="0"/>
                <a:ea typeface="ＭＳ Ｐゴシック" panose="020B0600070205080204" pitchFamily="34" charset="-128"/>
              </a:rPr>
              <a:t>comparison-based sorting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: determining order by</a:t>
            </a:r>
            <a:b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comparing pairs of elements: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, …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094A8B74-BD65-9744-8E1D-B48E26FE3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Sorting methods in Java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023140B1-74E8-E744-BA39-F254D075E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classes in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java.util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have a static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that sorts the elements of an array/list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String[] words = {"foo", "bar", "baz", "ball"};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Arrays.sort(words);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System.out.println(Arrays.toString(words));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[ball, bar, baz, foo]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List&lt;String&gt; words2 = new ArrayList&lt;String&gt;();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for (String word : words)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words2.add(word);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Collections.sort(words2);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System.out.println(words2);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[ball, bar, baz, foo]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55C7B266-5C87-1B47-A214-6A4ABB2D0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Sorting algorithms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3861B1F9-563D-874E-B523-60FE842DF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bogo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shuffle and pray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bubble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swap adjacent pairs that are out of order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look for the smallest element, move to front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insertion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build an increasingly large sorted front portion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recursively divide the array in half and sort it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heap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place the values into a sorted tree structure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quick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recursively partition array based on a middle value</a:t>
            </a:r>
          </a:p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other specialized sorting algorithms: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bucket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cluster elements into smaller groups, sort them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radix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sort integers by last digit, then 2nd to last, then ...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...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553473B-CA49-A044-A0EE-F7F510B53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8862ABA-9FFD-814C-BFFB-EB81A519F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Orders a list of values by repeatedly putting the smallest or largest unplaced value into its final position.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Look through the list to find the smallest value.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Swap it so that it is at index 0.</a:t>
            </a:r>
          </a:p>
          <a:p>
            <a:pPr lvl="1" eaLnBrk="1" hangingPunct="1"/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Look through the list to find the second-smallest value.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Swap it so that it is at index 1.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	...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Repeat until all values are in their proper places.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D2D64BD1-06B1-314F-9376-B1C50FCBA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 example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D5115FDF-ADC1-1B4F-ABCC-8A5AFFD59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Initial array: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After 1st, 2nd, and 3rd passes:</a:t>
            </a:r>
          </a:p>
        </p:txBody>
      </p:sp>
      <p:graphicFrame>
        <p:nvGraphicFramePr>
          <p:cNvPr id="306180" name="Group 4">
            <a:extLst>
              <a:ext uri="{FF2B5EF4-FFF2-40B4-BE49-F238E27FC236}">
                <a16:creationId xmlns:a16="http://schemas.microsoft.com/office/drawing/2014/main" id="{712AC797-C191-FC43-9B35-86A26598FD9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800225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39" name="Group 63">
            <a:extLst>
              <a:ext uri="{FF2B5EF4-FFF2-40B4-BE49-F238E27FC236}">
                <a16:creationId xmlns:a16="http://schemas.microsoft.com/office/drawing/2014/main" id="{A3979FCE-BC66-E647-8A74-A3257244F57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476625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98" name="Group 122">
            <a:extLst>
              <a:ext uri="{FF2B5EF4-FFF2-40B4-BE49-F238E27FC236}">
                <a16:creationId xmlns:a16="http://schemas.microsoft.com/office/drawing/2014/main" id="{CBA78F87-96EA-8C43-9816-66101B151713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467225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357" name="Group 181">
            <a:extLst>
              <a:ext uri="{FF2B5EF4-FFF2-40B4-BE49-F238E27FC236}">
                <a16:creationId xmlns:a16="http://schemas.microsoft.com/office/drawing/2014/main" id="{8BE97622-2863-AC44-860F-79121627FED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5486400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4428E268-4D69-A748-B9F3-F34EECC32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 code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99329408-4506-0048-A1F1-4BEB1EBEB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Rearranges the elements of a into sorted order using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selection sort algorithm.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selectionSort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a.length - 1;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find index of smallest remaining value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min = i;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j = i + 1; j &lt; a.length; j++)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(a[j] &lt; a[min])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min = j;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swap smallest value its proper place, a[i]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swap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(a, i, min);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10789</TotalTime>
  <Words>1813</Words>
  <Application>Microsoft Office PowerPoint</Application>
  <PresentationFormat>On-screen Show (4:3)</PresentationFormat>
  <Paragraphs>576</Paragraphs>
  <Slides>22</Slides>
  <Notes>1</Notes>
  <HiddenSlides>17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Collections class</vt:lpstr>
      <vt:lpstr>Sorting</vt:lpstr>
      <vt:lpstr>Sorting methods in Java</vt:lpstr>
      <vt:lpstr>Sorting algorithms</vt:lpstr>
      <vt:lpstr>Selection sort</vt:lpstr>
      <vt:lpstr>Selection sort example</vt:lpstr>
      <vt:lpstr>Selection sort code</vt:lpstr>
      <vt:lpstr>Selection sort runtime (Fig. 13.6)</vt:lpstr>
      <vt:lpstr>Bogo sort</vt:lpstr>
      <vt:lpstr>Bogo sort code</vt:lpstr>
      <vt:lpstr>Bogo sort code, cont'd.</vt:lpstr>
      <vt:lpstr>Similar algorithms</vt:lpstr>
      <vt:lpstr>Merge sort</vt:lpstr>
      <vt:lpstr>Merge sort example</vt:lpstr>
      <vt:lpstr>Merging sorted halves</vt:lpstr>
      <vt:lpstr>Merge sort</vt:lpstr>
      <vt:lpstr>Merge halves code</vt:lpstr>
      <vt:lpstr>Merge sort code</vt:lpstr>
      <vt:lpstr>Merge sort code 2</vt:lpstr>
      <vt:lpstr>Merge sort runtime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cse</cp:lastModifiedBy>
  <cp:revision>27</cp:revision>
  <cp:lastPrinted>2019-02-22T21:01:42Z</cp:lastPrinted>
  <dcterms:created xsi:type="dcterms:W3CDTF">2013-02-08T05:42:19Z</dcterms:created>
  <dcterms:modified xsi:type="dcterms:W3CDTF">2019-02-25T20:40:46Z</dcterms:modified>
</cp:coreProperties>
</file>