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93" r:id="rId2"/>
    <p:sldId id="296" r:id="rId3"/>
    <p:sldId id="297" r:id="rId4"/>
    <p:sldId id="298" r:id="rId5"/>
    <p:sldId id="299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</p:sldIdLst>
  <p:sldSz cx="9144000" cy="6858000" type="screen4x3"/>
  <p:notesSz cx="6858000" cy="9144000"/>
  <p:embeddedFontLst>
    <p:embeddedFont>
      <p:font typeface="ＭＳ Ｐゴシック" panose="020B0600070205080204" pitchFamily="34" charset="-128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Verdana" panose="020B0604030504040204" pitchFamily="34" charset="0"/>
      <p:regular r:id="rId22"/>
      <p:bold r:id="rId23"/>
      <p:italic r:id="rId24"/>
      <p:boldItalic r:id="rId25"/>
    </p:embeddedFont>
    <p:embeddedFont>
      <p:font typeface="Wingdings 2" panose="05020102010507070707" pitchFamily="18" charset="2"/>
      <p:regular r:id="rId26"/>
    </p:embeddedFont>
  </p:embeddedFont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41"/>
    <p:restoredTop sz="94761"/>
  </p:normalViewPr>
  <p:slideViewPr>
    <p:cSldViewPr snapToGrid="0" snapToObjects="1">
      <p:cViewPr varScale="1">
        <p:scale>
          <a:sx n="86" d="100"/>
          <a:sy n="86" d="100"/>
        </p:scale>
        <p:origin x="777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D18A62-20C3-7140-95D3-F3EB306DDB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E18CC6-4EE0-2544-9F1C-D7E171355B8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E7E48F7E-F419-294C-A886-B1FEF00EAE0E}" type="datetimeFigureOut">
              <a:rPr lang="en-US"/>
              <a:pPr>
                <a:defRPr/>
              </a:pPr>
              <a:t>10/29/2021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3A592-6702-814E-B13B-490C8883B9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14E4B3-544B-E742-9347-3D381BD7F1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Verdana" charset="0"/>
                <a:ea typeface="ＭＳ Ｐゴシック" charset="-128"/>
              </a:defRPr>
            </a:lvl1pPr>
          </a:lstStyle>
          <a:p>
            <a:pPr>
              <a:defRPr/>
            </a:pPr>
            <a:fld id="{7A57C204-5F9B-FB4E-A3B5-38DE44295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E2229C-C905-2344-8311-B5859F48BD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D55657-ACA5-434D-A20A-D2087F0B258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AC2C35-9D1C-7348-9E7C-34C3A100463A}" type="datetimeFigureOut">
              <a:rPr lang="en-US" altLang="en-US"/>
              <a:pPr>
                <a:defRPr/>
              </a:pPr>
              <a:t>10/29/2021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25370CA-452F-C64C-B3E2-024CF24577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E92D1D4-51AC-004A-8DCA-3D0E45ACE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15988-622B-4F46-8F4A-6435A61597A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4DDD09-6233-3948-A4D5-13BA28C7AF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B71B830-564B-9E4E-B88C-A114978D40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71B830-564B-9E4E-B88C-A114978D400A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558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>
            <a:extLst>
              <a:ext uri="{FF2B5EF4-FFF2-40B4-BE49-F238E27FC236}">
                <a16:creationId xmlns:a16="http://schemas.microsoft.com/office/drawing/2014/main" id="{CFD3FF9C-9EAC-8D4E-8D7C-054A964570F7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5925F4C-785A-E646-AC10-82ADF7FE5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45C62C51-0D89-1741-8789-755C4CFE8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7" name="Group 1">
              <a:extLst>
                <a:ext uri="{FF2B5EF4-FFF2-40B4-BE49-F238E27FC236}">
                  <a16:creationId xmlns:a16="http://schemas.microsoft.com/office/drawing/2014/main" id="{4BFDAC05-A6B3-C642-8253-FA198AA4D4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9A1316A7-8324-0044-8BF3-132DE0FDCED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F936A3E-3B0C-384A-8C77-E12F21EF86E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81924" name="Title Placeholder 8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25" name="Text Placeholder 29"/>
          <p:cNvSpPr>
            <a:spLocks noGrp="1"/>
          </p:cNvSpPr>
          <p:nvPr>
            <p:ph type="subTitle" idx="1"/>
          </p:nvPr>
        </p:nvSpPr>
        <p:spPr>
          <a:xfrm>
            <a:off x="685800" y="3276600"/>
            <a:ext cx="7772400" cy="1752600"/>
          </a:xfrm>
          <a:ln w="9525"/>
        </p:spPr>
        <p:txBody>
          <a:bodyPr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4830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762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4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59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233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9738"/>
            <a:ext cx="8229600" cy="7032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18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074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069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8">
            <a:extLst>
              <a:ext uri="{FF2B5EF4-FFF2-40B4-BE49-F238E27FC236}">
                <a16:creationId xmlns:a16="http://schemas.microsoft.com/office/drawing/2014/main" id="{4F662523-B5BC-AA49-968E-F7496E9031F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439738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9">
            <a:extLst>
              <a:ext uri="{FF2B5EF4-FFF2-40B4-BE49-F238E27FC236}">
                <a16:creationId xmlns:a16="http://schemas.microsoft.com/office/drawing/2014/main" id="{AFA02CDD-A913-CC42-85FF-A2BBB1AA530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28600" y="1371600"/>
            <a:ext cx="8915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pSp>
        <p:nvGrpSpPr>
          <p:cNvPr id="1028" name="Group 24">
            <a:extLst>
              <a:ext uri="{FF2B5EF4-FFF2-40B4-BE49-F238E27FC236}">
                <a16:creationId xmlns:a16="http://schemas.microsoft.com/office/drawing/2014/main" id="{243562F5-8007-3244-A92A-257AA9152DDD}"/>
              </a:ext>
            </a:extLst>
          </p:cNvPr>
          <p:cNvGrpSpPr>
            <a:grpSpLocks/>
          </p:cNvGrpSpPr>
          <p:nvPr/>
        </p:nvGrpSpPr>
        <p:grpSpPr bwMode="auto">
          <a:xfrm>
            <a:off x="-9525" y="0"/>
            <a:ext cx="9169400" cy="533400"/>
            <a:chOff x="-6" y="-180"/>
            <a:chExt cx="5776" cy="51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72DCBCE-A299-FD49-ACF4-5D8881FAF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" y="-180"/>
              <a:ext cx="5772" cy="5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6" y="2"/>
                </a:cxn>
                <a:cxn ang="0">
                  <a:pos x="2542" y="0"/>
                </a:cxn>
                <a:cxn ang="0">
                  <a:pos x="4374" y="367"/>
                </a:cxn>
                <a:cxn ang="0">
                  <a:pos x="5766" y="55"/>
                </a:cxn>
                <a:cxn ang="0">
                  <a:pos x="5772" y="213"/>
                </a:cxn>
                <a:cxn ang="0">
                  <a:pos x="4302" y="439"/>
                </a:cxn>
                <a:cxn ang="0">
                  <a:pos x="1488" y="201"/>
                </a:cxn>
                <a:cxn ang="0">
                  <a:pos x="0" y="656"/>
                </a:cxn>
                <a:cxn ang="0">
                  <a:pos x="6" y="2"/>
                </a:cxn>
              </a:cxnLst>
              <a:rect l="0" t="0" r="0" b="0"/>
              <a:pathLst>
                <a:path w="5772" h="656">
                  <a:moveTo>
                    <a:pt x="6" y="2"/>
                  </a:moveTo>
                  <a:lnTo>
                    <a:pt x="2542" y="0"/>
                  </a:lnTo>
                  <a:cubicBezTo>
                    <a:pt x="2746" y="101"/>
                    <a:pt x="3828" y="367"/>
                    <a:pt x="4374" y="367"/>
                  </a:cubicBezTo>
                  <a:cubicBezTo>
                    <a:pt x="4920" y="367"/>
                    <a:pt x="5526" y="152"/>
                    <a:pt x="5766" y="55"/>
                  </a:cubicBezTo>
                  <a:lnTo>
                    <a:pt x="5772" y="213"/>
                  </a:lnTo>
                  <a:cubicBezTo>
                    <a:pt x="5670" y="257"/>
                    <a:pt x="5016" y="441"/>
                    <a:pt x="4302" y="439"/>
                  </a:cubicBezTo>
                  <a:cubicBezTo>
                    <a:pt x="3588" y="437"/>
                    <a:pt x="2205" y="165"/>
                    <a:pt x="1488" y="201"/>
                  </a:cubicBezTo>
                  <a:cubicBezTo>
                    <a:pt x="750" y="209"/>
                    <a:pt x="270" y="482"/>
                    <a:pt x="0" y="656"/>
                  </a:cubicBezTo>
                  <a:lnTo>
                    <a:pt x="6" y="2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shade val="50000"/>
                    <a:alpha val="45000"/>
                    <a:satMod val="120000"/>
                  </a:schemeClr>
                </a:gs>
                <a:gs pos="100000">
                  <a:schemeClr val="accent3">
                    <a:shade val="80000"/>
                    <a:alpha val="55000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A7BB123-476F-0146-BE26-A63F9AED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-180"/>
              <a:ext cx="3072" cy="26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1668" y="564"/>
                </a:cxn>
                <a:cxn ang="0">
                  <a:pos x="3000" y="186"/>
                </a:cxn>
                <a:cxn ang="0">
                  <a:pos x="3000" y="6"/>
                </a:cxn>
                <a:cxn ang="0">
                  <a:pos x="0" y="0"/>
                </a:cxn>
              </a:cxnLst>
              <a:rect l="0" t="0" r="0" b="0"/>
              <a:pathLst>
                <a:path w="3000" h="595">
                  <a:moveTo>
                    <a:pt x="0" y="0"/>
                  </a:moveTo>
                  <a:cubicBezTo>
                    <a:pt x="174" y="102"/>
                    <a:pt x="1168" y="533"/>
                    <a:pt x="1668" y="564"/>
                  </a:cubicBezTo>
                  <a:cubicBezTo>
                    <a:pt x="2168" y="595"/>
                    <a:pt x="2778" y="279"/>
                    <a:pt x="3000" y="186"/>
                  </a:cubicBezTo>
                  <a:lnTo>
                    <a:pt x="3000" y="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hade val="50000"/>
                    <a:alpha val="30000"/>
                    <a:satMod val="130000"/>
                  </a:schemeClr>
                </a:gs>
                <a:gs pos="80000">
                  <a:schemeClr val="accent2">
                    <a:shade val="75000"/>
                    <a:alpha val="45000"/>
                    <a:satMod val="14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Times New Roman" charset="0"/>
              </a:endParaRPr>
            </a:p>
          </p:txBody>
        </p:sp>
        <p:grpSp>
          <p:nvGrpSpPr>
            <p:cNvPr id="1032" name="Group 1">
              <a:extLst>
                <a:ext uri="{FF2B5EF4-FFF2-40B4-BE49-F238E27FC236}">
                  <a16:creationId xmlns:a16="http://schemas.microsoft.com/office/drawing/2014/main" id="{286173F4-A3AF-764B-8463-3AB3DE94A6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-42"/>
              <a:ext cx="5770" cy="246"/>
              <a:chOff x="-13880" y="438044"/>
              <a:chExt cx="9173112" cy="427357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A032F9CB-093B-FC4A-895A-C006B651787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3880" y="438118"/>
                <a:ext cx="9173112" cy="427283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966"/>
                  </a:cxn>
                  <a:cxn ang="0">
                    <a:pos x="1608" y="282"/>
                  </a:cxn>
                  <a:cxn ang="0">
                    <a:pos x="4110" y="1008"/>
                  </a:cxn>
                  <a:cxn ang="0">
                    <a:pos x="5772" y="0"/>
                  </a:cxn>
                </a:cxnLst>
                <a:rect l="0" t="0" r="0" b="0"/>
                <a:pathLst>
                  <a:path w="5772" h="1055">
                    <a:moveTo>
                      <a:pt x="0" y="966"/>
                    </a:moveTo>
                    <a:cubicBezTo>
                      <a:pt x="282" y="738"/>
                      <a:pt x="923" y="275"/>
                      <a:pt x="1608" y="282"/>
                    </a:cubicBezTo>
                    <a:cubicBezTo>
                      <a:pt x="2293" y="289"/>
                      <a:pt x="3416" y="1055"/>
                      <a:pt x="4110" y="1008"/>
                    </a:cubicBezTo>
                    <a:cubicBezTo>
                      <a:pt x="4804" y="961"/>
                      <a:pt x="5426" y="210"/>
                      <a:pt x="5772" y="0"/>
                    </a:cubicBezTo>
                  </a:path>
                </a:pathLst>
              </a:custGeom>
              <a:noFill/>
              <a:ln w="10795" cap="flat" cmpd="sng" algn="ctr">
                <a:gradFill>
                  <a:gsLst>
                    <a:gs pos="74000">
                      <a:schemeClr val="accent3">
                        <a:shade val="75000"/>
                      </a:schemeClr>
                    </a:gs>
                    <a:gs pos="86000">
                      <a:schemeClr val="tx1">
                        <a:alpha val="29000"/>
                      </a:schemeClr>
                    </a:gs>
                    <a:gs pos="16000">
                      <a:schemeClr val="accent2">
                        <a:shade val="75000"/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D120C12A-F125-9445-874C-98CA96166EF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35692">
                <a:off x="-10858" y="438044"/>
                <a:ext cx="9169042" cy="382392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732"/>
                  </a:cxn>
                  <a:cxn ang="0">
                    <a:pos x="1638" y="228"/>
                  </a:cxn>
                  <a:cxn ang="0">
                    <a:pos x="4122" y="816"/>
                  </a:cxn>
                  <a:cxn ang="0">
                    <a:pos x="5766" y="0"/>
                  </a:cxn>
                </a:cxnLst>
                <a:rect l="0" t="0" r="0" b="0"/>
                <a:pathLst>
                  <a:path w="5766" h="854">
                    <a:moveTo>
                      <a:pt x="0" y="732"/>
                    </a:moveTo>
                    <a:cubicBezTo>
                      <a:pt x="273" y="647"/>
                      <a:pt x="951" y="214"/>
                      <a:pt x="1638" y="228"/>
                    </a:cubicBezTo>
                    <a:cubicBezTo>
                      <a:pt x="2325" y="242"/>
                      <a:pt x="3434" y="854"/>
                      <a:pt x="4122" y="816"/>
                    </a:cubicBezTo>
                    <a:cubicBezTo>
                      <a:pt x="4810" y="778"/>
                      <a:pt x="5424" y="170"/>
                      <a:pt x="5766" y="0"/>
                    </a:cubicBezTo>
                  </a:path>
                </a:pathLst>
              </a:custGeom>
              <a:noFill/>
              <a:ln w="9525" cap="flat" cmpd="sng" algn="ctr">
                <a:gradFill>
                  <a:gsLst>
                    <a:gs pos="74000">
                      <a:schemeClr val="accent4"/>
                    </a:gs>
                    <a:gs pos="44000">
                      <a:schemeClr val="accent1"/>
                    </a:gs>
                    <a:gs pos="33000">
                      <a:schemeClr val="accent2">
                        <a:alpha val="56000"/>
                      </a:schemeClr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Verdana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en-US" altLang="en-US" sz="2000">
                  <a:ea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4E8B0-2250-CF41-A6F3-3BAC74D04BBA}"/>
              </a:ext>
            </a:extLst>
          </p:cNvPr>
          <p:cNvSpPr txBox="1">
            <a:spLocks noGrp="1"/>
          </p:cNvSpPr>
          <p:nvPr/>
        </p:nvSpPr>
        <p:spPr>
          <a:xfrm>
            <a:off x="8326438" y="6430963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r" eaLnBrk="1" hangingPunct="1">
              <a:buFont typeface="Wingdings" charset="2"/>
              <a:buNone/>
              <a:defRPr/>
            </a:pPr>
            <a:fld id="{CB5914E1-F7B2-E448-ACD3-D9248920A1EC}" type="slidenum">
              <a:rPr lang="en-US" altLang="en-US" sz="1200" smtClean="0">
                <a:solidFill>
                  <a:srgbClr val="424242"/>
                </a:solidFill>
              </a:rPr>
              <a:pPr algn="r" eaLnBrk="1" hangingPunct="1">
                <a:buFont typeface="Wingdings" charset="2"/>
                <a:buNone/>
                <a:defRPr/>
              </a:pPr>
              <a:t>‹#›</a:t>
            </a:fld>
            <a:endParaRPr lang="en-US" altLang="en-US" sz="1200">
              <a:solidFill>
                <a:srgbClr val="42424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2" charset="2"/>
        <a:buChar char=""/>
        <a:defRPr sz="2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2" charset="2"/>
        <a:buChar char=""/>
        <a:defRPr sz="17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>
            <a:extLst>
              <a:ext uri="{FF2B5EF4-FFF2-40B4-BE49-F238E27FC236}">
                <a16:creationId xmlns:a16="http://schemas.microsoft.com/office/drawing/2014/main" id="{67F0A7B4-20A5-F549-90D3-B1B9D0F9DA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Building Java Programs	</a:t>
            </a:r>
          </a:p>
        </p:txBody>
      </p:sp>
      <p:sp>
        <p:nvSpPr>
          <p:cNvPr id="4098" name="Subtitle 2">
            <a:extLst>
              <a:ext uri="{FF2B5EF4-FFF2-40B4-BE49-F238E27FC236}">
                <a16:creationId xmlns:a16="http://schemas.microsoft.com/office/drawing/2014/main" id="{DA510A2B-800F-8B45-8C62-3DB0750998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Chapter 11</a:t>
            </a:r>
          </a:p>
          <a:p>
            <a:pPr eaLnBrk="1" hangingPunct="1">
              <a:buFont typeface="Wingdings 2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Sets and Maps</a:t>
            </a:r>
          </a:p>
          <a:p>
            <a:pPr eaLnBrk="1" hangingPunct="1">
              <a:buFont typeface="Wingdings 2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reading: 11.2 - 11.3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82AA9AB4-B6FB-D349-BC2C-C2567E199E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BNF grammar version 3</a:t>
            </a:r>
          </a:p>
        </p:txBody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7CA4D001-AE76-4C42-81AD-DC294E81FF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&lt;s&gt;::=&lt;np&gt;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&lt;np&gt;::=&lt;pn&gt; | &lt;dp&gt; 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 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&lt;pn&gt;::=Marty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&lt;dp&gt;::=a | the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&lt;adj&gt;::=silly | invisible | loud | romantic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&lt;n&gt;::=ball | hamster | carrot | computer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sentences that could be generated from this grammar: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the invisible carrot cried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Jessica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 computer slept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 romantic ball belched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33614E6E-3C7F-5740-B35B-F85CB898D5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Grammars and recursion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02243DC3-2E1D-7B44-A091-36DF29EE98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&lt;s&gt;::=&lt;np&gt;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&lt;np&gt;::=&lt;pn&gt; | &lt;dp&gt; &lt;adj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&lt;n&gt;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&lt;pn&gt;::=Marty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&lt;dp&gt;::=a | the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&lt;adjp&gt;::=&lt;adj&gt; </a:t>
            </a:r>
            <a:r>
              <a:rPr lang="en-US" altLang="en-US" b="1">
                <a:solidFill>
                  <a:schemeClr val="accent2"/>
                </a:solidFill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&lt;adjp&gt;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 | &lt;adj&gt;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&lt;adj&gt;::=silly | invisible | loud | romantic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&lt;n&gt;::=ball | hamster | carrot | computer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Grammar rules can be defined </a:t>
            </a:r>
            <a:r>
              <a:rPr lang="en-US" altLang="en-US" i="1">
                <a:ea typeface="ＭＳ Ｐゴシック" panose="020B0600070205080204" pitchFamily="34" charset="-128"/>
              </a:rPr>
              <a:t>recursively</a:t>
            </a:r>
            <a:r>
              <a:rPr lang="en-US" altLang="en-US">
                <a:ea typeface="ＭＳ Ｐゴシック" panose="020B0600070205080204" pitchFamily="34" charset="-128"/>
              </a:rPr>
              <a:t>, so that the expansion of a symbol can contain that same symbol.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There must also be expressions that expand the symbol into something non-recursive, so that the recursion eventually ends.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5548F1C9-A278-E041-A1AD-1ECF4431E0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Grammar, final version</a:t>
            </a:r>
          </a:p>
        </p:txBody>
      </p:sp>
      <p:sp>
        <p:nvSpPr>
          <p:cNvPr id="27650" name="Rectangle 3">
            <a:extLst>
              <a:ext uri="{FF2B5EF4-FFF2-40B4-BE49-F238E27FC236}">
                <a16:creationId xmlns:a16="http://schemas.microsoft.com/office/drawing/2014/main" id="{A3CB83FA-CCF1-E84A-A69E-96C1D8D87C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&lt;s&gt;::=&lt;np&gt; &lt;vp&gt;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&lt;np&gt;::=&lt;dp&gt; &lt;adjp&gt; &lt;n&gt;|&lt;pn&gt;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&lt;dp&gt;::=the|a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&lt;adjp&gt;::=&lt;adj&gt;|&lt;adj&gt; &lt;adjp&gt;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&lt;adj&gt;::=big|fat|green|wonderful|faulty|subliminal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&lt;n&gt;::=dog|cat|man|university|father|mother|child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&lt;pn&gt;::=John|Jane|Sally|Spot|Fred|Elmo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&lt;vp&gt;::=&lt;tv&gt; &lt;np&gt;|&lt;iv&gt;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&lt;tv&gt;::=hit|honored|kissed|helped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&lt;iv&gt;::=died|collapsed|laughed|wept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Could this grammar generate the following sentences?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Fred honored the green wonderful child</a:t>
            </a:r>
          </a:p>
          <a:p>
            <a:pPr lvl="1" eaLnBrk="1" hangingPunct="1"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big Jane wept the fat man fat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Generate a random sentence using this grammar.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B9C58E21-D905-E64B-B134-87F5D0093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Sentence generation</a:t>
            </a:r>
          </a:p>
        </p:txBody>
      </p:sp>
      <p:grpSp>
        <p:nvGrpSpPr>
          <p:cNvPr id="28674" name="Group 4">
            <a:extLst>
              <a:ext uri="{FF2B5EF4-FFF2-40B4-BE49-F238E27FC236}">
                <a16:creationId xmlns:a16="http://schemas.microsoft.com/office/drawing/2014/main" id="{8B4A2AEF-B9A9-A14C-8891-F849878C090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8600" y="1295400"/>
            <a:ext cx="8686800" cy="4827588"/>
            <a:chOff x="835" y="6075"/>
            <a:chExt cx="8345" cy="4637"/>
          </a:xfrm>
        </p:grpSpPr>
        <p:sp>
          <p:nvSpPr>
            <p:cNvPr id="28675" name="AutoShape 5">
              <a:extLst>
                <a:ext uri="{FF2B5EF4-FFF2-40B4-BE49-F238E27FC236}">
                  <a16:creationId xmlns:a16="http://schemas.microsoft.com/office/drawing/2014/main" id="{B3EE83E1-E907-4548-9A12-616063608CC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5" y="6075"/>
              <a:ext cx="8345" cy="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8676" name="Text Box 6">
              <a:extLst>
                <a:ext uri="{FF2B5EF4-FFF2-40B4-BE49-F238E27FC236}">
                  <a16:creationId xmlns:a16="http://schemas.microsoft.com/office/drawing/2014/main" id="{D80706A1-7285-1049-8CD2-1A2662E72F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5" y="6075"/>
              <a:ext cx="72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&lt;s&gt;</a:t>
              </a:r>
              <a:endParaRPr lang="en-US" altLang="en-US" sz="1800"/>
            </a:p>
          </p:txBody>
        </p:sp>
        <p:sp>
          <p:nvSpPr>
            <p:cNvPr id="28677" name="Text Box 7">
              <a:extLst>
                <a:ext uri="{FF2B5EF4-FFF2-40B4-BE49-F238E27FC236}">
                  <a16:creationId xmlns:a16="http://schemas.microsoft.com/office/drawing/2014/main" id="{CB2342CF-4CDA-8C47-936B-19CE73FD65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5" y="6795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latin typeface="Courier New" panose="02070309020205020404" pitchFamily="49" charset="0"/>
                </a:rPr>
                <a:t>&lt;n&gt;</a:t>
              </a:r>
              <a:endParaRPr lang="en-US" altLang="en-US" sz="1800" dirty="0"/>
            </a:p>
          </p:txBody>
        </p:sp>
        <p:sp>
          <p:nvSpPr>
            <p:cNvPr id="28678" name="Text Box 8">
              <a:extLst>
                <a:ext uri="{FF2B5EF4-FFF2-40B4-BE49-F238E27FC236}">
                  <a16:creationId xmlns:a16="http://schemas.microsoft.com/office/drawing/2014/main" id="{07CC8763-2550-3449-9B84-05E57FC925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5" y="6795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latin typeface="Courier New" panose="02070309020205020404" pitchFamily="49" charset="0"/>
                </a:rPr>
                <a:t>&lt;</a:t>
              </a:r>
              <a:r>
                <a:rPr lang="en-US" altLang="en-US" sz="1800" dirty="0" err="1">
                  <a:latin typeface="Courier New" panose="02070309020205020404" pitchFamily="49" charset="0"/>
                </a:rPr>
                <a:t>vp</a:t>
              </a:r>
              <a:r>
                <a:rPr lang="en-US" altLang="en-US" sz="1800" dirty="0">
                  <a:latin typeface="Courier New" panose="02070309020205020404" pitchFamily="49" charset="0"/>
                </a:rPr>
                <a:t>&gt;</a:t>
              </a:r>
              <a:endParaRPr lang="en-US" altLang="en-US" sz="1800" dirty="0"/>
            </a:p>
          </p:txBody>
        </p:sp>
        <p:sp>
          <p:nvSpPr>
            <p:cNvPr id="28679" name="Text Box 9">
              <a:extLst>
                <a:ext uri="{FF2B5EF4-FFF2-40B4-BE49-F238E27FC236}">
                  <a16:creationId xmlns:a16="http://schemas.microsoft.com/office/drawing/2014/main" id="{B75324B8-646F-7940-8321-5FA73EB539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5" y="7516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&lt;pn&gt;</a:t>
              </a:r>
              <a:endParaRPr lang="en-US" altLang="en-US" sz="1800"/>
            </a:p>
          </p:txBody>
        </p:sp>
        <p:sp>
          <p:nvSpPr>
            <p:cNvPr id="28680" name="Text Box 10">
              <a:extLst>
                <a:ext uri="{FF2B5EF4-FFF2-40B4-BE49-F238E27FC236}">
                  <a16:creationId xmlns:a16="http://schemas.microsoft.com/office/drawing/2014/main" id="{CAD9D9BF-E2D7-B947-98A4-665D16E6F4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5" y="10281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Fred</a:t>
              </a:r>
              <a:endParaRPr lang="en-US" altLang="en-US" sz="1800"/>
            </a:p>
          </p:txBody>
        </p:sp>
        <p:sp>
          <p:nvSpPr>
            <p:cNvPr id="28681" name="Text Box 11">
              <a:extLst>
                <a:ext uri="{FF2B5EF4-FFF2-40B4-BE49-F238E27FC236}">
                  <a16:creationId xmlns:a16="http://schemas.microsoft.com/office/drawing/2014/main" id="{BE219823-D33D-9C4C-ACDD-BB11492F4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7515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&lt;tv&gt;</a:t>
              </a:r>
              <a:endParaRPr lang="en-US" altLang="en-US" sz="1800"/>
            </a:p>
          </p:txBody>
        </p:sp>
        <p:sp>
          <p:nvSpPr>
            <p:cNvPr id="28682" name="Text Box 12">
              <a:extLst>
                <a:ext uri="{FF2B5EF4-FFF2-40B4-BE49-F238E27FC236}">
                  <a16:creationId xmlns:a16="http://schemas.microsoft.com/office/drawing/2014/main" id="{FAB6BEBC-F625-B947-9D85-DC7E84931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5" y="7515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&lt;np&gt;</a:t>
              </a:r>
              <a:endParaRPr lang="en-US" altLang="en-US" sz="1800"/>
            </a:p>
          </p:txBody>
        </p:sp>
        <p:sp>
          <p:nvSpPr>
            <p:cNvPr id="28683" name="Text Box 13">
              <a:extLst>
                <a:ext uri="{FF2B5EF4-FFF2-40B4-BE49-F238E27FC236}">
                  <a16:creationId xmlns:a16="http://schemas.microsoft.com/office/drawing/2014/main" id="{B199D76F-B301-064E-91AC-B6D1D05239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5" y="10281"/>
              <a:ext cx="126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honored</a:t>
              </a:r>
              <a:endParaRPr lang="en-US" altLang="en-US" sz="1800"/>
            </a:p>
          </p:txBody>
        </p:sp>
        <p:sp>
          <p:nvSpPr>
            <p:cNvPr id="28684" name="Text Box 14">
              <a:extLst>
                <a:ext uri="{FF2B5EF4-FFF2-40B4-BE49-F238E27FC236}">
                  <a16:creationId xmlns:a16="http://schemas.microsoft.com/office/drawing/2014/main" id="{FE552208-FC38-1A47-B124-90E46C712B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5" y="8307"/>
              <a:ext cx="9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&lt;dp&gt;</a:t>
              </a:r>
              <a:endParaRPr lang="en-US" altLang="en-US" sz="1800"/>
            </a:p>
          </p:txBody>
        </p:sp>
        <p:sp>
          <p:nvSpPr>
            <p:cNvPr id="28685" name="Text Box 15">
              <a:extLst>
                <a:ext uri="{FF2B5EF4-FFF2-40B4-BE49-F238E27FC236}">
                  <a16:creationId xmlns:a16="http://schemas.microsoft.com/office/drawing/2014/main" id="{901C7CAC-F7CC-194B-8E09-6AD899E11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0" y="8307"/>
              <a:ext cx="108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&lt;adjp&gt;</a:t>
              </a:r>
              <a:endParaRPr lang="en-US" altLang="en-US" sz="1800"/>
            </a:p>
          </p:txBody>
        </p:sp>
        <p:sp>
          <p:nvSpPr>
            <p:cNvPr id="28686" name="Text Box 16">
              <a:extLst>
                <a:ext uri="{FF2B5EF4-FFF2-40B4-BE49-F238E27FC236}">
                  <a16:creationId xmlns:a16="http://schemas.microsoft.com/office/drawing/2014/main" id="{0C702A3E-5D47-2342-9C71-B23C61EB49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0" y="8307"/>
              <a:ext cx="72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&lt;n&gt;</a:t>
              </a:r>
              <a:endParaRPr lang="en-US" altLang="en-US" sz="1800"/>
            </a:p>
          </p:txBody>
        </p:sp>
        <p:sp>
          <p:nvSpPr>
            <p:cNvPr id="28687" name="Text Box 17">
              <a:extLst>
                <a:ext uri="{FF2B5EF4-FFF2-40B4-BE49-F238E27FC236}">
                  <a16:creationId xmlns:a16="http://schemas.microsoft.com/office/drawing/2014/main" id="{9BD838A0-69A1-4346-B319-4132D0651D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5" y="10281"/>
              <a:ext cx="90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the</a:t>
              </a:r>
              <a:endParaRPr lang="en-US" altLang="en-US" sz="1800"/>
            </a:p>
          </p:txBody>
        </p:sp>
        <p:sp>
          <p:nvSpPr>
            <p:cNvPr id="28688" name="Text Box 18">
              <a:extLst>
                <a:ext uri="{FF2B5EF4-FFF2-40B4-BE49-F238E27FC236}">
                  <a16:creationId xmlns:a16="http://schemas.microsoft.com/office/drawing/2014/main" id="{136DD0DA-405F-6543-8E0B-5F6AEC154C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0" y="8949"/>
              <a:ext cx="108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&lt;adjp&gt;</a:t>
              </a:r>
              <a:endParaRPr lang="en-US" altLang="en-US" sz="1800"/>
            </a:p>
          </p:txBody>
        </p:sp>
        <p:sp>
          <p:nvSpPr>
            <p:cNvPr id="28689" name="Text Box 19">
              <a:extLst>
                <a:ext uri="{FF2B5EF4-FFF2-40B4-BE49-F238E27FC236}">
                  <a16:creationId xmlns:a16="http://schemas.microsoft.com/office/drawing/2014/main" id="{A26AF592-E486-AC41-81EE-DCAA187A83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2" y="8949"/>
              <a:ext cx="978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&lt;adj&gt;</a:t>
              </a:r>
              <a:endParaRPr lang="en-US" altLang="en-US" sz="1800"/>
            </a:p>
          </p:txBody>
        </p:sp>
        <p:sp>
          <p:nvSpPr>
            <p:cNvPr id="28690" name="Text Box 20">
              <a:extLst>
                <a:ext uri="{FF2B5EF4-FFF2-40B4-BE49-F238E27FC236}">
                  <a16:creationId xmlns:a16="http://schemas.microsoft.com/office/drawing/2014/main" id="{85CD5DFB-E069-314B-A920-7BF4F33538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51" y="10281"/>
              <a:ext cx="1029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child</a:t>
              </a:r>
              <a:endParaRPr lang="en-US" altLang="en-US" sz="1800"/>
            </a:p>
          </p:txBody>
        </p:sp>
        <p:sp>
          <p:nvSpPr>
            <p:cNvPr id="28691" name="Text Box 21">
              <a:extLst>
                <a:ext uri="{FF2B5EF4-FFF2-40B4-BE49-F238E27FC236}">
                  <a16:creationId xmlns:a16="http://schemas.microsoft.com/office/drawing/2014/main" id="{2F8B6CCB-BC0B-154E-B2DE-A8EA932CC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0" y="10281"/>
              <a:ext cx="1029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green</a:t>
              </a:r>
              <a:endParaRPr lang="en-US" altLang="en-US" sz="1800"/>
            </a:p>
          </p:txBody>
        </p:sp>
        <p:sp>
          <p:nvSpPr>
            <p:cNvPr id="28692" name="Text Box 22">
              <a:extLst>
                <a:ext uri="{FF2B5EF4-FFF2-40B4-BE49-F238E27FC236}">
                  <a16:creationId xmlns:a16="http://schemas.microsoft.com/office/drawing/2014/main" id="{F18FF87E-7AD3-A64A-B660-209C9B86C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82" y="9561"/>
              <a:ext cx="978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urier New" panose="02070309020205020404" pitchFamily="49" charset="0"/>
                </a:rPr>
                <a:t>&lt;adj&gt;</a:t>
              </a:r>
              <a:endParaRPr lang="en-US" altLang="en-US" sz="1800"/>
            </a:p>
          </p:txBody>
        </p:sp>
        <p:sp>
          <p:nvSpPr>
            <p:cNvPr id="28693" name="Text Box 23">
              <a:extLst>
                <a:ext uri="{FF2B5EF4-FFF2-40B4-BE49-F238E27FC236}">
                  <a16:creationId xmlns:a16="http://schemas.microsoft.com/office/drawing/2014/main" id="{23250ABD-E758-B344-A981-615AE695F5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0" y="10281"/>
              <a:ext cx="1440" cy="4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itchFamily="2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2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itchFamily="2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itchFamily="2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>
                  <a:latin typeface="Courier New" panose="02070309020205020404" pitchFamily="49" charset="0"/>
                </a:rPr>
                <a:t>wonderful</a:t>
              </a:r>
              <a:endParaRPr lang="en-US" altLang="en-US" sz="1800"/>
            </a:p>
          </p:txBody>
        </p:sp>
        <p:sp>
          <p:nvSpPr>
            <p:cNvPr id="28694" name="Line 24">
              <a:extLst>
                <a:ext uri="{FF2B5EF4-FFF2-40B4-BE49-F238E27FC236}">
                  <a16:creationId xmlns:a16="http://schemas.microsoft.com/office/drawing/2014/main" id="{1F3876B9-0924-F345-B269-2E1B3E66A3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55" y="6511"/>
              <a:ext cx="54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5" name="Line 25">
              <a:extLst>
                <a:ext uri="{FF2B5EF4-FFF2-40B4-BE49-F238E27FC236}">
                  <a16:creationId xmlns:a16="http://schemas.microsoft.com/office/drawing/2014/main" id="{B3A88B3D-4E82-764A-AD73-B0AA8D91C6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21" y="6511"/>
              <a:ext cx="514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6" name="Line 26">
              <a:extLst>
                <a:ext uri="{FF2B5EF4-FFF2-40B4-BE49-F238E27FC236}">
                  <a16:creationId xmlns:a16="http://schemas.microsoft.com/office/drawing/2014/main" id="{A55B629C-E35A-6E4C-8D9D-A210A78CFF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0" y="7231"/>
              <a:ext cx="199" cy="2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Line 27">
              <a:extLst>
                <a:ext uri="{FF2B5EF4-FFF2-40B4-BE49-F238E27FC236}">
                  <a16:creationId xmlns:a16="http://schemas.microsoft.com/office/drawing/2014/main" id="{EF9011E1-CDBD-7445-BDDE-14400D52B2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8" y="7231"/>
              <a:ext cx="161" cy="2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8" name="Line 28">
              <a:extLst>
                <a:ext uri="{FF2B5EF4-FFF2-40B4-BE49-F238E27FC236}">
                  <a16:creationId xmlns:a16="http://schemas.microsoft.com/office/drawing/2014/main" id="{B57EE3F9-B27F-2645-89B8-4BAF0EF7E2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5" y="7950"/>
              <a:ext cx="20" cy="23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9" name="Line 29">
              <a:extLst>
                <a:ext uri="{FF2B5EF4-FFF2-40B4-BE49-F238E27FC236}">
                  <a16:creationId xmlns:a16="http://schemas.microsoft.com/office/drawing/2014/main" id="{14B86DA8-F4DF-514E-BD3E-06724896A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05" y="7945"/>
              <a:ext cx="9" cy="2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0" name="Line 30">
              <a:extLst>
                <a:ext uri="{FF2B5EF4-FFF2-40B4-BE49-F238E27FC236}">
                  <a16:creationId xmlns:a16="http://schemas.microsoft.com/office/drawing/2014/main" id="{F2962F70-3477-CD46-80F5-B347816905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7231"/>
              <a:ext cx="1098" cy="2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1" name="Line 31">
              <a:extLst>
                <a:ext uri="{FF2B5EF4-FFF2-40B4-BE49-F238E27FC236}">
                  <a16:creationId xmlns:a16="http://schemas.microsoft.com/office/drawing/2014/main" id="{C4CEDB63-6237-EF4F-9C2D-EC505A1A3C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33" y="7958"/>
              <a:ext cx="12" cy="3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2" name="Line 32">
              <a:extLst>
                <a:ext uri="{FF2B5EF4-FFF2-40B4-BE49-F238E27FC236}">
                  <a16:creationId xmlns:a16="http://schemas.microsoft.com/office/drawing/2014/main" id="{785AA56E-66B4-0444-B028-185C4BC49D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2" y="8735"/>
              <a:ext cx="18" cy="15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3" name="Line 33">
              <a:extLst>
                <a:ext uri="{FF2B5EF4-FFF2-40B4-BE49-F238E27FC236}">
                  <a16:creationId xmlns:a16="http://schemas.microsoft.com/office/drawing/2014/main" id="{266D88F7-30DC-6045-B4EC-FD39B2A67E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8" y="7958"/>
              <a:ext cx="1613" cy="3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4" name="Line 34">
              <a:extLst>
                <a:ext uri="{FF2B5EF4-FFF2-40B4-BE49-F238E27FC236}">
                  <a16:creationId xmlns:a16="http://schemas.microsoft.com/office/drawing/2014/main" id="{03811301-F8C2-064E-90DA-76E29F4F1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1" y="7958"/>
              <a:ext cx="3547" cy="3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5" name="Line 35">
              <a:extLst>
                <a:ext uri="{FF2B5EF4-FFF2-40B4-BE49-F238E27FC236}">
                  <a16:creationId xmlns:a16="http://schemas.microsoft.com/office/drawing/2014/main" id="{9AC6A73F-337D-034B-98D1-95E24C1E74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90" y="8750"/>
              <a:ext cx="590" cy="1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6" name="Line 36">
              <a:extLst>
                <a:ext uri="{FF2B5EF4-FFF2-40B4-BE49-F238E27FC236}">
                  <a16:creationId xmlns:a16="http://schemas.microsoft.com/office/drawing/2014/main" id="{4042FEF3-1542-524A-963D-5B77D50F3D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3" y="8750"/>
              <a:ext cx="461" cy="2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7" name="Line 37">
              <a:extLst>
                <a:ext uri="{FF2B5EF4-FFF2-40B4-BE49-F238E27FC236}">
                  <a16:creationId xmlns:a16="http://schemas.microsoft.com/office/drawing/2014/main" id="{FA748A6C-253C-C843-80B6-01BFD41E51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0" y="9381"/>
              <a:ext cx="5" cy="21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8" name="Line 38">
              <a:extLst>
                <a:ext uri="{FF2B5EF4-FFF2-40B4-BE49-F238E27FC236}">
                  <a16:creationId xmlns:a16="http://schemas.microsoft.com/office/drawing/2014/main" id="{6B2C9C11-F73D-3445-AE54-73DC26B501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9" y="9997"/>
              <a:ext cx="115" cy="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9" name="Line 39">
              <a:extLst>
                <a:ext uri="{FF2B5EF4-FFF2-40B4-BE49-F238E27FC236}">
                  <a16:creationId xmlns:a16="http://schemas.microsoft.com/office/drawing/2014/main" id="{F2A844AF-A087-6042-B1BE-E29605C130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34" y="9395"/>
              <a:ext cx="48" cy="8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0" name="Line 40">
              <a:extLst>
                <a:ext uri="{FF2B5EF4-FFF2-40B4-BE49-F238E27FC236}">
                  <a16:creationId xmlns:a16="http://schemas.microsoft.com/office/drawing/2014/main" id="{8D8EA56F-BC42-DF45-998D-EE307232AB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94" y="8750"/>
              <a:ext cx="309" cy="15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590675"/>
            <a:ext cx="7931150" cy="446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81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Review code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Fix style and add indentation to output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Grammars and Regular Expressions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7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312" y="1176753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216618"/>
            <a:ext cx="1861944" cy="21010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5650" y="3121297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</a:t>
            </a:r>
          </a:p>
          <a:p>
            <a:r>
              <a:rPr lang="en-US" sz="1200" dirty="0" err="1"/>
              <a:t>subFiles</a:t>
            </a:r>
            <a:r>
              <a:rPr lang="en-US" sz="1200" dirty="0"/>
              <a:t> = [cats-and-dogs, recursion, cat3.jpg, …] 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45649" y="3126449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</a:t>
            </a:r>
          </a:p>
          <a:p>
            <a:r>
              <a:rPr lang="en-US" sz="1200" dirty="0" err="1"/>
              <a:t>subFiles</a:t>
            </a:r>
            <a:r>
              <a:rPr lang="en-US" sz="1200" dirty="0"/>
              <a:t> = [cats-and-dogs, recursion, cat3.jpg, …] 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</a:t>
            </a:r>
            <a:r>
              <a:rPr lang="en-US" sz="1200" strike="sngStrike" dirty="0"/>
              <a:t>0</a:t>
            </a:r>
            <a:r>
              <a:rPr lang="en-US" sz="1200" dirty="0"/>
              <a:t> 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4413" y="3462828"/>
            <a:ext cx="19294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cats</a:t>
            </a:r>
          </a:p>
          <a:p>
            <a:r>
              <a:rPr lang="en-US" dirty="0"/>
              <a:t>cats-and-dogs</a:t>
            </a:r>
          </a:p>
          <a:p>
            <a:r>
              <a:rPr lang="en-US" dirty="0"/>
              <a:t>picture1.jpg</a:t>
            </a:r>
          </a:p>
          <a:p>
            <a:r>
              <a:rPr lang="en-US" dirty="0"/>
              <a:t>picture2.jpg</a:t>
            </a:r>
          </a:p>
          <a:p>
            <a:r>
              <a:rPr lang="en-US" dirty="0"/>
              <a:t>recursion</a:t>
            </a:r>
          </a:p>
          <a:p>
            <a:r>
              <a:rPr lang="en-US" dirty="0"/>
              <a:t>…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266" y="1516778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765604" y="3461322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cats-and-</a:t>
            </a:r>
            <a:r>
              <a:rPr lang="en-US" sz="1200" dirty="0" err="1"/>
              <a:t>dgs</a:t>
            </a:r>
            <a:endParaRPr lang="en-US" sz="1200" dirty="0"/>
          </a:p>
          <a:p>
            <a:r>
              <a:rPr lang="en-US" sz="1200" dirty="0" err="1"/>
              <a:t>subFiles</a:t>
            </a:r>
            <a:r>
              <a:rPr lang="en-US" sz="1200" dirty="0"/>
              <a:t> = [picture1.jpg, picture2.jpg]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</a:t>
            </a:r>
            <a:r>
              <a:rPr lang="en-US" sz="1200" strike="sngStrike" dirty="0"/>
              <a:t>0</a:t>
            </a:r>
            <a:r>
              <a:rPr lang="en-US" sz="1200" dirty="0"/>
              <a:t> 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65604" y="3454117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cats-and-</a:t>
            </a:r>
            <a:r>
              <a:rPr lang="en-US" sz="1200" dirty="0" err="1"/>
              <a:t>dgs</a:t>
            </a:r>
            <a:endParaRPr lang="en-US" sz="1200" dirty="0"/>
          </a:p>
          <a:p>
            <a:r>
              <a:rPr lang="en-US" sz="1200" dirty="0" err="1"/>
              <a:t>subFiles</a:t>
            </a:r>
            <a:r>
              <a:rPr lang="en-US" sz="1200" dirty="0"/>
              <a:t> = [picture1.jpg, picture2.jpg]</a:t>
            </a:r>
          </a:p>
          <a:p>
            <a:r>
              <a:rPr lang="en-US" sz="1200" dirty="0" err="1"/>
              <a:t>i</a:t>
            </a:r>
            <a:r>
              <a:rPr lang="en-US" sz="1200" dirty="0"/>
              <a:t> = 0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74" y="1840625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4189406" y="4163014"/>
            <a:ext cx="409519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picture1.jpg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4068" y="1838746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189406" y="4155809"/>
            <a:ext cx="409519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picture2.jpg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172" y="1498721"/>
            <a:ext cx="5240531" cy="2590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3763510" y="3443265"/>
            <a:ext cx="40951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file = recursion</a:t>
            </a:r>
          </a:p>
          <a:p>
            <a:endParaRPr lang="en-US" sz="1200" dirty="0"/>
          </a:p>
          <a:p>
            <a:r>
              <a:rPr lang="en-US" sz="1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7230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  <p:bldP spid="19" grpId="0" animBg="1"/>
      <p:bldP spid="16" grpId="0" animBg="1"/>
      <p:bldP spid="16" grpId="1" animBg="1"/>
      <p:bldP spid="15" grpId="0" animBg="1"/>
      <p:bldP spid="15" grpId="1" build="allAtOnce" animBg="1"/>
      <p:bldP spid="13" grpId="0" animBg="1"/>
      <p:bldP spid="13" grpId="1" animBg="1"/>
      <p:bldP spid="24" grpId="0" animBg="1"/>
      <p:bldP spid="24" grpId="1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>
            <a:extLst>
              <a:ext uri="{FF2B5EF4-FFF2-40B4-BE49-F238E27FC236}">
                <a16:creationId xmlns:a16="http://schemas.microsoft.com/office/drawing/2014/main" id="{89BC590E-182D-9143-8C3E-63960AA6D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0" y="1536700"/>
            <a:ext cx="47371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55926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8FD3C39C-6826-A44D-8E93-ADA75935C0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Languages and grammars</a:t>
            </a:r>
          </a:p>
        </p:txBody>
      </p:sp>
      <p:sp>
        <p:nvSpPr>
          <p:cNvPr id="21506" name="Rectangle 3">
            <a:extLst>
              <a:ext uri="{FF2B5EF4-FFF2-40B4-BE49-F238E27FC236}">
                <a16:creationId xmlns:a16="http://schemas.microsoft.com/office/drawing/2014/main" id="{6EA044F1-600A-A040-8C71-2026638885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(formal) </a:t>
            </a:r>
            <a:r>
              <a:rPr lang="en-US" altLang="en-US" b="1">
                <a:ea typeface="ＭＳ Ｐゴシック" panose="020B0600070205080204" pitchFamily="34" charset="-128"/>
              </a:rPr>
              <a:t>language</a:t>
            </a:r>
            <a:r>
              <a:rPr lang="en-US" altLang="en-US">
                <a:ea typeface="ＭＳ Ｐゴシック" panose="020B0600070205080204" pitchFamily="34" charset="-128"/>
              </a:rPr>
              <a:t>: A set of words or symbols.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grammar</a:t>
            </a:r>
            <a:r>
              <a:rPr lang="en-US" altLang="en-US">
                <a:ea typeface="ＭＳ Ｐゴシック" panose="020B0600070205080204" pitchFamily="34" charset="-128"/>
              </a:rPr>
              <a:t>: A description of a language that describes which sequences of symbols are allowed in that language.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describes language </a:t>
            </a:r>
            <a:r>
              <a:rPr lang="en-US" altLang="en-US" i="1">
                <a:ea typeface="ＭＳ Ｐゴシック" panose="020B0600070205080204" pitchFamily="34" charset="-128"/>
              </a:rPr>
              <a:t>syntax</a:t>
            </a:r>
            <a:r>
              <a:rPr lang="en-US" altLang="en-US">
                <a:ea typeface="ＭＳ Ｐゴシック" panose="020B0600070205080204" pitchFamily="34" charset="-128"/>
              </a:rPr>
              <a:t> (rules) but not </a:t>
            </a:r>
            <a:r>
              <a:rPr lang="en-US" altLang="en-US" i="1">
                <a:ea typeface="ＭＳ Ｐゴシック" panose="020B0600070205080204" pitchFamily="34" charset="-128"/>
              </a:rPr>
              <a:t>semantics </a:t>
            </a:r>
            <a:r>
              <a:rPr lang="en-US" altLang="en-US">
                <a:ea typeface="ＭＳ Ｐゴシック" panose="020B0600070205080204" pitchFamily="34" charset="-128"/>
              </a:rPr>
              <a:t>(meaning)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can be used to generate strings from a language, or to determine whether a given string belongs to a given language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1AE17AE7-31CC-9046-96C6-57ADF96713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Backus-Naur (BNF)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BCE8EA84-8F89-EF4D-80E7-A34301FD35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ea typeface="ＭＳ Ｐゴシック" panose="020B0600070205080204" pitchFamily="34" charset="-128"/>
              </a:rPr>
              <a:t>Backus-Naur Form (BNF)</a:t>
            </a:r>
            <a:r>
              <a:rPr lang="en-US" altLang="en-US">
                <a:ea typeface="ＭＳ Ｐゴシック" panose="020B0600070205080204" pitchFamily="34" charset="-128"/>
              </a:rPr>
              <a:t>: A syntax for describing language grammars in terms of transformation </a:t>
            </a:r>
            <a:r>
              <a:rPr lang="en-US" altLang="en-US" i="1">
                <a:ea typeface="ＭＳ Ｐゴシック" panose="020B0600070205080204" pitchFamily="34" charset="-128"/>
              </a:rPr>
              <a:t>rules</a:t>
            </a:r>
            <a:r>
              <a:rPr lang="en-US" altLang="en-US">
                <a:ea typeface="ＭＳ Ｐゴシック" panose="020B0600070205080204" pitchFamily="34" charset="-128"/>
              </a:rPr>
              <a:t>, of the form: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r>
              <a:rPr lang="en-US" altLang="en-US" sz="1800">
                <a:ea typeface="ＭＳ Ｐゴシック" panose="020B0600070205080204" pitchFamily="34" charset="-128"/>
              </a:rPr>
              <a:t>&lt;</a:t>
            </a:r>
            <a:r>
              <a:rPr lang="en-US" altLang="en-US" sz="1800" b="1">
                <a:ea typeface="ＭＳ Ｐゴシック" panose="020B0600070205080204" pitchFamily="34" charset="-128"/>
              </a:rPr>
              <a:t>symbol</a:t>
            </a:r>
            <a:r>
              <a:rPr lang="en-US" altLang="en-US" sz="1800">
                <a:ea typeface="ＭＳ Ｐゴシック" panose="020B0600070205080204" pitchFamily="34" charset="-128"/>
              </a:rPr>
              <a:t>&gt;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::=</a:t>
            </a:r>
            <a:r>
              <a:rPr lang="en-US" altLang="en-US" sz="1800">
                <a:ea typeface="ＭＳ Ｐゴシック" panose="020B0600070205080204" pitchFamily="34" charset="-128"/>
              </a:rPr>
              <a:t> &lt;</a:t>
            </a:r>
            <a:r>
              <a:rPr lang="en-US" altLang="en-US" sz="1800" b="1">
                <a:ea typeface="ＭＳ Ｐゴシック" panose="020B0600070205080204" pitchFamily="34" charset="-128"/>
              </a:rPr>
              <a:t>expression</a:t>
            </a:r>
            <a:r>
              <a:rPr lang="en-US" altLang="en-US" sz="1800">
                <a:ea typeface="ＭＳ Ｐゴシック" panose="020B0600070205080204" pitchFamily="34" charset="-128"/>
              </a:rPr>
              <a:t>&gt;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|</a:t>
            </a:r>
            <a:r>
              <a:rPr lang="en-US" altLang="en-US" sz="1800">
                <a:ea typeface="ＭＳ Ｐゴシック" panose="020B0600070205080204" pitchFamily="34" charset="-128"/>
              </a:rPr>
              <a:t> &lt;</a:t>
            </a:r>
            <a:r>
              <a:rPr lang="en-US" altLang="en-US" sz="1800" b="1">
                <a:ea typeface="ＭＳ Ｐゴシック" panose="020B0600070205080204" pitchFamily="34" charset="-128"/>
              </a:rPr>
              <a:t>expression</a:t>
            </a:r>
            <a:r>
              <a:rPr lang="en-US" altLang="en-US" sz="1800">
                <a:ea typeface="ＭＳ Ｐゴシック" panose="020B0600070205080204" pitchFamily="34" charset="-128"/>
              </a:rPr>
              <a:t>&gt; </a:t>
            </a:r>
            <a:r>
              <a:rPr lang="en-US" altLang="en-US" sz="1800" i="1">
                <a:ea typeface="ＭＳ Ｐゴシック" panose="020B0600070205080204" pitchFamily="34" charset="-128"/>
              </a:rPr>
              <a:t>...</a:t>
            </a:r>
            <a:r>
              <a:rPr lang="en-US" altLang="en-US" sz="1800">
                <a:ea typeface="ＭＳ Ｐゴシック" panose="020B0600070205080204" pitchFamily="34" charset="-128"/>
              </a:rPr>
              <a:t> </a:t>
            </a:r>
            <a:r>
              <a:rPr lang="en-US" altLang="en-US" sz="1800">
                <a:latin typeface="Courier New" panose="02070309020205020404" pitchFamily="49" charset="0"/>
                <a:ea typeface="ＭＳ Ｐゴシック" panose="020B0600070205080204" pitchFamily="34" charset="-128"/>
              </a:rPr>
              <a:t>|</a:t>
            </a:r>
            <a:r>
              <a:rPr lang="en-US" altLang="en-US" sz="1800">
                <a:ea typeface="ＭＳ Ｐゴシック" panose="020B0600070205080204" pitchFamily="34" charset="-128"/>
              </a:rPr>
              <a:t> &lt;</a:t>
            </a:r>
            <a:r>
              <a:rPr lang="en-US" altLang="en-US" sz="1800" b="1">
                <a:ea typeface="ＭＳ Ｐゴシック" panose="020B0600070205080204" pitchFamily="34" charset="-128"/>
              </a:rPr>
              <a:t>expression</a:t>
            </a:r>
            <a:r>
              <a:rPr lang="en-US" altLang="en-US" sz="1800">
                <a:ea typeface="ＭＳ Ｐゴシック" panose="020B0600070205080204" pitchFamily="34" charset="-128"/>
              </a:rPr>
              <a:t>&gt;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terminal</a:t>
            </a:r>
            <a:r>
              <a:rPr lang="en-US" altLang="en-US">
                <a:ea typeface="ＭＳ Ｐゴシック" panose="020B0600070205080204" pitchFamily="34" charset="-128"/>
              </a:rPr>
              <a:t>: A fundamental symbol of the language.</a:t>
            </a:r>
          </a:p>
          <a:p>
            <a:pPr lvl="1" eaLnBrk="1" hangingPunct="1"/>
            <a:r>
              <a:rPr lang="en-US" altLang="en-US" b="1">
                <a:ea typeface="ＭＳ Ｐゴシック" panose="020B0600070205080204" pitchFamily="34" charset="-128"/>
              </a:rPr>
              <a:t>non-terminal</a:t>
            </a:r>
            <a:r>
              <a:rPr lang="en-US" altLang="en-US">
                <a:ea typeface="ＭＳ Ｐゴシック" panose="020B0600070205080204" pitchFamily="34" charset="-128"/>
              </a:rPr>
              <a:t>: A high-level symbol describing language syntax, which can be transformed into other non-terminal or terminal symbol(s) based on the rules of the grammar.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developed by two Turing-award-winning computer scientists in 1960 to describe their new ALGOL programming language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2CCD3C05-8831-2946-A5D9-6963D60AAA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 example BNF grammar</a:t>
            </a:r>
          </a:p>
        </p:txBody>
      </p:sp>
      <p:sp>
        <p:nvSpPr>
          <p:cNvPr id="23554" name="Rectangle 3">
            <a:extLst>
              <a:ext uri="{FF2B5EF4-FFF2-40B4-BE49-F238E27FC236}">
                <a16:creationId xmlns:a16="http://schemas.microsoft.com/office/drawing/2014/main" id="{47625007-175C-AB48-9FB9-7335744F9D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sentences that could be generated from this grammar: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Marty slept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Jessica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Stuart cried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596C3CD2-E410-8F4C-9EF9-81FC71C576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BNF grammar version 2</a:t>
            </a:r>
          </a:p>
        </p:txBody>
      </p:sp>
      <p:sp>
        <p:nvSpPr>
          <p:cNvPr id="24578" name="Rectangle 3">
            <a:extLst>
              <a:ext uri="{FF2B5EF4-FFF2-40B4-BE49-F238E27FC236}">
                <a16:creationId xmlns:a16="http://schemas.microsoft.com/office/drawing/2014/main" id="{CB21A776-E634-7A4E-A4EC-B496FE5443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&lt;s&gt;::=&lt;n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&gt; &lt;v&gt;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&lt;np&gt;::=&lt;pn&gt; | &lt;dp&gt; &lt;n&gt;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</a:t>
            </a: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p</a:t>
            </a: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n&gt;::=Marty | Victoria | Stuart | Jessica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&lt;dp&gt;::=a | the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b="1">
                <a:latin typeface="Courier New" panose="02070309020205020404" pitchFamily="49" charset="0"/>
                <a:ea typeface="ＭＳ Ｐゴシック" panose="020B0600070205080204" pitchFamily="34" charset="-128"/>
              </a:rPr>
              <a:t>&lt;n&gt;::=ball | hamster | carrot | computer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&lt;v&gt;::=cried | slept |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Some sentences that could be generated from this grammar:</a:t>
            </a:r>
          </a:p>
          <a:p>
            <a:pPr lvl="1" eaLnBrk="1" hangingPunct="1">
              <a:buFontTx/>
              <a:buNone/>
            </a:pPr>
            <a:endParaRPr lang="en-US" altLang="en-US" sz="800">
              <a:latin typeface="Courier New" panose="02070309020205020404" pitchFamily="49" charset="0"/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the carrot cried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Jessica belched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>
                <a:latin typeface="Courier New" panose="02070309020205020404" pitchFamily="49" charset="0"/>
                <a:ea typeface="ＭＳ Ｐゴシック" panose="020B0600070205080204" pitchFamily="34" charset="-128"/>
              </a:rPr>
              <a:t>a computer slept</a:t>
            </a: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se143-13wi">
  <a:themeElements>
    <a:clrScheme name="Custom 1">
      <a:dk1>
        <a:sysClr val="windowText" lastClr="000000"/>
      </a:dk1>
      <a:lt1>
        <a:sysClr val="window" lastClr="FFFFFF"/>
      </a:lt1>
      <a:dk2>
        <a:srgbClr val="242852"/>
      </a:dk2>
      <a:lt2>
        <a:srgbClr val="6C7E9C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cse143-13wi.thmx</Template>
  <TotalTime>7206</TotalTime>
  <Words>817</Words>
  <Application>Microsoft Office PowerPoint</Application>
  <PresentationFormat>On-screen Show (4:3)</PresentationFormat>
  <Paragraphs>141</Paragraphs>
  <Slides>13</Slides>
  <Notes>1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Verdana</vt:lpstr>
      <vt:lpstr>Wingdings 2</vt:lpstr>
      <vt:lpstr>Courier New</vt:lpstr>
      <vt:lpstr>Times New Roman</vt:lpstr>
      <vt:lpstr>Calibri</vt:lpstr>
      <vt:lpstr>ＭＳ Ｐゴシック</vt:lpstr>
      <vt:lpstr>Wingdings</vt:lpstr>
      <vt:lpstr>cse143-13wi</vt:lpstr>
      <vt:lpstr>Building Java Programs </vt:lpstr>
      <vt:lpstr>PowerPoint Presentation</vt:lpstr>
      <vt:lpstr>Plan for Lecture</vt:lpstr>
      <vt:lpstr>print</vt:lpstr>
      <vt:lpstr>PowerPoint Presentation</vt:lpstr>
      <vt:lpstr>Languages and grammars</vt:lpstr>
      <vt:lpstr>Backus-Naur (BNF)</vt:lpstr>
      <vt:lpstr>An example BNF grammar</vt:lpstr>
      <vt:lpstr>BNF grammar version 2</vt:lpstr>
      <vt:lpstr>BNF grammar version 3</vt:lpstr>
      <vt:lpstr>Grammars and recursion</vt:lpstr>
      <vt:lpstr>Grammar, final version</vt:lpstr>
      <vt:lpstr>Sentence generation</vt:lpstr>
    </vt:vector>
  </TitlesOfParts>
  <Company>University of Washington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 Martin</dc:creator>
  <cp:lastModifiedBy>Hunter Schafer</cp:lastModifiedBy>
  <cp:revision>46</cp:revision>
  <cp:lastPrinted>2016-04-29T04:17:35Z</cp:lastPrinted>
  <dcterms:created xsi:type="dcterms:W3CDTF">2013-02-08T05:42:19Z</dcterms:created>
  <dcterms:modified xsi:type="dcterms:W3CDTF">2021-10-29T16:47:19Z</dcterms:modified>
</cp:coreProperties>
</file>