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6" r:id="rId2"/>
    <p:sldId id="292" r:id="rId3"/>
    <p:sldId id="299" r:id="rId4"/>
    <p:sldId id="300" r:id="rId5"/>
    <p:sldId id="288" r:id="rId6"/>
    <p:sldId id="290" r:id="rId7"/>
    <p:sldId id="289" r:id="rId8"/>
    <p:sldId id="257" r:id="rId9"/>
    <p:sldId id="281" r:id="rId10"/>
    <p:sldId id="277" r:id="rId11"/>
    <p:sldId id="287" r:id="rId12"/>
    <p:sldId id="291" r:id="rId13"/>
    <p:sldId id="275" r:id="rId14"/>
    <p:sldId id="278" r:id="rId15"/>
    <p:sldId id="279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95" r:id="rId24"/>
    <p:sldId id="296" r:id="rId25"/>
    <p:sldId id="297" r:id="rId26"/>
    <p:sldId id="298" r:id="rId27"/>
    <p:sldId id="270" r:id="rId28"/>
    <p:sldId id="271" r:id="rId29"/>
    <p:sldId id="272" r:id="rId30"/>
    <p:sldId id="273" r:id="rId31"/>
    <p:sldId id="283" r:id="rId32"/>
    <p:sldId id="284" r:id="rId33"/>
    <p:sldId id="285" r:id="rId34"/>
    <p:sldId id="286" r:id="rId3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9"/>
    <p:restoredTop sz="94704"/>
  </p:normalViewPr>
  <p:slideViewPr>
    <p:cSldViewPr snapToGrid="0" snapToObjects="1">
      <p:cViewPr varScale="1">
        <p:scale>
          <a:sx n="86" d="100"/>
          <a:sy n="86" d="100"/>
        </p:scale>
        <p:origin x="927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85A0922-8337-664D-BE83-7A689A8C9B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DFDAB5-CC4E-514B-91F3-DF9CF50D27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35D06232-7AB4-A44B-9AE5-CE2F878A29B0}" type="datetimeFigureOut">
              <a:rPr lang="en-US"/>
              <a:pPr>
                <a:defRPr/>
              </a:pPr>
              <a:t>10/20/2021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1F5822-3923-1946-85A1-91E6E9194A7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CF365D-5DC8-C64E-BAC3-7588752FE5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8C95EC65-A7AA-9E45-8D89-E9FBC8658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AE69B52-11D9-7D4E-9FB5-C2CF9748A6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4E8326-8855-0B42-97ED-1BD6C9F7B34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FF35EB2E-0F41-7947-8DAE-3F8DC8DFE857}" type="datetimeFigureOut">
              <a:rPr lang="en-US"/>
              <a:pPr>
                <a:defRPr/>
              </a:pPr>
              <a:t>10/20/2021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EC3A3F3-3644-AC48-908E-00E8F52919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74CACF9-4CA4-EC4A-B7BB-43E0635A87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5EA10C-DAC0-CB41-ABA9-1568CA77A9E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3384AC-110D-3C40-A731-3E9C3738B7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24910417-8638-8343-AE20-E44F64EFB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>
            <a:extLst>
              <a:ext uri="{FF2B5EF4-FFF2-40B4-BE49-F238E27FC236}">
                <a16:creationId xmlns:a16="http://schemas.microsoft.com/office/drawing/2014/main" id="{4B149E48-AD6C-2D44-9DA0-2A92EC99163A}"/>
              </a:ext>
            </a:extLst>
          </p:cNvPr>
          <p:cNvGrpSpPr>
            <a:grpSpLocks/>
          </p:cNvGrpSpPr>
          <p:nvPr/>
        </p:nvGrpSpPr>
        <p:grpSpPr bwMode="auto">
          <a:xfrm>
            <a:off x="-9525" y="0"/>
            <a:ext cx="9169400" cy="533400"/>
            <a:chOff x="-6" y="-180"/>
            <a:chExt cx="5776" cy="516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72B2FA87-7FA9-224A-ACBB-FCACA3E35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824CF78-950D-F24D-BB0E-E7A731A46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7" name="Group 1">
              <a:extLst>
                <a:ext uri="{FF2B5EF4-FFF2-40B4-BE49-F238E27FC236}">
                  <a16:creationId xmlns:a16="http://schemas.microsoft.com/office/drawing/2014/main" id="{1A2F19FF-BDF5-6942-BDC3-41C52EE391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FE8790D9-AA84-B348-9DAD-AA72242E71AD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000"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3DD0685-C861-6449-9CEE-AA5F3984FC64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000">
                  <a:ea typeface="Times New Roman" charset="0"/>
                  <a:cs typeface="Times New Roman" charset="0"/>
                </a:endParaRPr>
              </a:p>
            </p:txBody>
          </p:sp>
        </p:grpSp>
      </p:grpSp>
      <p:sp>
        <p:nvSpPr>
          <p:cNvPr id="81924" name="Title Placeholder 8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25" name="Text Placeholder 29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7772400" cy="1752600"/>
          </a:xfrm>
          <a:ln w="9525"/>
        </p:spPr>
        <p:txBody>
          <a:bodyPr/>
          <a:lstStyle>
            <a:lvl1pPr marL="0" indent="0" algn="ctr">
              <a:buFont typeface="Wingdings 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96149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1514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546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160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8229600" cy="7032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1032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826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8">
            <a:extLst>
              <a:ext uri="{FF2B5EF4-FFF2-40B4-BE49-F238E27FC236}">
                <a16:creationId xmlns:a16="http://schemas.microsoft.com/office/drawing/2014/main" id="{C17BBB86-244B-E348-8679-C4D64AD1FA8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439738"/>
            <a:ext cx="82296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9">
            <a:extLst>
              <a:ext uri="{FF2B5EF4-FFF2-40B4-BE49-F238E27FC236}">
                <a16:creationId xmlns:a16="http://schemas.microsoft.com/office/drawing/2014/main" id="{4D9DCE6F-F195-A046-ADE1-0C29FD6130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28600" y="1371600"/>
            <a:ext cx="8915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1028" name="Group 24">
            <a:extLst>
              <a:ext uri="{FF2B5EF4-FFF2-40B4-BE49-F238E27FC236}">
                <a16:creationId xmlns:a16="http://schemas.microsoft.com/office/drawing/2014/main" id="{8DEBC73E-7DD9-4A47-B4A5-AA7F9D5EC029}"/>
              </a:ext>
            </a:extLst>
          </p:cNvPr>
          <p:cNvGrpSpPr>
            <a:grpSpLocks/>
          </p:cNvGrpSpPr>
          <p:nvPr/>
        </p:nvGrpSpPr>
        <p:grpSpPr bwMode="auto">
          <a:xfrm>
            <a:off x="-9525" y="0"/>
            <a:ext cx="9169400" cy="533400"/>
            <a:chOff x="-6" y="-180"/>
            <a:chExt cx="5776" cy="516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153C7C2-442E-3F43-90D1-73C1EC1F4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640BC1D-013A-0C47-9275-DE4561050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1032" name="Group 1">
              <a:extLst>
                <a:ext uri="{FF2B5EF4-FFF2-40B4-BE49-F238E27FC236}">
                  <a16:creationId xmlns:a16="http://schemas.microsoft.com/office/drawing/2014/main" id="{DCFF9207-2650-CE4E-AC2D-128E39510F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CDCABB32-13CC-054B-BDA7-349778784BC1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000"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A8252B68-E794-D443-9748-5A7F3432C8BD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000">
                  <a:ea typeface="Times New Roman" charset="0"/>
                  <a:cs typeface="Times New Roman" charset="0"/>
                </a:endParaRPr>
              </a:p>
            </p:txBody>
          </p:sp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C1C0C-B271-B746-A6EC-91C86A6CE665}"/>
              </a:ext>
            </a:extLst>
          </p:cNvPr>
          <p:cNvSpPr txBox="1">
            <a:spLocks noGrp="1"/>
          </p:cNvSpPr>
          <p:nvPr/>
        </p:nvSpPr>
        <p:spPr>
          <a:xfrm>
            <a:off x="8326438" y="6430963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r" eaLnBrk="1" hangingPunct="1">
              <a:buFont typeface="Wingdings" charset="2"/>
              <a:buNone/>
              <a:defRPr/>
            </a:pPr>
            <a:fld id="{7F77C1D1-28B5-474E-99B3-B5E7CE2C86BA}" type="slidenum">
              <a:rPr lang="en-US" altLang="en-US" sz="1200" smtClean="0">
                <a:solidFill>
                  <a:srgbClr val="424242"/>
                </a:solidFill>
              </a:rPr>
              <a:pPr algn="r" eaLnBrk="1" hangingPunct="1">
                <a:buFont typeface="Wingdings" charset="2"/>
                <a:buNone/>
                <a:defRPr/>
              </a:pPr>
              <a:t>‹#›</a:t>
            </a:fld>
            <a:endParaRPr lang="en-US" altLang="en-US" sz="1200">
              <a:solidFill>
                <a:srgbClr val="42424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6" r:id="rId2"/>
    <p:sldLayoutId id="2147483697" r:id="rId3"/>
    <p:sldLayoutId id="2147483698" r:id="rId4"/>
    <p:sldLayoutId id="2147483699" r:id="rId5"/>
    <p:sldLayoutId id="2147483700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95000"/>
        <a:buFont typeface="Wingdings 2" pitchFamily="2" charset="2"/>
        <a:buChar char=""/>
        <a:defRPr sz="2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2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2" charset="2"/>
        <a:buChar char="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65000"/>
        <a:buFont typeface="Wingdings 2" pitchFamily="2" charset="2"/>
        <a:buChar char=""/>
        <a:defRPr sz="17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SzPct val="65000"/>
        <a:buFont typeface="Wingdings 2" pitchFamily="2" charset="2"/>
        <a:buChar char=""/>
        <a:defRPr sz="17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>
            <a:extLst>
              <a:ext uri="{FF2B5EF4-FFF2-40B4-BE49-F238E27FC236}">
                <a16:creationId xmlns:a16="http://schemas.microsoft.com/office/drawing/2014/main" id="{269B441A-57EC-044F-89B7-8E27C25814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Building Java Programs</a:t>
            </a:r>
          </a:p>
        </p:txBody>
      </p:sp>
      <p:sp>
        <p:nvSpPr>
          <p:cNvPr id="3074" name="Subtitle 2">
            <a:extLst>
              <a:ext uri="{FF2B5EF4-FFF2-40B4-BE49-F238E27FC236}">
                <a16:creationId xmlns:a16="http://schemas.microsoft.com/office/drawing/2014/main" id="{2E81282E-8691-B247-99FF-47347A0E83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 2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Chapter 12</a:t>
            </a:r>
          </a:p>
          <a:p>
            <a:pPr eaLnBrk="1" hangingPunct="1">
              <a:buFont typeface="Wingdings 2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introduction to recursion</a:t>
            </a:r>
          </a:p>
          <a:p>
            <a:pPr eaLnBrk="1" hangingPunct="1">
              <a:buFont typeface="Wingdings 2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buFont typeface="Wingdings 2" pitchFamily="2" charset="2"/>
              <a:buNone/>
            </a:pPr>
            <a:r>
              <a:rPr lang="en-US" altLang="en-US" b="1">
                <a:ea typeface="ＭＳ Ｐゴシック" panose="020B0600070205080204" pitchFamily="34" charset="-128"/>
              </a:rPr>
              <a:t>reading: 12.1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>
            <a:extLst>
              <a:ext uri="{FF2B5EF4-FFF2-40B4-BE49-F238E27FC236}">
                <a16:creationId xmlns:a16="http://schemas.microsoft.com/office/drawing/2014/main" id="{8B1A93B1-1CAF-BA41-A09C-41FA4F7DE1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Why learn recursion?</a:t>
            </a:r>
          </a:p>
        </p:txBody>
      </p:sp>
      <p:sp>
        <p:nvSpPr>
          <p:cNvPr id="11266" name="Rectangle 3">
            <a:extLst>
              <a:ext uri="{FF2B5EF4-FFF2-40B4-BE49-F238E27FC236}">
                <a16:creationId xmlns:a16="http://schemas.microsoft.com/office/drawing/2014/main" id="{6BBC98A3-4660-AB4D-95BF-BC01228F3B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"Cultural experience" – think differently about problems</a:t>
            </a:r>
          </a:p>
          <a:p>
            <a:pPr lvl="1" eaLnBrk="1" hangingPunct="1"/>
            <a:endParaRPr lang="en-US" altLang="en-US" sz="12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Solves some problems more naturally than iteration</a:t>
            </a:r>
          </a:p>
          <a:p>
            <a:pPr lvl="1" eaLnBrk="1" hangingPunct="1"/>
            <a:endParaRPr lang="en-US" altLang="en-US" sz="12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Can lead to elegant, simplistic, short code (when used well)</a:t>
            </a:r>
          </a:p>
          <a:p>
            <a:pPr lvl="1" eaLnBrk="1" hangingPunct="1"/>
            <a:endParaRPr lang="en-US" altLang="en-US" sz="12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Many programming languages ("functional" languages such as Scheme, ML, and Haskell) use recursion exclusively (no loops)</a:t>
            </a:r>
          </a:p>
          <a:p>
            <a:pPr lvl="1" eaLnBrk="1" hangingPunct="1"/>
            <a:endParaRPr lang="en-US" altLang="en-US" sz="120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12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 key component of many of our assignments in CSE 143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8" descr="2009_09030093Stairnose_at_top_of_stairs_BIG.jpeg">
            <a:extLst>
              <a:ext uri="{FF2B5EF4-FFF2-40B4-BE49-F238E27FC236}">
                <a16:creationId xmlns:a16="http://schemas.microsoft.com/office/drawing/2014/main" id="{70B15CE5-F10C-6044-BF14-FADA9BAEA8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7" r="20982"/>
          <a:stretch>
            <a:fillRect/>
          </a:stretch>
        </p:blipFill>
        <p:spPr bwMode="auto">
          <a:xfrm>
            <a:off x="0" y="1354138"/>
            <a:ext cx="4094163" cy="550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Title 1">
            <a:extLst>
              <a:ext uri="{FF2B5EF4-FFF2-40B4-BE49-F238E27FC236}">
                <a16:creationId xmlns:a16="http://schemas.microsoft.com/office/drawing/2014/main" id="{2004E111-B320-0E48-A1BA-FC75F5490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Getting down stairs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C1267-1796-5E45-B5DD-549948F77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7688" y="1371600"/>
            <a:ext cx="4786312" cy="5181600"/>
          </a:xfrm>
        </p:spPr>
        <p:txBody>
          <a:bodyPr/>
          <a:lstStyle/>
          <a:p>
            <a:pPr eaLnBrk="1" hangingPunct="1">
              <a:buFont typeface="Wingdings 2" charset="0"/>
              <a:buChar char=""/>
              <a:defRPr/>
            </a:pPr>
            <a:r>
              <a:rPr lang="en-US" dirty="0"/>
              <a:t>Need to know two things:</a:t>
            </a:r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 dirty="0"/>
              <a:t>Getting down one stair</a:t>
            </a:r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 dirty="0"/>
              <a:t>Recognizing the bottom</a:t>
            </a:r>
          </a:p>
          <a:p>
            <a:pPr lvl="1" eaLnBrk="1" hangingPunct="1">
              <a:buFont typeface="Wingdings 2" charset="0"/>
              <a:buChar char=""/>
              <a:defRPr/>
            </a:pPr>
            <a:endParaRPr lang="en-US" dirty="0"/>
          </a:p>
          <a:p>
            <a:pPr eaLnBrk="1" hangingPunct="1">
              <a:buFont typeface="Wingdings 2" charset="0"/>
              <a:buChar char=""/>
              <a:defRPr/>
            </a:pPr>
            <a:r>
              <a:rPr lang="en-US" dirty="0"/>
              <a:t>Most code will look like:</a:t>
            </a:r>
          </a:p>
          <a:p>
            <a:pPr eaLnBrk="1" hangingPunct="1">
              <a:buFont typeface="Wingdings 2" charset="0"/>
              <a:buChar char=""/>
              <a:defRPr/>
            </a:pPr>
            <a:endParaRPr lang="en-US" sz="600" dirty="0"/>
          </a:p>
          <a:p>
            <a:pPr marL="0" indent="0" eaLnBrk="1" hangingPunct="1">
              <a:buFont typeface="Wingdings 2" charset="0"/>
              <a:buNone/>
              <a:defRPr/>
            </a:pPr>
            <a:r>
              <a:rPr lang="en-US" sz="1600" dirty="0">
                <a:latin typeface="Courier New"/>
                <a:cs typeface="Courier New"/>
              </a:rPr>
              <a:t>if (simplest case) {</a:t>
            </a:r>
          </a:p>
          <a:p>
            <a:pPr marL="0" indent="0" eaLnBrk="1" hangingPunct="1">
              <a:buFont typeface="Wingdings 2" charset="0"/>
              <a:buNone/>
              <a:defRPr/>
            </a:pPr>
            <a:r>
              <a:rPr lang="en-US" sz="1600" dirty="0">
                <a:latin typeface="Courier New"/>
                <a:cs typeface="Courier New"/>
              </a:rPr>
              <a:t>    compute and return solution</a:t>
            </a:r>
          </a:p>
          <a:p>
            <a:pPr marL="0" indent="0" eaLnBrk="1" hangingPunct="1">
              <a:buFont typeface="Wingdings 2" charset="0"/>
              <a:buNone/>
              <a:defRPr/>
            </a:pPr>
            <a:r>
              <a:rPr lang="en-US" sz="1600" dirty="0">
                <a:latin typeface="Courier New"/>
                <a:cs typeface="Courier New"/>
              </a:rPr>
              <a:t>} else {</a:t>
            </a:r>
          </a:p>
          <a:p>
            <a:pPr marL="0" indent="0" eaLnBrk="1" hangingPunct="1">
              <a:buFont typeface="Wingdings 2" charset="0"/>
              <a:buNone/>
              <a:defRPr/>
            </a:pPr>
            <a:r>
              <a:rPr lang="en-US" sz="1600" dirty="0">
                <a:latin typeface="Courier New"/>
                <a:cs typeface="Courier New"/>
              </a:rPr>
              <a:t>    divide into similar </a:t>
            </a:r>
            <a:r>
              <a:rPr lang="en-US" sz="1600" dirty="0" err="1">
                <a:latin typeface="Courier New"/>
                <a:cs typeface="Courier New"/>
              </a:rPr>
              <a:t>subproblem</a:t>
            </a:r>
            <a:r>
              <a:rPr lang="en-US" sz="1600" dirty="0">
                <a:latin typeface="Courier New"/>
                <a:cs typeface="Courier New"/>
              </a:rPr>
              <a:t>(s)</a:t>
            </a:r>
          </a:p>
          <a:p>
            <a:pPr marL="0" indent="0" eaLnBrk="1" hangingPunct="1">
              <a:buFont typeface="Wingdings 2" charset="0"/>
              <a:buNone/>
              <a:defRPr/>
            </a:pPr>
            <a:r>
              <a:rPr lang="en-US" sz="1600" dirty="0">
                <a:latin typeface="Courier New"/>
                <a:cs typeface="Courier New"/>
              </a:rPr>
              <a:t>    solve each </a:t>
            </a:r>
            <a:r>
              <a:rPr lang="en-US" sz="1600" dirty="0" err="1">
                <a:latin typeface="Courier New"/>
                <a:cs typeface="Courier New"/>
              </a:rPr>
              <a:t>subproblem</a:t>
            </a:r>
            <a:r>
              <a:rPr lang="en-US" sz="1600" dirty="0">
                <a:latin typeface="Courier New"/>
                <a:cs typeface="Courier New"/>
              </a:rPr>
              <a:t> recursively</a:t>
            </a:r>
          </a:p>
          <a:p>
            <a:pPr marL="0" indent="0" eaLnBrk="1" hangingPunct="1">
              <a:buFont typeface="Wingdings 2" charset="0"/>
              <a:buNone/>
              <a:defRPr/>
            </a:pPr>
            <a:r>
              <a:rPr lang="en-US" sz="1600" dirty="0">
                <a:latin typeface="Courier New"/>
                <a:cs typeface="Courier New"/>
              </a:rPr>
              <a:t>    assemble the overall solution</a:t>
            </a:r>
          </a:p>
          <a:p>
            <a:pPr marL="0" indent="0" eaLnBrk="1" hangingPunct="1">
              <a:buFont typeface="Wingdings 2" charset="0"/>
              <a:buNone/>
              <a:defRPr/>
            </a:pPr>
            <a:r>
              <a:rPr lang="en-US" sz="1600" dirty="0">
                <a:latin typeface="Courier New"/>
                <a:cs typeface="Courier New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95889833-34FE-A940-8003-4CF9033419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Recursion and cases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BFB1A63C-FFCA-7C4B-80FA-592760DF82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Every recursive algorithm involves at least 2 cases:</a:t>
            </a:r>
          </a:p>
          <a:p>
            <a:pPr lvl="1" eaLnBrk="1" hangingPunct="1">
              <a:buFontTx/>
              <a:buNone/>
            </a:pPr>
            <a:endParaRPr lang="en-US" altLang="en-US" sz="80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b="1">
                <a:ea typeface="ＭＳ Ｐゴシック" panose="020B0600070205080204" pitchFamily="34" charset="-128"/>
              </a:rPr>
              <a:t>base case</a:t>
            </a:r>
            <a:r>
              <a:rPr lang="en-US" altLang="en-US">
                <a:ea typeface="ＭＳ Ｐゴシック" panose="020B0600070205080204" pitchFamily="34" charset="-128"/>
              </a:rPr>
              <a:t>: A simple occurrence that can be answered directly.</a:t>
            </a:r>
            <a:endParaRPr lang="en-US" altLang="en-US" i="1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1200" i="1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b="1">
                <a:ea typeface="ＭＳ Ｐゴシック" panose="020B0600070205080204" pitchFamily="34" charset="-128"/>
              </a:rPr>
              <a:t>recursive case</a:t>
            </a:r>
            <a:r>
              <a:rPr lang="en-US" altLang="en-US">
                <a:ea typeface="ＭＳ Ｐゴシック" panose="020B0600070205080204" pitchFamily="34" charset="-128"/>
              </a:rPr>
              <a:t>: A more complex occurrence of the problem that cannot be directly answered, but can instead be described in terms of smaller occurrences of the same problem.</a:t>
            </a:r>
            <a:endParaRPr lang="en-US" altLang="en-US" i="1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Some recursive algorithms have more than one base or recursive case, but all have at least one of each.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A crucial part of recursive programming is identifying these cases.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5366768A-8028-8F43-AEC4-A629051B6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Linked Lists are Self-Similar</a:t>
            </a:r>
          </a:p>
        </p:txBody>
      </p:sp>
      <p:sp>
        <p:nvSpPr>
          <p:cNvPr id="14338" name="Content Placeholder 2">
            <a:extLst>
              <a:ext uri="{FF2B5EF4-FFF2-40B4-BE49-F238E27FC236}">
                <a16:creationId xmlns:a16="http://schemas.microsoft.com/office/drawing/2014/main" id="{F42650FD-1384-2143-BC9C-03ACCE628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 linked list is: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null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a node whose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next</a:t>
            </a:r>
            <a:r>
              <a:rPr lang="en-US" altLang="en-US">
                <a:ea typeface="ＭＳ Ｐゴシック" panose="020B0600070205080204" pitchFamily="34" charset="-128"/>
              </a:rPr>
              <a:t> field references a list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recursive data structure</a:t>
            </a:r>
            <a:r>
              <a:rPr lang="en-US" altLang="en-US">
                <a:ea typeface="ＭＳ Ｐゴシック" panose="020B0600070205080204" pitchFamily="34" charset="-128"/>
              </a:rPr>
              <a:t>: a data structure partially composed of smaller or simpler instances of the same data structure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5" descr="fractal17.jpeg">
            <a:extLst>
              <a:ext uri="{FF2B5EF4-FFF2-40B4-BE49-F238E27FC236}">
                <a16:creationId xmlns:a16="http://schemas.microsoft.com/office/drawing/2014/main" id="{1FC7E865-96A0-1A47-B119-3C3B20EA1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05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 descr="52263_recursive_tree24.jpeg">
            <a:extLst>
              <a:ext uri="{FF2B5EF4-FFF2-40B4-BE49-F238E27FC236}">
                <a16:creationId xmlns:a16="http://schemas.microsoft.com/office/drawing/2014/main" id="{A7296F89-4368-AF4D-A556-F869CFCD4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-4763"/>
            <a:ext cx="11866563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6FCA23AF-5AB8-164C-874F-D6C4561C3C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Another recursive task</a:t>
            </a:r>
          </a:p>
        </p:txBody>
      </p:sp>
      <p:sp>
        <p:nvSpPr>
          <p:cNvPr id="375811" name="Rectangle 3">
            <a:extLst>
              <a:ext uri="{FF2B5EF4-FFF2-40B4-BE49-F238E27FC236}">
                <a16:creationId xmlns:a16="http://schemas.microsoft.com/office/drawing/2014/main" id="{A953198E-E450-E449-95E8-BF51D013DE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How can we remove exactly half of the M&amp;M's in a large bowl, without dumping them all out or being able to count them?</a:t>
            </a:r>
          </a:p>
          <a:p>
            <a:pPr lvl="1" eaLnBrk="1" hangingPunct="1"/>
            <a:endParaRPr lang="en-US" altLang="en-US" sz="80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What if multiple people help out with solving the problem?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Can each person do a small part of the work?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What is a number of M&amp;M's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that it is easy to double,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even if you can't count?</a:t>
            </a:r>
            <a:br>
              <a:rPr lang="en-US" altLang="en-US">
                <a:ea typeface="ＭＳ Ｐゴシック" panose="020B0600070205080204" pitchFamily="34" charset="-128"/>
              </a:rPr>
            </a:br>
            <a:endParaRPr lang="en-US" altLang="en-US" sz="800">
              <a:ea typeface="ＭＳ Ｐゴシック" panose="020B0600070205080204" pitchFamily="34" charset="-128"/>
            </a:endParaRP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(What is a "base case"?)</a:t>
            </a:r>
          </a:p>
        </p:txBody>
      </p:sp>
      <p:pic>
        <p:nvPicPr>
          <p:cNvPr id="17411" name="Picture 4">
            <a:extLst>
              <a:ext uri="{FF2B5EF4-FFF2-40B4-BE49-F238E27FC236}">
                <a16:creationId xmlns:a16="http://schemas.microsoft.com/office/drawing/2014/main" id="{1D4B2955-C960-D144-9C7A-9FC1D71FA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9725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5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5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B1936A1F-2557-C342-8991-435E04F2F2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Recursion in Java</a:t>
            </a:r>
          </a:p>
        </p:txBody>
      </p:sp>
      <p:sp>
        <p:nvSpPr>
          <p:cNvPr id="360451" name="Rectangle 3">
            <a:extLst>
              <a:ext uri="{FF2B5EF4-FFF2-40B4-BE49-F238E27FC236}">
                <a16:creationId xmlns:a16="http://schemas.microsoft.com/office/drawing/2014/main" id="{62773BEA-516C-9F42-BB1C-254D4A729C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Consider the following method to print a line of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*</a:t>
            </a:r>
            <a:r>
              <a:rPr lang="en-US" altLang="en-US">
                <a:ea typeface="ＭＳ Ｐゴシック" panose="020B0600070205080204" pitchFamily="34" charset="-128"/>
              </a:rPr>
              <a:t> characters: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Prints a line containing the given number of stars.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Precondition: n &gt;= 0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void printStars(int n)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for (int i = 0; i &lt; n; i++)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System.out.print("*");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System.out.println();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end the line of output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1" eaLnBrk="1" hangingPunct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Write a recursive version of this method (that calls itself).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Solve the problem </a:t>
            </a:r>
            <a:r>
              <a:rPr lang="en-US" altLang="en-US" u="sng">
                <a:ea typeface="ＭＳ Ｐゴシック" panose="020B0600070205080204" pitchFamily="34" charset="-128"/>
              </a:rPr>
              <a:t>without using any loops</a:t>
            </a:r>
            <a:r>
              <a:rPr lang="en-US" altLang="en-US">
                <a:ea typeface="ＭＳ Ｐゴシック" panose="020B0600070205080204" pitchFamily="34" charset="-128"/>
              </a:rPr>
              <a:t>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Hint: Your solution should print just one star at a time.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04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B82C2DD6-E44C-F241-A7B7-04CA991699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 basic case</a:t>
            </a:r>
          </a:p>
        </p:txBody>
      </p:sp>
      <p:sp>
        <p:nvSpPr>
          <p:cNvPr id="361475" name="Rectangle 3">
            <a:extLst>
              <a:ext uri="{FF2B5EF4-FFF2-40B4-BE49-F238E27FC236}">
                <a16:creationId xmlns:a16="http://schemas.microsoft.com/office/drawing/2014/main" id="{AAF3E380-1A1B-C44C-A2BA-7A35D5A45A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are the cases to consider?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What is a very easy number of stars to print without a loop?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void printStars(int n)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if (n == 1)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// base case; just print one star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System.out.println("*");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else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...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  <a:endParaRPr lang="en-US" altLang="en-US" b="1">
              <a:solidFill>
                <a:srgbClr val="00800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1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1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1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1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1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1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54A2A508-7482-0E4B-AF6D-9338A6AEC4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Handling more cases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FA8BDF27-185A-FB4F-925F-321DFBDDB3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Handling additional cases, with no loops (in a bad way):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void printStars(int n)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if (n == 1)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// base case; just print one star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System.out.println("*");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 else if (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n == 2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System.out.print("*");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System.out.println("*");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 else if (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n == 3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System.out.print("*");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System.out.print("*");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System.out.println("*");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 else if (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n == 4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System.out.print("*");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System.out.print("*");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System.out.print("*");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System.out.println("*");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 else ...</a:t>
            </a:r>
            <a:endParaRPr lang="en-US" altLang="en-US" b="1">
              <a:solidFill>
                <a:srgbClr val="00800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5">
            <a:extLst>
              <a:ext uri="{FF2B5EF4-FFF2-40B4-BE49-F238E27FC236}">
                <a16:creationId xmlns:a16="http://schemas.microsoft.com/office/drawing/2014/main" id="{1065436C-737A-5042-B271-829E138FD0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211263"/>
            <a:ext cx="81153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CF636A97-3C03-1F4F-BC56-728AAC2A1C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Handling more cases 2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7DC9FA67-A197-CD40-9F3F-2BC28F9DE1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Taking advantage of the repeated pattern (somewhat better):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void printStars(int n)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if (n == 1)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// base case; just print one star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System.out.println("*");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 else if (n == 2)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System.out.print("*");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printStars(1); 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prints "*"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 else if (n == 3)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System.out.print("*");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printStars(2); 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prints "**"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 else if (n == 4)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System.out.print("*");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printStars(3); 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prints "***"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 else ...</a:t>
            </a:r>
            <a:endParaRPr lang="en-US" altLang="en-US" b="1">
              <a:solidFill>
                <a:srgbClr val="00800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C0707A99-8EDB-EF41-8208-371D1D88F7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Using recursion properly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58D6E0E8-3F66-C346-BCB1-D8EE952CAF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Condensing the recursive cases into a single case: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void printStars(int n)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if (n == 1)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// base case; just print one star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System.out.println("*");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 else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// recursive case; print one more star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System.out.print("*");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printStars(n - 1);</a:t>
            </a:r>
            <a:endParaRPr lang="en-US" altLang="en-US" b="1">
              <a:solidFill>
                <a:srgbClr val="00800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  <a:endParaRPr lang="en-US" altLang="en-US" b="1">
              <a:solidFill>
                <a:srgbClr val="00800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55D70A84-322C-6944-A91C-5354C2BFD0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"Recursion Zen"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67E67F53-D3FA-A749-964F-B7A56C7EB4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real, even simpler, base case is an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n</a:t>
            </a:r>
            <a:r>
              <a:rPr lang="en-US" altLang="en-US">
                <a:ea typeface="ＭＳ Ｐゴシック" panose="020B0600070205080204" pitchFamily="34" charset="-128"/>
              </a:rPr>
              <a:t> of 0, not 1: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void printStars(int n)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if (n == </a:t>
            </a: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0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// base case; just end the line of output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System.out.println</a:t>
            </a: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()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 else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// recursive case; print one more star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System.out.print("*");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printStars(n - 1);</a:t>
            </a:r>
            <a:endParaRPr lang="en-US" altLang="en-US" b="1">
              <a:solidFill>
                <a:srgbClr val="00800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  <a:endParaRPr lang="en-US" altLang="en-US" b="1">
              <a:solidFill>
                <a:srgbClr val="00800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b="1">
                <a:ea typeface="ＭＳ Ｐゴシック" panose="020B0600070205080204" pitchFamily="34" charset="-128"/>
              </a:rPr>
              <a:t>Recursion Zen</a:t>
            </a:r>
            <a:r>
              <a:rPr lang="en-US" altLang="en-US">
                <a:ea typeface="ＭＳ Ｐゴシック" panose="020B0600070205080204" pitchFamily="34" charset="-128"/>
              </a:rPr>
              <a:t>: The art of properly identifying the best set of cases for a recursive algorithm and expressing them elegantly.</a:t>
            </a:r>
            <a:br>
              <a:rPr lang="en-US" altLang="en-US">
                <a:ea typeface="ＭＳ Ｐゴシック" panose="020B0600070205080204" pitchFamily="34" charset="-128"/>
              </a:rPr>
            </a:br>
            <a:br>
              <a:rPr lang="en-US" altLang="en-US" sz="800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(A CSE 143 informal term)</a:t>
            </a: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179B4763-BA4E-7546-A3E8-6DF9AB891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Recursion vs Iteration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25B0E941-00EF-5A48-A98B-8FCB2237E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5519738" cy="5181600"/>
          </a:xfrm>
        </p:spPr>
        <p:txBody>
          <a:bodyPr/>
          <a:lstStyle/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public static void writeStars(int n) {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while (n &gt; 0) {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   System.out.print("*");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   n--;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}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System.out.println();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}</a:t>
            </a:r>
          </a:p>
          <a:p>
            <a:pPr marL="0" indent="0">
              <a:buFont typeface="Wingdings 2" pitchFamily="2" charset="2"/>
              <a:buNone/>
            </a:pPr>
            <a:endParaRPr lang="en-US" altLang="en-US" sz="1800">
              <a:latin typeface="Courier" pitchFamily="2" charset="0"/>
              <a:ea typeface="Courier" pitchFamily="2" charset="0"/>
              <a:cs typeface="Courier" pitchFamily="2" charset="0"/>
            </a:endParaRP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public static void writeStars(int n) {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if (n == 0) {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   System.out.println();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} else {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   System.out.print("*");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   writeStars(n – 1);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}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}</a:t>
            </a:r>
          </a:p>
          <a:p>
            <a:pPr marL="0" indent="0">
              <a:buFont typeface="Wingdings 2" pitchFamily="2" charset="2"/>
              <a:buNone/>
            </a:pPr>
            <a:endParaRPr lang="en-US" altLang="en-US" sz="1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buFont typeface="Wingdings 2" pitchFamily="2" charset="2"/>
              <a:buNone/>
            </a:pPr>
            <a:endParaRPr lang="en-US" altLang="en-US" sz="1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C15B4C93-DF36-8747-A06E-2D6860E28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Recursion vs Iteration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B111E3-50BF-E640-86C8-20BED0548967}"/>
              </a:ext>
            </a:extLst>
          </p:cNvPr>
          <p:cNvSpPr/>
          <p:nvPr/>
        </p:nvSpPr>
        <p:spPr>
          <a:xfrm>
            <a:off x="668338" y="3048000"/>
            <a:ext cx="2960687" cy="3476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41E648-F86D-AF45-A9B2-08C868BF5CBA}"/>
              </a:ext>
            </a:extLst>
          </p:cNvPr>
          <p:cNvSpPr/>
          <p:nvPr/>
        </p:nvSpPr>
        <p:spPr>
          <a:xfrm>
            <a:off x="1008063" y="4724400"/>
            <a:ext cx="2962275" cy="3476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04" name="Content Placeholder 2">
            <a:extLst>
              <a:ext uri="{FF2B5EF4-FFF2-40B4-BE49-F238E27FC236}">
                <a16:creationId xmlns:a16="http://schemas.microsoft.com/office/drawing/2014/main" id="{A509A98F-3D9E-5D47-BDEC-0EB3002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7958138" cy="5181600"/>
          </a:xfrm>
        </p:spPr>
        <p:txBody>
          <a:bodyPr/>
          <a:lstStyle/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public static void writeStars(int n) {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while (n &gt; 0) {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   System.out.print("*");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   n--;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}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System.out.println(); </a:t>
            </a:r>
            <a:r>
              <a:rPr lang="en-US" altLang="en-US" sz="1800" b="1">
                <a:solidFill>
                  <a:srgbClr val="00B050"/>
                </a:solidFill>
                <a:latin typeface="Courier" pitchFamily="2" charset="0"/>
                <a:ea typeface="Courier" pitchFamily="2" charset="0"/>
                <a:cs typeface="Courier" pitchFamily="2" charset="0"/>
              </a:rPr>
              <a:t>// base case. assert: n == 0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}</a:t>
            </a:r>
          </a:p>
          <a:p>
            <a:pPr marL="0" indent="0">
              <a:buFont typeface="Wingdings 2" pitchFamily="2" charset="2"/>
              <a:buNone/>
            </a:pPr>
            <a:endParaRPr lang="en-US" altLang="en-US" sz="1800">
              <a:latin typeface="Courier" pitchFamily="2" charset="0"/>
              <a:ea typeface="Courier" pitchFamily="2" charset="0"/>
              <a:cs typeface="Courier" pitchFamily="2" charset="0"/>
            </a:endParaRP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public static void writeStars(int n) {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if (n == 0) {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   System.out.println(); </a:t>
            </a:r>
            <a:r>
              <a:rPr lang="en-US" altLang="en-US" sz="1800" b="1">
                <a:solidFill>
                  <a:srgbClr val="00B050"/>
                </a:solidFill>
                <a:latin typeface="Courier" pitchFamily="2" charset="0"/>
                <a:ea typeface="Courier" pitchFamily="2" charset="0"/>
                <a:cs typeface="Courier" pitchFamily="2" charset="0"/>
              </a:rPr>
              <a:t>// base case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} else {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   System.out.print("*");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   writeStars(n – 1);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}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}</a:t>
            </a:r>
          </a:p>
          <a:p>
            <a:pPr marL="0" indent="0">
              <a:buFont typeface="Wingdings 2" pitchFamily="2" charset="2"/>
              <a:buNone/>
            </a:pPr>
            <a:endParaRPr lang="en-US" altLang="en-US" sz="1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buFont typeface="Wingdings 2" pitchFamily="2" charset="2"/>
              <a:buNone/>
            </a:pPr>
            <a:endParaRPr lang="en-US" altLang="en-US" sz="1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A8AB129-7D94-6F41-802D-08D8BF074760}"/>
              </a:ext>
            </a:extLst>
          </p:cNvPr>
          <p:cNvSpPr/>
          <p:nvPr/>
        </p:nvSpPr>
        <p:spPr>
          <a:xfrm>
            <a:off x="1074738" y="5362575"/>
            <a:ext cx="3062287" cy="3492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FB0EEF-9730-D547-8B47-D702608D5E15}"/>
              </a:ext>
            </a:extLst>
          </p:cNvPr>
          <p:cNvSpPr/>
          <p:nvPr/>
        </p:nvSpPr>
        <p:spPr>
          <a:xfrm>
            <a:off x="1074738" y="2074863"/>
            <a:ext cx="3062287" cy="3492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9C1B46D2-EDB2-1B4C-95BF-71BA259DB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7754938" cy="5181600"/>
          </a:xfrm>
        </p:spPr>
        <p:txBody>
          <a:bodyPr/>
          <a:lstStyle/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public static void writeStars(int n) {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while (n &gt; 0) { </a:t>
            </a:r>
            <a:r>
              <a:rPr lang="en-US" altLang="en-US" sz="1800">
                <a:solidFill>
                  <a:srgbClr val="00B050"/>
                </a:solidFill>
                <a:latin typeface="Courier" pitchFamily="2" charset="0"/>
                <a:ea typeface="Courier" pitchFamily="2" charset="0"/>
                <a:cs typeface="Courier" pitchFamily="2" charset="0"/>
              </a:rPr>
              <a:t>// "recursive" case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   System.out.print("*"); </a:t>
            </a:r>
            <a:r>
              <a:rPr lang="en-US" altLang="en-US" sz="1800" b="1">
                <a:solidFill>
                  <a:srgbClr val="00B050"/>
                </a:solidFill>
                <a:latin typeface="Courier" pitchFamily="2" charset="0"/>
                <a:ea typeface="Courier" pitchFamily="2" charset="0"/>
                <a:cs typeface="Courier" pitchFamily="2" charset="0"/>
              </a:rPr>
              <a:t>// small piece of problem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   n--;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}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System.out.println();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}</a:t>
            </a:r>
          </a:p>
          <a:p>
            <a:pPr marL="0" indent="0">
              <a:buFont typeface="Wingdings 2" pitchFamily="2" charset="2"/>
              <a:buNone/>
            </a:pPr>
            <a:endParaRPr lang="en-US" altLang="en-US" sz="1800">
              <a:latin typeface="Courier" pitchFamily="2" charset="0"/>
              <a:ea typeface="Courier" pitchFamily="2" charset="0"/>
              <a:cs typeface="Courier" pitchFamily="2" charset="0"/>
            </a:endParaRP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public static void writeStars(int n) {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if (n == 0) {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   System.out.println();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} else { </a:t>
            </a:r>
            <a:r>
              <a:rPr lang="en-US" altLang="en-US" sz="1800">
                <a:solidFill>
                  <a:srgbClr val="00B050"/>
                </a:solidFill>
                <a:latin typeface="Courier" pitchFamily="2" charset="0"/>
                <a:ea typeface="Courier" pitchFamily="2" charset="0"/>
                <a:cs typeface="Courier" pitchFamily="2" charset="0"/>
              </a:rPr>
              <a:t>// "recursive" case. assert: n &gt; 0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   System.out.print("*"); </a:t>
            </a:r>
            <a:r>
              <a:rPr lang="en-US" altLang="en-US" sz="1800" b="1">
                <a:solidFill>
                  <a:srgbClr val="00B050"/>
                </a:solidFill>
                <a:latin typeface="Courier" pitchFamily="2" charset="0"/>
                <a:ea typeface="Courier" pitchFamily="2" charset="0"/>
                <a:cs typeface="Courier" pitchFamily="2" charset="0"/>
              </a:rPr>
              <a:t>// small piece of problem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   writeStars(n – 1);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}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}</a:t>
            </a:r>
          </a:p>
          <a:p>
            <a:pPr marL="0" indent="0">
              <a:buFont typeface="Wingdings 2" pitchFamily="2" charset="2"/>
              <a:buNone/>
            </a:pPr>
            <a:endParaRPr lang="en-US" altLang="en-US" sz="1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buFont typeface="Wingdings 2" pitchFamily="2" charset="2"/>
              <a:buNone/>
            </a:pPr>
            <a:endParaRPr lang="en-US" altLang="en-US" sz="1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26628" name="Title 1">
            <a:extLst>
              <a:ext uri="{FF2B5EF4-FFF2-40B4-BE49-F238E27FC236}">
                <a16:creationId xmlns:a16="http://schemas.microsoft.com/office/drawing/2014/main" id="{18EA28B5-11A2-8349-92DD-C49428D81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Recursion vs Iteration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4039EC2-FA26-9049-84D8-846753FC936E}"/>
              </a:ext>
            </a:extLst>
          </p:cNvPr>
          <p:cNvSpPr/>
          <p:nvPr/>
        </p:nvSpPr>
        <p:spPr>
          <a:xfrm>
            <a:off x="1042988" y="5697538"/>
            <a:ext cx="2643187" cy="34766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6AFBB6-A16D-1D49-97C9-99BE4E25D063}"/>
              </a:ext>
            </a:extLst>
          </p:cNvPr>
          <p:cNvSpPr/>
          <p:nvPr/>
        </p:nvSpPr>
        <p:spPr>
          <a:xfrm>
            <a:off x="1042988" y="2424113"/>
            <a:ext cx="742950" cy="34766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35826F01-EE99-2040-8DBB-5B00B9ADA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7754938" cy="5181600"/>
          </a:xfrm>
        </p:spPr>
        <p:txBody>
          <a:bodyPr/>
          <a:lstStyle/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public static void writeStars(int n) {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while (n &gt; 0) { </a:t>
            </a:r>
            <a:r>
              <a:rPr lang="en-US" altLang="en-US" sz="1800">
                <a:solidFill>
                  <a:srgbClr val="00B050"/>
                </a:solidFill>
                <a:latin typeface="Courier" pitchFamily="2" charset="0"/>
                <a:ea typeface="Courier" pitchFamily="2" charset="0"/>
                <a:cs typeface="Courier" pitchFamily="2" charset="0"/>
              </a:rPr>
              <a:t>// "recursive" case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   System.out.print("*"); 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   n--; </a:t>
            </a:r>
            <a:r>
              <a:rPr lang="en-US" altLang="en-US" sz="1800" b="1">
                <a:solidFill>
                  <a:srgbClr val="00B050"/>
                </a:solidFill>
                <a:latin typeface="Courier" pitchFamily="2" charset="0"/>
                <a:ea typeface="Courier" pitchFamily="2" charset="0"/>
                <a:cs typeface="Courier" pitchFamily="2" charset="0"/>
              </a:rPr>
              <a:t>// make the problem smaller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}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System.out.println();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}</a:t>
            </a:r>
          </a:p>
          <a:p>
            <a:pPr marL="0" indent="0">
              <a:buFont typeface="Wingdings 2" pitchFamily="2" charset="2"/>
              <a:buNone/>
            </a:pPr>
            <a:endParaRPr lang="en-US" altLang="en-US" sz="1800">
              <a:latin typeface="Courier" pitchFamily="2" charset="0"/>
              <a:ea typeface="Courier" pitchFamily="2" charset="0"/>
              <a:cs typeface="Courier" pitchFamily="2" charset="0"/>
            </a:endParaRP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public static void writeStars(int n) {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if (n == 0) {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   System.out.println();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} else { </a:t>
            </a:r>
            <a:r>
              <a:rPr lang="en-US" altLang="en-US" sz="1800">
                <a:solidFill>
                  <a:srgbClr val="00B050"/>
                </a:solidFill>
                <a:latin typeface="Courier" pitchFamily="2" charset="0"/>
                <a:ea typeface="Courier" pitchFamily="2" charset="0"/>
                <a:cs typeface="Courier" pitchFamily="2" charset="0"/>
              </a:rPr>
              <a:t>// "recursive" case. assert: n &gt; 0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   System.out.print("*");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   writeStars(n – 1); </a:t>
            </a:r>
            <a:r>
              <a:rPr lang="en-US" altLang="en-US" sz="1800" b="1">
                <a:solidFill>
                  <a:srgbClr val="00B050"/>
                </a:solidFill>
                <a:latin typeface="Courier" pitchFamily="2" charset="0"/>
                <a:ea typeface="Courier" pitchFamily="2" charset="0"/>
                <a:cs typeface="Courier" pitchFamily="2" charset="0"/>
              </a:rPr>
              <a:t>// make the problem smaller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}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}</a:t>
            </a:r>
          </a:p>
          <a:p>
            <a:pPr marL="0" indent="0">
              <a:buFont typeface="Wingdings 2" pitchFamily="2" charset="2"/>
              <a:buNone/>
            </a:pPr>
            <a:endParaRPr lang="en-US" altLang="en-US" sz="1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buFont typeface="Wingdings 2" pitchFamily="2" charset="2"/>
              <a:buNone/>
            </a:pPr>
            <a:endParaRPr lang="en-US" altLang="en-US" sz="1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27652" name="Title 1">
            <a:extLst>
              <a:ext uri="{FF2B5EF4-FFF2-40B4-BE49-F238E27FC236}">
                <a16:creationId xmlns:a16="http://schemas.microsoft.com/office/drawing/2014/main" id="{A18812C6-24D6-6540-B8F1-5AA96D21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Recursion vs Iteration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DC7F79E6-63E3-0D4B-AB69-C17B7BD29F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Recursive tracing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06E25EE1-0CAB-3B44-98F3-D49CD478E8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Consider the following recursive method: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int mystery(int n)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if (n &lt; 10)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return n;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 else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int a = n / 10;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int b = n % 10;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return 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mystery(a + b)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What is the result of the following call?</a:t>
            </a:r>
          </a:p>
          <a:p>
            <a:pPr lvl="2" eaLnBrk="1" hangingPunct="1">
              <a:buFontTx/>
              <a:buNone/>
            </a:pPr>
            <a:r>
              <a:rPr lang="en-US" altLang="en-US" sz="2200">
                <a:latin typeface="Courier New" panose="02070309020205020404" pitchFamily="49" charset="0"/>
                <a:ea typeface="ＭＳ Ｐゴシック" panose="020B0600070205080204" pitchFamily="34" charset="-128"/>
              </a:rPr>
              <a:t>mystery(648)</a:t>
            </a:r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CEB87816-088F-2D48-99E9-9F1CBDD76B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 recursive trace</a:t>
            </a:r>
          </a:p>
        </p:txBody>
      </p:sp>
      <p:sp>
        <p:nvSpPr>
          <p:cNvPr id="369667" name="Rectangle 3">
            <a:extLst>
              <a:ext uri="{FF2B5EF4-FFF2-40B4-BE49-F238E27FC236}">
                <a16:creationId xmlns:a16="http://schemas.microsoft.com/office/drawing/2014/main" id="{2BA80BDE-EDAA-964A-9B47-5A5BB6F5C4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u="sng">
                <a:latin typeface="Courier New" panose="02070309020205020404" pitchFamily="49" charset="0"/>
                <a:ea typeface="ＭＳ Ｐゴシック" panose="020B0600070205080204" pitchFamily="34" charset="-128"/>
              </a:rPr>
              <a:t>mystery(648):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int a = 648 / 10;     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64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int b = 648 % 10;     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 8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return mystery(a + b);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mystery(72)</a:t>
            </a:r>
          </a:p>
          <a:p>
            <a:pPr lvl="2" eaLnBrk="1" hangingPunct="1">
              <a:buFont typeface="Wingdings" pitchFamily="2" charset="2"/>
              <a:buNone/>
            </a:pPr>
            <a:endParaRPr lang="en-US" altLang="en-US" sz="800" b="1" u="sng">
              <a:solidFill>
                <a:srgbClr val="00800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2" eaLnBrk="1" hangingPunct="1">
              <a:buFont typeface="Wingdings" pitchFamily="2" charset="2"/>
              <a:buNone/>
            </a:pPr>
            <a:r>
              <a:rPr lang="en-US" altLang="en-US" u="sng">
                <a:latin typeface="Courier New" panose="02070309020205020404" pitchFamily="49" charset="0"/>
                <a:ea typeface="ＭＳ Ｐゴシック" panose="020B0600070205080204" pitchFamily="34" charset="-128"/>
              </a:rPr>
              <a:t>mystery(72):</a:t>
            </a:r>
          </a:p>
          <a:p>
            <a:pPr lvl="2" eaLnBrk="1" hangingPunct="1">
              <a:buFont typeface="Wingdings" pitchFamily="2" charset="2"/>
              <a:buChar char="§"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int a = 72 / 10;       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7</a:t>
            </a:r>
          </a:p>
          <a:p>
            <a:pPr lvl="2" eaLnBrk="1" hangingPunct="1">
              <a:buFont typeface="Wingdings" pitchFamily="2" charset="2"/>
              <a:buChar char="§"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int b = 72 % 10;       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2</a:t>
            </a:r>
          </a:p>
          <a:p>
            <a:pPr lvl="2" eaLnBrk="1" hangingPunct="1">
              <a:buFont typeface="Wingdings" pitchFamily="2" charset="2"/>
              <a:buChar char="§"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return mystery(a + b); 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mystery(9)</a:t>
            </a:r>
          </a:p>
          <a:p>
            <a:pPr lvl="2" eaLnBrk="1" hangingPunct="1">
              <a:buFont typeface="Wingdings" pitchFamily="2" charset="2"/>
              <a:buChar char="§"/>
            </a:pPr>
            <a:endParaRPr lang="en-US" altLang="en-US" b="1">
              <a:solidFill>
                <a:srgbClr val="00800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3" eaLnBrk="1" hangingPunct="1">
              <a:buFont typeface="Wingdings" pitchFamily="2" charset="2"/>
              <a:buNone/>
            </a:pPr>
            <a:r>
              <a:rPr lang="en-US" altLang="en-US" u="sng">
                <a:latin typeface="Courier New" panose="02070309020205020404" pitchFamily="49" charset="0"/>
                <a:ea typeface="ＭＳ Ｐゴシック" panose="020B0600070205080204" pitchFamily="34" charset="-128"/>
              </a:rPr>
              <a:t>mystery(9):</a:t>
            </a:r>
          </a:p>
          <a:p>
            <a:pPr lvl="3" eaLnBrk="1" hangingPunct="1">
              <a:buFont typeface="Wingdings" pitchFamily="2" charset="2"/>
              <a:buChar char="§"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return 9;</a:t>
            </a:r>
          </a:p>
        </p:txBody>
      </p:sp>
      <p:sp>
        <p:nvSpPr>
          <p:cNvPr id="369672" name="Rectangle 8">
            <a:extLst>
              <a:ext uri="{FF2B5EF4-FFF2-40B4-BE49-F238E27FC236}">
                <a16:creationId xmlns:a16="http://schemas.microsoft.com/office/drawing/2014/main" id="{EBD810AE-327F-D742-B092-F801407F7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13" y="1289050"/>
            <a:ext cx="7456487" cy="4578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9673" name="Rectangle 9">
            <a:extLst>
              <a:ext uri="{FF2B5EF4-FFF2-40B4-BE49-F238E27FC236}">
                <a16:creationId xmlns:a16="http://schemas.microsoft.com/office/drawing/2014/main" id="{D0C540AE-6EDC-1143-B3DE-5E55C8131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014663"/>
            <a:ext cx="6629400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9674" name="Rectangle 10">
            <a:extLst>
              <a:ext uri="{FF2B5EF4-FFF2-40B4-BE49-F238E27FC236}">
                <a16:creationId xmlns:a16="http://schemas.microsoft.com/office/drawing/2014/main" id="{3B5C8FBA-6CB9-5E4A-9362-E665923FF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657725"/>
            <a:ext cx="2133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9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9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9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9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9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9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9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9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9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9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9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9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72" grpId="0" animBg="1"/>
      <p:bldP spid="369673" grpId="0" animBg="1"/>
      <p:bldP spid="36967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341CE99C-3859-9E47-B6B8-606DEA309F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Recursive tracing 2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AA79DD19-55FA-6043-9163-F252F2ED13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Consider the following recursive method: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int mystery(int n)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if (n &lt; 10)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return (10 * n) + n;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 else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int a = 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mystery(n / 10)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int b = 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mystery(n % 10)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return (100 * a) + b;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What is the result of the following call?</a:t>
            </a:r>
          </a:p>
          <a:p>
            <a:pPr lvl="2" eaLnBrk="1" hangingPunct="1">
              <a:buFontTx/>
              <a:buNone/>
            </a:pPr>
            <a:r>
              <a:rPr lang="en-US" altLang="en-US" sz="2200">
                <a:latin typeface="Courier New" panose="02070309020205020404" pitchFamily="49" charset="0"/>
                <a:ea typeface="ＭＳ Ｐゴシック" panose="020B0600070205080204" pitchFamily="34" charset="-128"/>
              </a:rPr>
              <a:t>mystery(348)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4">
            <a:extLst>
              <a:ext uri="{FF2B5EF4-FFF2-40B4-BE49-F238E27FC236}">
                <a16:creationId xmlns:a16="http://schemas.microsoft.com/office/drawing/2014/main" id="{886BBC4B-9DD5-0C4A-ACD9-3571C6285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Road Map - Quarter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3108EA-CFAF-224E-9B21-17677996780D}"/>
              </a:ext>
            </a:extLst>
          </p:cNvPr>
          <p:cNvSpPr txBox="1"/>
          <p:nvPr/>
        </p:nvSpPr>
        <p:spPr>
          <a:xfrm>
            <a:off x="457200" y="1041400"/>
            <a:ext cx="3746500" cy="554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latin typeface="Verdana" charset="0"/>
                <a:ea typeface="ＭＳ Ｐゴシック" charset="-128"/>
              </a:rPr>
              <a:t>CS Concepts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Client/Implementer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Efficiency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accent1"/>
                </a:solidFill>
                <a:latin typeface="Verdana" charset="0"/>
                <a:ea typeface="ＭＳ Ｐゴシック" charset="-128"/>
              </a:rPr>
              <a:t>Recursion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Regular Expressions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Grammars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Sorting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Backtracking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Hashing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Huffman Compression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dirty="0">
              <a:latin typeface="Verdana" charset="0"/>
              <a:ea typeface="ＭＳ Ｐゴシック" charset="-128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latin typeface="Verdana" charset="0"/>
                <a:ea typeface="ＭＳ Ｐゴシック" charset="-128"/>
              </a:rPr>
              <a:t>Data Structures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Lists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Stacks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Queues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Sets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Maps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Priority Queues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Verdana" charset="0"/>
              <a:ea typeface="ＭＳ Ｐゴシック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6F08AE-8478-E346-8E04-C6AD584009C9}"/>
              </a:ext>
            </a:extLst>
          </p:cNvPr>
          <p:cNvSpPr txBox="1"/>
          <p:nvPr/>
        </p:nvSpPr>
        <p:spPr>
          <a:xfrm>
            <a:off x="4572000" y="1041400"/>
            <a:ext cx="4025900" cy="6092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latin typeface="Verdana" charset="0"/>
                <a:ea typeface="ＭＳ Ｐゴシック" charset="-128"/>
              </a:rPr>
              <a:t>Java Language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Exceptions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Interfaces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References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Comparable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Generics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Inheritance/Polymorphism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Abstract Classes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Verdana" charset="0"/>
              <a:ea typeface="ＭＳ Ｐゴシック" charset="-128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Verdana" charset="0"/>
              <a:ea typeface="ＭＳ Ｐゴシック" charset="-128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Verdana" charset="0"/>
              <a:ea typeface="ＭＳ Ｐゴシック" charset="-128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latin typeface="Verdana" charset="0"/>
                <a:ea typeface="ＭＳ Ｐゴシック" charset="-128"/>
              </a:rPr>
              <a:t>Java Collections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Arrays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>
                <a:latin typeface="Verdana" charset="0"/>
                <a:ea typeface="ＭＳ Ｐゴシック" charset="-128"/>
              </a:rPr>
              <a:t>ArrayList</a:t>
            </a:r>
            <a:r>
              <a:rPr lang="en-US" dirty="0">
                <a:latin typeface="Verdana" charset="0"/>
                <a:ea typeface="ＭＳ Ｐゴシック" charset="-128"/>
              </a:rPr>
              <a:t> </a:t>
            </a:r>
            <a:r>
              <a:rPr lang="en-US" dirty="0">
                <a:solidFill>
                  <a:schemeClr val="accent1"/>
                </a:solidFill>
                <a:latin typeface="Verdana" charset="0"/>
                <a:ea typeface="ＭＳ Ｐゴシック" charset="-128"/>
              </a:rPr>
              <a:t>🛠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>
                <a:latin typeface="Verdana" charset="0"/>
                <a:ea typeface="ＭＳ Ｐゴシック" charset="-128"/>
              </a:rPr>
              <a:t>LinkedList</a:t>
            </a:r>
            <a:r>
              <a:rPr lang="en-US" dirty="0">
                <a:latin typeface="Verdana" charset="0"/>
                <a:ea typeface="ＭＳ Ｐゴシック" charset="-128"/>
              </a:rPr>
              <a:t> </a:t>
            </a:r>
            <a:r>
              <a:rPr lang="en-US" dirty="0">
                <a:solidFill>
                  <a:schemeClr val="accent1"/>
                </a:solidFill>
                <a:latin typeface="Verdana" charset="0"/>
                <a:ea typeface="ＭＳ Ｐゴシック" charset="-128"/>
              </a:rPr>
              <a:t>🛠</a:t>
            </a:r>
            <a:endParaRPr lang="en-US" dirty="0">
              <a:latin typeface="Verdana" charset="0"/>
              <a:ea typeface="ＭＳ Ｐゴシック" charset="-128"/>
            </a:endParaRP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Stack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>
                <a:latin typeface="Verdana" charset="0"/>
                <a:ea typeface="ＭＳ Ｐゴシック" charset="-128"/>
              </a:rPr>
              <a:t>TreeSet</a:t>
            </a:r>
            <a:r>
              <a:rPr lang="en-US" dirty="0">
                <a:latin typeface="Verdana" charset="0"/>
                <a:ea typeface="ＭＳ Ｐゴシック" charset="-128"/>
              </a:rPr>
              <a:t> / </a:t>
            </a:r>
            <a:r>
              <a:rPr lang="en-US" dirty="0" err="1">
                <a:latin typeface="Verdana" charset="0"/>
                <a:ea typeface="ＭＳ Ｐゴシック" charset="-128"/>
              </a:rPr>
              <a:t>TreeMap</a:t>
            </a:r>
            <a:endParaRPr lang="en-US" dirty="0">
              <a:latin typeface="Verdana" charset="0"/>
              <a:ea typeface="ＭＳ Ｐゴシック" charset="-128"/>
            </a:endParaRP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>
                <a:latin typeface="Verdana" charset="0"/>
                <a:ea typeface="ＭＳ Ｐゴシック" charset="-128"/>
              </a:rPr>
              <a:t>HashSet</a:t>
            </a:r>
            <a:r>
              <a:rPr lang="en-US" dirty="0">
                <a:latin typeface="Verdana" charset="0"/>
                <a:ea typeface="ＭＳ Ｐゴシック" charset="-128"/>
              </a:rPr>
              <a:t> / </a:t>
            </a:r>
            <a:r>
              <a:rPr lang="en-US" dirty="0" err="1">
                <a:latin typeface="Verdana" charset="0"/>
                <a:ea typeface="ＭＳ Ｐゴシック" charset="-128"/>
              </a:rPr>
              <a:t>HashMap</a:t>
            </a:r>
            <a:endParaRPr lang="en-US" dirty="0">
              <a:latin typeface="Verdana" charset="0"/>
              <a:ea typeface="ＭＳ Ｐゴシック" charset="-128"/>
            </a:endParaRP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PriorityQueue</a:t>
            </a:r>
            <a:endParaRPr lang="en-US" dirty="0">
              <a:solidFill>
                <a:schemeClr val="bg1">
                  <a:lumMod val="65000"/>
                </a:schemeClr>
              </a:solidFill>
              <a:latin typeface="Verdana" charset="0"/>
              <a:ea typeface="ＭＳ Ｐゴシック" charset="-128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Verdana" charset="0"/>
              <a:ea typeface="ＭＳ Ｐゴシック" charset="-128"/>
            </a:endParaRP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dirty="0">
              <a:latin typeface="Verdana" charset="0"/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4973D50C-05F6-974B-BABC-79CE843228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 recursive trace 2</a:t>
            </a:r>
          </a:p>
        </p:txBody>
      </p:sp>
      <p:sp>
        <p:nvSpPr>
          <p:cNvPr id="378883" name="Rectangle 3">
            <a:extLst>
              <a:ext uri="{FF2B5EF4-FFF2-40B4-BE49-F238E27FC236}">
                <a16:creationId xmlns:a16="http://schemas.microsoft.com/office/drawing/2014/main" id="{C380ED77-8134-E646-87FD-1A71338B48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u="sng">
                <a:latin typeface="Courier New" panose="02070309020205020404" pitchFamily="49" charset="0"/>
                <a:ea typeface="ＭＳ Ｐゴシック" panose="020B0600070205080204" pitchFamily="34" charset="-128"/>
              </a:rPr>
              <a:t>mystery(348)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int a = mystery(34);</a:t>
            </a:r>
          </a:p>
          <a:p>
            <a:pPr lvl="2"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int a = mystery(3);</a:t>
            </a:r>
          </a:p>
          <a:p>
            <a:pPr lvl="3" eaLnBrk="1" hangingPunct="1"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return (10 * 3) + 3;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33</a:t>
            </a:r>
          </a:p>
          <a:p>
            <a:pPr lvl="2"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int b = mystery(4);</a:t>
            </a:r>
          </a:p>
          <a:p>
            <a:pPr lvl="3" eaLnBrk="1" hangingPunct="1"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return (10 * 4) + 4;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44</a:t>
            </a:r>
          </a:p>
          <a:p>
            <a:pPr lvl="2"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return (100 * 33) + 44;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3344</a:t>
            </a:r>
          </a:p>
          <a:p>
            <a:pPr lvl="2" eaLnBrk="1" hangingPunct="1"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buFont typeface="Wingdings" pitchFamily="2" charset="2"/>
              <a:buChar char="§"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int b = mystery(8);</a:t>
            </a:r>
          </a:p>
          <a:p>
            <a:pPr lvl="2" eaLnBrk="1" hangingPunct="1"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return (10 * 8) + 8;    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88</a:t>
            </a:r>
          </a:p>
          <a:p>
            <a:pPr lvl="2" eaLnBrk="1" hangingPunct="1"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return (100 * 3344) + 88;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</a:t>
            </a:r>
            <a:r>
              <a:rPr lang="en-US" altLang="en-US" b="1" u="sng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334488</a:t>
            </a:r>
          </a:p>
          <a:p>
            <a:pPr lvl="1" eaLnBrk="1" hangingPunct="1"/>
            <a:endParaRPr lang="en-US" altLang="en-US" b="1" u="sng">
              <a:solidFill>
                <a:srgbClr val="00800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What is this method really doing?</a:t>
            </a:r>
          </a:p>
        </p:txBody>
      </p:sp>
      <p:sp>
        <p:nvSpPr>
          <p:cNvPr id="378884" name="Rectangle 4">
            <a:extLst>
              <a:ext uri="{FF2B5EF4-FFF2-40B4-BE49-F238E27FC236}">
                <a16:creationId xmlns:a16="http://schemas.microsoft.com/office/drawing/2014/main" id="{C78F4F02-E2CF-624B-A389-DC93BFE7C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127250"/>
            <a:ext cx="5410200" cy="1801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78885" name="Rectangle 5">
            <a:extLst>
              <a:ext uri="{FF2B5EF4-FFF2-40B4-BE49-F238E27FC236}">
                <a16:creationId xmlns:a16="http://schemas.microsoft.com/office/drawing/2014/main" id="{E0D5FC9E-1019-DD44-A1F7-57D84C939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465638"/>
            <a:ext cx="5410200" cy="354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78886" name="Rectangle 6">
            <a:extLst>
              <a:ext uri="{FF2B5EF4-FFF2-40B4-BE49-F238E27FC236}">
                <a16:creationId xmlns:a16="http://schemas.microsoft.com/office/drawing/2014/main" id="{9E3C9B3D-4164-7744-AD8A-EDE4DA212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0313" y="2466975"/>
            <a:ext cx="4006850" cy="354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78887" name="Rectangle 7">
            <a:extLst>
              <a:ext uri="{FF2B5EF4-FFF2-40B4-BE49-F238E27FC236}">
                <a16:creationId xmlns:a16="http://schemas.microsoft.com/office/drawing/2014/main" id="{EB3B5895-D085-7B43-A50A-DF6E34E59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8725" y="3181350"/>
            <a:ext cx="4006850" cy="354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78888" name="Rectangle 8">
            <a:extLst>
              <a:ext uri="{FF2B5EF4-FFF2-40B4-BE49-F238E27FC236}">
                <a16:creationId xmlns:a16="http://schemas.microsoft.com/office/drawing/2014/main" id="{88AB7D25-FE57-054B-8EB7-B67DC730D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13" y="1289050"/>
            <a:ext cx="7151687" cy="4578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8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8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8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8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8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8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8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8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8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88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88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4" grpId="0" animBg="1"/>
      <p:bldP spid="378885" grpId="0" animBg="1"/>
      <p:bldP spid="378886" grpId="0" animBg="1"/>
      <p:bldP spid="378887" grpId="0" animBg="1"/>
      <p:bldP spid="37888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838AC144-F9B0-AB43-B57E-29BB61FEF3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Exercise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7F15B1D9-AA1E-7345-915C-C49FDB90B2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tabLst>
                <a:tab pos="5260975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Note: We did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reverseDeck</a:t>
            </a:r>
            <a:r>
              <a:rPr lang="en-US" altLang="en-US">
                <a:ea typeface="ＭＳ Ｐゴシック" panose="020B0600070205080204" pitchFamily="34" charset="-128"/>
              </a:rPr>
              <a:t> in lecture but they are the </a:t>
            </a:r>
            <a:r>
              <a:rPr lang="en-US" altLang="en-US" b="1">
                <a:ea typeface="ＭＳ Ｐゴシック" panose="020B0600070205080204" pitchFamily="34" charset="-128"/>
              </a:rPr>
              <a:t>exact same problem</a:t>
            </a:r>
          </a:p>
          <a:p>
            <a:pPr eaLnBrk="1" hangingPunct="1">
              <a:tabLst>
                <a:tab pos="5260975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Write a recursive method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reverseLines</a:t>
            </a:r>
            <a:r>
              <a:rPr lang="en-US" altLang="en-US">
                <a:ea typeface="ＭＳ Ｐゴシック" panose="020B0600070205080204" pitchFamily="34" charset="-128"/>
              </a:rPr>
              <a:t> that accepts a file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Scanner</a:t>
            </a:r>
            <a:r>
              <a:rPr lang="en-US" altLang="en-US">
                <a:ea typeface="ＭＳ Ｐゴシック" panose="020B0600070205080204" pitchFamily="34" charset="-128"/>
              </a:rPr>
              <a:t> and prints the lines of the file in reverse order.</a:t>
            </a:r>
            <a:endParaRPr lang="en-US" altLang="en-US" sz="800">
              <a:ea typeface="ＭＳ Ｐゴシック" panose="020B0600070205080204" pitchFamily="34" charset="-128"/>
            </a:endParaRPr>
          </a:p>
          <a:p>
            <a:pPr lvl="1" eaLnBrk="1" hangingPunct="1">
              <a:tabLst>
                <a:tab pos="5260975" algn="l"/>
              </a:tabLst>
            </a:pPr>
            <a:endParaRPr lang="en-US" altLang="en-US" sz="800">
              <a:ea typeface="ＭＳ Ｐゴシック" panose="020B0600070205080204" pitchFamily="34" charset="-128"/>
            </a:endParaRPr>
          </a:p>
          <a:p>
            <a:pPr lvl="1" eaLnBrk="1" hangingPunct="1">
              <a:tabLst>
                <a:tab pos="5260975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Example input file:	Expected console output:</a:t>
            </a:r>
          </a:p>
          <a:p>
            <a:pPr lvl="1" eaLnBrk="1" hangingPunct="1">
              <a:buFontTx/>
              <a:buNone/>
              <a:tabLst>
                <a:tab pos="5260975" algn="l"/>
              </a:tabLst>
            </a:pP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  <a:tabLst>
                <a:tab pos="5260975" algn="l"/>
              </a:tabLst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I have eaten	the icebox</a:t>
            </a:r>
          </a:p>
          <a:p>
            <a:pPr lvl="1" eaLnBrk="1" hangingPunct="1">
              <a:buFontTx/>
              <a:buNone/>
              <a:tabLst>
                <a:tab pos="5260975" algn="l"/>
              </a:tabLst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the plums	that were in</a:t>
            </a:r>
          </a:p>
          <a:p>
            <a:pPr lvl="1" eaLnBrk="1" hangingPunct="1">
              <a:buFontTx/>
              <a:buNone/>
              <a:tabLst>
                <a:tab pos="5260975" algn="l"/>
              </a:tabLst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that were in	the plums</a:t>
            </a:r>
          </a:p>
          <a:p>
            <a:pPr lvl="1" eaLnBrk="1" hangingPunct="1">
              <a:buFontTx/>
              <a:buNone/>
              <a:tabLst>
                <a:tab pos="5260975" algn="l"/>
              </a:tabLst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the icebox	I have eaten</a:t>
            </a:r>
          </a:p>
          <a:p>
            <a:pPr lvl="1" eaLnBrk="1" hangingPunct="1">
              <a:lnSpc>
                <a:spcPct val="80000"/>
              </a:lnSpc>
              <a:buFontTx/>
              <a:buNone/>
              <a:tabLst>
                <a:tab pos="5260975" algn="l"/>
              </a:tabLst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  <a:tabLst>
                <a:tab pos="5260975" algn="l"/>
              </a:tabLst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tabLst>
                <a:tab pos="5260975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What are the cases to consider?</a:t>
            </a:r>
          </a:p>
          <a:p>
            <a:pPr lvl="2" eaLnBrk="1" hangingPunct="1">
              <a:tabLst>
                <a:tab pos="5260975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How can we solve a small part of the problem at a time?</a:t>
            </a:r>
          </a:p>
          <a:p>
            <a:pPr lvl="2" eaLnBrk="1" hangingPunct="1">
              <a:tabLst>
                <a:tab pos="5260975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What is a file that is very easy to reverse?</a:t>
            </a:r>
          </a:p>
        </p:txBody>
      </p:sp>
      <p:sp>
        <p:nvSpPr>
          <p:cNvPr id="391172" name="Rectangle 4">
            <a:extLst>
              <a:ext uri="{FF2B5EF4-FFF2-40B4-BE49-F238E27FC236}">
                <a16:creationId xmlns:a16="http://schemas.microsoft.com/office/drawing/2014/main" id="{D51A0ED3-69D5-414E-8BDB-14A645C72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300" y="3460750"/>
            <a:ext cx="32766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91173" name="Line 5">
            <a:extLst>
              <a:ext uri="{FF2B5EF4-FFF2-40B4-BE49-F238E27FC236}">
                <a16:creationId xmlns:a16="http://schemas.microsoft.com/office/drawing/2014/main" id="{51F7C389-49F6-5D49-A0BB-B28A9051F58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6900" y="408305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25587CD0-3511-4B47-8076-0F44EC582C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Reversal pseudocode</a:t>
            </a:r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B37F0C4A-E32F-1F4E-A0EC-7B94A8C68F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Reversing the lines of a file: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Read a line L from the file.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Print the rest of the lines in reverse order.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Print the line L.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300">
                <a:ea typeface="ＭＳ Ｐゴシック" panose="020B0600070205080204" pitchFamily="34" charset="-128"/>
              </a:rPr>
              <a:t>If only we had a way to reverse the rest of the lines of the file....</a:t>
            </a:r>
          </a:p>
        </p:txBody>
      </p: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276DE240-9CF7-484F-BC90-9E612FF46E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Reversal solution</a:t>
            </a: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F44B0103-8C3D-F148-AA5F-52D4AEC2DF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void reverseLines(Scanner input) {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if (input.hasNextLine()) {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// recursive case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String line = input.nextLine();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reverseLines(input);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System.out.println(line);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Where is the base case?</a:t>
            </a:r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Text Box 2">
            <a:extLst>
              <a:ext uri="{FF2B5EF4-FFF2-40B4-BE49-F238E27FC236}">
                <a16:creationId xmlns:a16="http://schemas.microsoft.com/office/drawing/2014/main" id="{2F5773A4-306B-284F-B725-A75151DE1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063" y="5348288"/>
            <a:ext cx="9223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Tahoma" charset="0"/>
                <a:ea typeface="+mn-ea"/>
              </a:rPr>
              <a:t>output:</a:t>
            </a:r>
          </a:p>
        </p:txBody>
      </p:sp>
      <p:sp>
        <p:nvSpPr>
          <p:cNvPr id="394243" name="Text Box 3">
            <a:extLst>
              <a:ext uri="{FF2B5EF4-FFF2-40B4-BE49-F238E27FC236}">
                <a16:creationId xmlns:a16="http://schemas.microsoft.com/office/drawing/2014/main" id="{465B5A8A-A606-E844-AC56-D435999FD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48288"/>
            <a:ext cx="1144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Tahoma" charset="0"/>
                <a:ea typeface="+mn-ea"/>
              </a:rPr>
              <a:t>input file:</a:t>
            </a:r>
          </a:p>
        </p:txBody>
      </p:sp>
      <p:sp>
        <p:nvSpPr>
          <p:cNvPr id="394244" name="Text Box 4">
            <a:extLst>
              <a:ext uri="{FF2B5EF4-FFF2-40B4-BE49-F238E27FC236}">
                <a16:creationId xmlns:a16="http://schemas.microsoft.com/office/drawing/2014/main" id="{D9FE3F0A-02AF-904E-AE45-A0BA7F3FC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727700"/>
            <a:ext cx="1846263" cy="987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I have eaten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the plums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that were in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the icebox</a:t>
            </a:r>
          </a:p>
        </p:txBody>
      </p:sp>
      <p:sp>
        <p:nvSpPr>
          <p:cNvPr id="394245" name="Text Box 5">
            <a:extLst>
              <a:ext uri="{FF2B5EF4-FFF2-40B4-BE49-F238E27FC236}">
                <a16:creationId xmlns:a16="http://schemas.microsoft.com/office/drawing/2014/main" id="{8706ADEA-B8BB-A44C-9119-75F9C98B7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5675" y="5727700"/>
            <a:ext cx="1846263" cy="987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the icebox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that were in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the plums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I have eaten</a:t>
            </a:r>
          </a:p>
        </p:txBody>
      </p:sp>
      <p:sp>
        <p:nvSpPr>
          <p:cNvPr id="35845" name="Rectangle 6">
            <a:extLst>
              <a:ext uri="{FF2B5EF4-FFF2-40B4-BE49-F238E27FC236}">
                <a16:creationId xmlns:a16="http://schemas.microsoft.com/office/drawing/2014/main" id="{A51FAC88-96EC-3846-B636-4BBBB207D1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Tracing our algorithm</a:t>
            </a:r>
          </a:p>
        </p:txBody>
      </p:sp>
      <p:sp>
        <p:nvSpPr>
          <p:cNvPr id="35846" name="Rectangle 7">
            <a:extLst>
              <a:ext uri="{FF2B5EF4-FFF2-40B4-BE49-F238E27FC236}">
                <a16:creationId xmlns:a16="http://schemas.microsoft.com/office/drawing/2014/main" id="{1DD31A0B-E73C-7F4B-B304-51A361BDBD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call stack</a:t>
            </a:r>
            <a:r>
              <a:rPr lang="en-US" altLang="en-US">
                <a:ea typeface="ＭＳ Ｐゴシック" panose="020B0600070205080204" pitchFamily="34" charset="-128"/>
              </a:rPr>
              <a:t>: The method invocations currently running</a:t>
            </a:r>
          </a:p>
          <a:p>
            <a:pPr lvl="1" eaLnBrk="1" hangingPunct="1">
              <a:buFontTx/>
              <a:buNone/>
            </a:pP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reverseLines(new Scanner("poem.txt"));</a:t>
            </a:r>
          </a:p>
        </p:txBody>
      </p:sp>
      <p:sp>
        <p:nvSpPr>
          <p:cNvPr id="394259" name="Line 19">
            <a:extLst>
              <a:ext uri="{FF2B5EF4-FFF2-40B4-BE49-F238E27FC236}">
                <a16:creationId xmlns:a16="http://schemas.microsoft.com/office/drawing/2014/main" id="{01877DA1-1005-2444-AE70-CEA321844A2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5867400"/>
            <a:ext cx="304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46B9F123-D4D9-B548-B944-91DF41DDB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286000"/>
            <a:ext cx="8991600" cy="16525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>
            <a:spAutoFit/>
          </a:bodyPr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public static void </a:t>
            </a:r>
            <a:r>
              <a:rPr lang="en-US" dirty="0" err="1">
                <a:latin typeface="Courier New" charset="0"/>
                <a:ea typeface="+mn-ea"/>
              </a:rPr>
              <a:t>reverseLines</a:t>
            </a:r>
            <a:r>
              <a:rPr lang="en-US" dirty="0">
                <a:latin typeface="Courier New" charset="0"/>
                <a:ea typeface="+mn-ea"/>
              </a:rPr>
              <a:t>(Scanner input) {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if (</a:t>
            </a:r>
            <a:r>
              <a:rPr lang="en-US" dirty="0" err="1">
                <a:latin typeface="Courier New" charset="0"/>
                <a:ea typeface="+mn-ea"/>
              </a:rPr>
              <a:t>input.hasNextLine</a:t>
            </a:r>
            <a:r>
              <a:rPr lang="en-US" dirty="0">
                <a:latin typeface="Courier New" charset="0"/>
                <a:ea typeface="+mn-ea"/>
              </a:rPr>
              <a:t>()) {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    String line = </a:t>
            </a:r>
            <a:r>
              <a:rPr lang="en-US" dirty="0" err="1">
                <a:latin typeface="Courier New" charset="0"/>
                <a:ea typeface="+mn-ea"/>
              </a:rPr>
              <a:t>input.nextLine</a:t>
            </a:r>
            <a:r>
              <a:rPr lang="en-US" dirty="0">
                <a:latin typeface="Courier New" charset="0"/>
                <a:ea typeface="+mn-ea"/>
              </a:rPr>
              <a:t>();  </a:t>
            </a:r>
            <a:r>
              <a:rPr lang="en-US" b="1" dirty="0">
                <a:solidFill>
                  <a:srgbClr val="008000"/>
                </a:solidFill>
                <a:latin typeface="Courier New" charset="0"/>
                <a:ea typeface="+mn-ea"/>
              </a:rPr>
              <a:t>// "I have eaten"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ourier New" charset="0"/>
                <a:ea typeface="+mn-ea"/>
              </a:rPr>
              <a:t>        </a:t>
            </a:r>
            <a:r>
              <a:rPr lang="en-US" b="1" dirty="0" err="1">
                <a:latin typeface="Courier New" charset="0"/>
                <a:ea typeface="+mn-ea"/>
              </a:rPr>
              <a:t>reverseLines</a:t>
            </a:r>
            <a:r>
              <a:rPr lang="en-US" b="1" dirty="0">
                <a:latin typeface="Courier New" charset="0"/>
                <a:ea typeface="+mn-ea"/>
              </a:rPr>
              <a:t>(input);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    </a:t>
            </a:r>
            <a:r>
              <a:rPr lang="en-US" dirty="0" err="1">
                <a:latin typeface="Courier New" charset="0"/>
                <a:ea typeface="+mn-ea"/>
              </a:rPr>
              <a:t>System.out.println</a:t>
            </a:r>
            <a:r>
              <a:rPr lang="en-US" dirty="0">
                <a:latin typeface="Courier New" charset="0"/>
                <a:ea typeface="+mn-ea"/>
              </a:rPr>
              <a:t>(line);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}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}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DD0E07AA-EFC9-FA46-B750-6F2226145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895600"/>
            <a:ext cx="8991600" cy="16525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>
            <a:spAutoFit/>
          </a:bodyPr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public static void </a:t>
            </a:r>
            <a:r>
              <a:rPr lang="en-US" dirty="0" err="1">
                <a:latin typeface="Courier New" charset="0"/>
                <a:ea typeface="+mn-ea"/>
              </a:rPr>
              <a:t>reverseLines</a:t>
            </a:r>
            <a:r>
              <a:rPr lang="en-US" dirty="0">
                <a:latin typeface="Courier New" charset="0"/>
                <a:ea typeface="+mn-ea"/>
              </a:rPr>
              <a:t>(Scanner input) {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if (</a:t>
            </a:r>
            <a:r>
              <a:rPr lang="en-US" dirty="0" err="1">
                <a:latin typeface="Courier New" charset="0"/>
                <a:ea typeface="+mn-ea"/>
              </a:rPr>
              <a:t>input.hasNextLine</a:t>
            </a:r>
            <a:r>
              <a:rPr lang="en-US" dirty="0">
                <a:latin typeface="Courier New" charset="0"/>
                <a:ea typeface="+mn-ea"/>
              </a:rPr>
              <a:t>()) {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    String line = </a:t>
            </a:r>
            <a:r>
              <a:rPr lang="en-US" dirty="0" err="1">
                <a:latin typeface="Courier New" charset="0"/>
                <a:ea typeface="+mn-ea"/>
              </a:rPr>
              <a:t>input.nextLine</a:t>
            </a:r>
            <a:r>
              <a:rPr lang="en-US" dirty="0">
                <a:latin typeface="Courier New" charset="0"/>
                <a:ea typeface="+mn-ea"/>
              </a:rPr>
              <a:t>();  </a:t>
            </a:r>
            <a:r>
              <a:rPr lang="en-US" b="1" dirty="0">
                <a:solidFill>
                  <a:srgbClr val="008000"/>
                </a:solidFill>
                <a:latin typeface="Courier New" charset="0"/>
                <a:ea typeface="+mn-ea"/>
              </a:rPr>
              <a:t>// "the plums"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ourier New" charset="0"/>
                <a:ea typeface="+mn-ea"/>
              </a:rPr>
              <a:t>        </a:t>
            </a:r>
            <a:r>
              <a:rPr lang="en-US" b="1" dirty="0" err="1">
                <a:latin typeface="Courier New" charset="0"/>
                <a:ea typeface="+mn-ea"/>
              </a:rPr>
              <a:t>reverseLines</a:t>
            </a:r>
            <a:r>
              <a:rPr lang="en-US" b="1" dirty="0">
                <a:latin typeface="Courier New" charset="0"/>
                <a:ea typeface="+mn-ea"/>
              </a:rPr>
              <a:t>(input);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    </a:t>
            </a:r>
            <a:r>
              <a:rPr lang="en-US" dirty="0" err="1">
                <a:latin typeface="Courier New" charset="0"/>
                <a:ea typeface="+mn-ea"/>
              </a:rPr>
              <a:t>System.out.println</a:t>
            </a:r>
            <a:r>
              <a:rPr lang="en-US" dirty="0">
                <a:latin typeface="Courier New" charset="0"/>
                <a:ea typeface="+mn-ea"/>
              </a:rPr>
              <a:t>(line);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}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}</a:t>
            </a: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01686EF1-91F0-FA44-A5FA-A35019806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470275"/>
            <a:ext cx="8991600" cy="16525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>
            <a:spAutoFit/>
          </a:bodyPr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public static void </a:t>
            </a:r>
            <a:r>
              <a:rPr lang="en-US" dirty="0" err="1">
                <a:latin typeface="Courier New" charset="0"/>
                <a:ea typeface="+mn-ea"/>
              </a:rPr>
              <a:t>reverseLines</a:t>
            </a:r>
            <a:r>
              <a:rPr lang="en-US" dirty="0">
                <a:latin typeface="Courier New" charset="0"/>
                <a:ea typeface="+mn-ea"/>
              </a:rPr>
              <a:t>(Scanner input) {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if (</a:t>
            </a:r>
            <a:r>
              <a:rPr lang="en-US" dirty="0" err="1">
                <a:latin typeface="Courier New" charset="0"/>
                <a:ea typeface="+mn-ea"/>
              </a:rPr>
              <a:t>input.hasNextLine</a:t>
            </a:r>
            <a:r>
              <a:rPr lang="en-US" dirty="0">
                <a:latin typeface="Courier New" charset="0"/>
                <a:ea typeface="+mn-ea"/>
              </a:rPr>
              <a:t>()) {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    String line = </a:t>
            </a:r>
            <a:r>
              <a:rPr lang="en-US" dirty="0" err="1">
                <a:latin typeface="Courier New" charset="0"/>
                <a:ea typeface="+mn-ea"/>
              </a:rPr>
              <a:t>input.nextLine</a:t>
            </a:r>
            <a:r>
              <a:rPr lang="en-US" dirty="0">
                <a:latin typeface="Courier New" charset="0"/>
                <a:ea typeface="+mn-ea"/>
              </a:rPr>
              <a:t>();  </a:t>
            </a:r>
            <a:r>
              <a:rPr lang="en-US" b="1" dirty="0">
                <a:solidFill>
                  <a:srgbClr val="008000"/>
                </a:solidFill>
                <a:latin typeface="Courier New" charset="0"/>
                <a:ea typeface="+mn-ea"/>
              </a:rPr>
              <a:t>// "that were in"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ourier New" charset="0"/>
                <a:ea typeface="+mn-ea"/>
              </a:rPr>
              <a:t>        </a:t>
            </a:r>
            <a:r>
              <a:rPr lang="en-US" b="1" dirty="0" err="1">
                <a:latin typeface="Courier New" charset="0"/>
                <a:ea typeface="+mn-ea"/>
              </a:rPr>
              <a:t>reverseLines</a:t>
            </a:r>
            <a:r>
              <a:rPr lang="en-US" b="1" dirty="0">
                <a:latin typeface="Courier New" charset="0"/>
                <a:ea typeface="+mn-ea"/>
              </a:rPr>
              <a:t>(input);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    </a:t>
            </a:r>
            <a:r>
              <a:rPr lang="en-US" dirty="0" err="1">
                <a:latin typeface="Courier New" charset="0"/>
                <a:ea typeface="+mn-ea"/>
              </a:rPr>
              <a:t>System.out.println</a:t>
            </a:r>
            <a:r>
              <a:rPr lang="en-US" dirty="0">
                <a:latin typeface="Courier New" charset="0"/>
                <a:ea typeface="+mn-ea"/>
              </a:rPr>
              <a:t>(line);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}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}</a:t>
            </a:r>
          </a:p>
        </p:txBody>
      </p:sp>
      <p:sp>
        <p:nvSpPr>
          <p:cNvPr id="18" name="Text Box 17">
            <a:extLst>
              <a:ext uri="{FF2B5EF4-FFF2-40B4-BE49-F238E27FC236}">
                <a16:creationId xmlns:a16="http://schemas.microsoft.com/office/drawing/2014/main" id="{B5B7F7A4-39EC-3B4A-B3A0-F35682972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079875"/>
            <a:ext cx="8991600" cy="16525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>
            <a:spAutoFit/>
          </a:bodyPr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public static void </a:t>
            </a:r>
            <a:r>
              <a:rPr lang="en-US" dirty="0" err="1">
                <a:latin typeface="Courier New" charset="0"/>
                <a:ea typeface="+mn-ea"/>
              </a:rPr>
              <a:t>reverseLines</a:t>
            </a:r>
            <a:r>
              <a:rPr lang="en-US" dirty="0">
                <a:latin typeface="Courier New" charset="0"/>
                <a:ea typeface="+mn-ea"/>
              </a:rPr>
              <a:t>(Scanner input) {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if (</a:t>
            </a:r>
            <a:r>
              <a:rPr lang="en-US" dirty="0" err="1">
                <a:latin typeface="Courier New" charset="0"/>
                <a:ea typeface="+mn-ea"/>
              </a:rPr>
              <a:t>input.hasNextLine</a:t>
            </a:r>
            <a:r>
              <a:rPr lang="en-US" dirty="0">
                <a:latin typeface="Courier New" charset="0"/>
                <a:ea typeface="+mn-ea"/>
              </a:rPr>
              <a:t>()) {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    String line = </a:t>
            </a:r>
            <a:r>
              <a:rPr lang="en-US" dirty="0" err="1">
                <a:latin typeface="Courier New" charset="0"/>
                <a:ea typeface="+mn-ea"/>
              </a:rPr>
              <a:t>input.nextLine</a:t>
            </a:r>
            <a:r>
              <a:rPr lang="en-US" dirty="0">
                <a:latin typeface="Courier New" charset="0"/>
                <a:ea typeface="+mn-ea"/>
              </a:rPr>
              <a:t>();  </a:t>
            </a:r>
            <a:r>
              <a:rPr lang="en-US" b="1" dirty="0">
                <a:solidFill>
                  <a:srgbClr val="008000"/>
                </a:solidFill>
                <a:latin typeface="Courier New" charset="0"/>
                <a:ea typeface="+mn-ea"/>
              </a:rPr>
              <a:t>// "the icebox"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ourier New" charset="0"/>
                <a:ea typeface="+mn-ea"/>
              </a:rPr>
              <a:t>        </a:t>
            </a:r>
            <a:r>
              <a:rPr lang="en-US" b="1" dirty="0" err="1">
                <a:latin typeface="Courier New" charset="0"/>
                <a:ea typeface="+mn-ea"/>
              </a:rPr>
              <a:t>reverseLines</a:t>
            </a:r>
            <a:r>
              <a:rPr lang="en-US" b="1" dirty="0">
                <a:latin typeface="Courier New" charset="0"/>
                <a:ea typeface="+mn-ea"/>
              </a:rPr>
              <a:t>(input);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    </a:t>
            </a:r>
            <a:r>
              <a:rPr lang="en-US" dirty="0" err="1">
                <a:latin typeface="Courier New" charset="0"/>
                <a:ea typeface="+mn-ea"/>
              </a:rPr>
              <a:t>System.out.println</a:t>
            </a:r>
            <a:r>
              <a:rPr lang="en-US" dirty="0">
                <a:latin typeface="Courier New" charset="0"/>
                <a:ea typeface="+mn-ea"/>
              </a:rPr>
              <a:t>(line);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}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}</a:t>
            </a:r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CDC7F7EB-B3DC-574B-AFF5-A4ECAAB47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670425"/>
            <a:ext cx="8991600" cy="1196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>
            <a:spAutoFit/>
          </a:bodyPr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Courier New" charset="0"/>
                <a:ea typeface="+mn-ea"/>
              </a:rPr>
              <a:t>public static void reverseLines(Scanner input) {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Courier New" charset="0"/>
                <a:ea typeface="+mn-ea"/>
              </a:rPr>
              <a:t>    if (input.hasNextLine()) {   </a:t>
            </a:r>
            <a:r>
              <a:rPr lang="en-US" b="1">
                <a:solidFill>
                  <a:srgbClr val="008000"/>
                </a:solidFill>
                <a:latin typeface="Courier New" charset="0"/>
                <a:ea typeface="+mn-ea"/>
              </a:rPr>
              <a:t>// false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Courier New" charset="0"/>
                <a:ea typeface="+mn-ea"/>
              </a:rPr>
              <a:t>        ...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Courier New" charset="0"/>
                <a:ea typeface="+mn-ea"/>
              </a:rPr>
              <a:t>    }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Courier New" charset="0"/>
                <a:ea typeface="+mn-ea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4.44444E-6 L 3.46945E-18 0.0333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94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0.03333 L 3.46945E-18 0.0666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94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0.06666 L 3.46945E-18 0.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94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94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94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94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94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394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 Map - Week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Monday</a:t>
            </a:r>
          </a:p>
          <a:p>
            <a:pPr lvl="1"/>
            <a:r>
              <a:rPr lang="en-US" dirty="0"/>
              <a:t>Introduce idea of “recursion”</a:t>
            </a:r>
          </a:p>
          <a:p>
            <a:pPr lvl="1"/>
            <a:r>
              <a:rPr lang="en-US" dirty="0"/>
              <a:t>Goal: Understand idea of recursion and read recursive code.</a:t>
            </a:r>
          </a:p>
          <a:p>
            <a:r>
              <a:rPr lang="en-US" dirty="0"/>
              <a:t>Tuesday</a:t>
            </a:r>
          </a:p>
          <a:p>
            <a:pPr lvl="1"/>
            <a:r>
              <a:rPr lang="en-US" dirty="0"/>
              <a:t>Practice reading recursive code</a:t>
            </a:r>
          </a:p>
          <a:p>
            <a:r>
              <a:rPr lang="en-US" dirty="0"/>
              <a:t>Wednesday</a:t>
            </a:r>
          </a:p>
          <a:p>
            <a:pPr lvl="1"/>
            <a:r>
              <a:rPr lang="en-US" dirty="0"/>
              <a:t>More complex recursive examples</a:t>
            </a:r>
          </a:p>
          <a:p>
            <a:pPr lvl="1"/>
            <a:r>
              <a:rPr lang="en-US" dirty="0"/>
              <a:t>Goal: Identify recursive structure in problem and write recursive code</a:t>
            </a:r>
          </a:p>
          <a:p>
            <a:r>
              <a:rPr lang="en-US" dirty="0"/>
              <a:t>Thursday</a:t>
            </a:r>
          </a:p>
          <a:p>
            <a:pPr lvl="1"/>
            <a:r>
              <a:rPr lang="en-US" dirty="0"/>
              <a:t>Practice writing recursive code</a:t>
            </a:r>
          </a:p>
          <a:p>
            <a:r>
              <a:rPr lang="en-US" dirty="0"/>
              <a:t>Friday</a:t>
            </a:r>
          </a:p>
          <a:p>
            <a:pPr lvl="1"/>
            <a:r>
              <a:rPr lang="en-US" dirty="0"/>
              <a:t>Exam logistics</a:t>
            </a:r>
          </a:p>
          <a:p>
            <a:pPr lvl="1"/>
            <a:r>
              <a:rPr lang="en-US" dirty="0"/>
              <a:t>Set-up for A5</a:t>
            </a:r>
          </a:p>
        </p:txBody>
      </p:sp>
    </p:spTree>
    <p:extLst>
      <p:ext uri="{BB962C8B-B14F-4D97-AF65-F5344CB8AC3E}">
        <p14:creationId xmlns:p14="http://schemas.microsoft.com/office/powerpoint/2010/main" val="3349366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>
            <a:extLst>
              <a:ext uri="{FF2B5EF4-FFF2-40B4-BE49-F238E27FC236}">
                <a16:creationId xmlns:a16="http://schemas.microsoft.com/office/drawing/2014/main" id="{BCCE26C6-BF32-BB43-B887-3E872CA2B6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Exercise</a:t>
            </a:r>
          </a:p>
        </p:txBody>
      </p:sp>
      <p:sp>
        <p:nvSpPr>
          <p:cNvPr id="6146" name="Rectangle 3">
            <a:extLst>
              <a:ext uri="{FF2B5EF4-FFF2-40B4-BE49-F238E27FC236}">
                <a16:creationId xmlns:a16="http://schemas.microsoft.com/office/drawing/2014/main" id="{E0325806-EC02-734B-AA42-54B87A889E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(To a student in the front row)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How many students total are directly behind you in your "column" of the classroom?</a:t>
            </a:r>
          </a:p>
          <a:p>
            <a:pPr lvl="1" eaLnBrk="1" hangingPunct="1"/>
            <a:endParaRPr lang="en-US" altLang="en-US" sz="120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You have poor vision, so you can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see only the people right next to you.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So you can't just look back and count.</a:t>
            </a:r>
          </a:p>
          <a:p>
            <a:pPr lvl="1" eaLnBrk="1" hangingPunct="1"/>
            <a:endParaRPr lang="en-US" altLang="en-US" sz="80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But you are allowed to ask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questions of the person next to you.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How can we solve this problem?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(</a:t>
            </a:r>
            <a:r>
              <a:rPr lang="en-US" altLang="en-US" i="1">
                <a:ea typeface="ＭＳ Ｐゴシック" panose="020B0600070205080204" pitchFamily="34" charset="-128"/>
              </a:rPr>
              <a:t>recursively </a:t>
            </a:r>
            <a:r>
              <a:rPr lang="en-US" altLang="en-US">
                <a:ea typeface="ＭＳ Ｐゴシック" panose="020B0600070205080204" pitchFamily="34" charset="-128"/>
              </a:rPr>
              <a:t>)</a:t>
            </a:r>
          </a:p>
        </p:txBody>
      </p:sp>
      <p:pic>
        <p:nvPicPr>
          <p:cNvPr id="6147" name="Picture 5" descr="behindme1">
            <a:extLst>
              <a:ext uri="{FF2B5EF4-FFF2-40B4-BE49-F238E27FC236}">
                <a16:creationId xmlns:a16="http://schemas.microsoft.com/office/drawing/2014/main" id="{D10E01DA-CCDB-234C-A16D-9FDF0B63F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86000"/>
            <a:ext cx="31623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>
            <a:extLst>
              <a:ext uri="{FF2B5EF4-FFF2-40B4-BE49-F238E27FC236}">
                <a16:creationId xmlns:a16="http://schemas.microsoft.com/office/drawing/2014/main" id="{F8122F48-02EF-3F41-A3A8-53E91E1B3C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Recursive algorithm</a:t>
            </a:r>
          </a:p>
        </p:txBody>
      </p:sp>
      <p:sp>
        <p:nvSpPr>
          <p:cNvPr id="8194" name="Rectangle 3">
            <a:extLst>
              <a:ext uri="{FF2B5EF4-FFF2-40B4-BE49-F238E27FC236}">
                <a16:creationId xmlns:a16="http://schemas.microsoft.com/office/drawing/2014/main" id="{9B0C6C62-AC89-8748-BADB-CC5576788D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Number of people behind me: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If there is someone behind me,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ask him/her how many people are behind him/her.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When they respond with a value </a:t>
            </a:r>
            <a:r>
              <a:rPr lang="en-US" altLang="en-US" b="1">
                <a:ea typeface="ＭＳ Ｐゴシック" panose="020B0600070205080204" pitchFamily="34" charset="-128"/>
              </a:rPr>
              <a:t>N</a:t>
            </a:r>
            <a:r>
              <a:rPr lang="en-US" altLang="en-US">
                <a:ea typeface="ＭＳ Ｐゴシック" panose="020B0600070205080204" pitchFamily="34" charset="-128"/>
              </a:rPr>
              <a:t>, then I will answer </a:t>
            </a:r>
            <a:r>
              <a:rPr lang="en-US" altLang="en-US" b="1">
                <a:ea typeface="ＭＳ Ｐゴシック" panose="020B0600070205080204" pitchFamily="34" charset="-128"/>
              </a:rPr>
              <a:t>N + 1</a:t>
            </a:r>
            <a:r>
              <a:rPr lang="en-US" altLang="en-US">
                <a:ea typeface="ＭＳ Ｐゴシック" panose="020B0600070205080204" pitchFamily="34" charset="-128"/>
              </a:rPr>
              <a:t>.</a:t>
            </a:r>
          </a:p>
          <a:p>
            <a:pPr lvl="2" eaLnBrk="1" hangingPunct="1">
              <a:buFontTx/>
              <a:buNone/>
            </a:pPr>
            <a:endParaRPr lang="en-US" altLang="en-US" sz="80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If there is nobody behind me, I will answer </a:t>
            </a:r>
            <a:r>
              <a:rPr lang="en-US" altLang="en-US" b="1">
                <a:ea typeface="ＭＳ Ｐゴシック" panose="020B0600070205080204" pitchFamily="34" charset="-128"/>
              </a:rPr>
              <a:t>0</a:t>
            </a:r>
            <a:r>
              <a:rPr lang="en-US" altLang="en-US">
                <a:ea typeface="ＭＳ Ｐゴシック" panose="020B0600070205080204" pitchFamily="34" charset="-128"/>
              </a:rPr>
              <a:t>.</a:t>
            </a:r>
          </a:p>
        </p:txBody>
      </p:sp>
      <p:pic>
        <p:nvPicPr>
          <p:cNvPr id="8195" name="Picture 6" descr="behindme2">
            <a:extLst>
              <a:ext uri="{FF2B5EF4-FFF2-40B4-BE49-F238E27FC236}">
                <a16:creationId xmlns:a16="http://schemas.microsoft.com/office/drawing/2014/main" id="{0A1D1400-B7D6-3649-91CD-D5EBE7D83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58"/>
          <a:stretch>
            <a:fillRect/>
          </a:stretch>
        </p:blipFill>
        <p:spPr bwMode="auto">
          <a:xfrm>
            <a:off x="4038600" y="3590925"/>
            <a:ext cx="47259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BBD64D68-4D29-EB41-9F23-5FBF9D4645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idea</a:t>
            </a:r>
          </a:p>
        </p:txBody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id="{0F515DAB-7BBE-574E-AF0B-597B6468EA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Recursion is all about breaking a big problem into smaller occurrences of that same problem.</a:t>
            </a:r>
          </a:p>
          <a:p>
            <a:pPr lvl="1" eaLnBrk="1" hangingPunct="1">
              <a:buFontTx/>
              <a:buNone/>
            </a:pPr>
            <a:endParaRPr lang="en-US" altLang="en-US" sz="80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Each person can solve a small part of the problem.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What is a small version of the problem that would be easy to answer?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What information from a neighbor might help me?</a:t>
            </a:r>
          </a:p>
        </p:txBody>
      </p:sp>
      <p:pic>
        <p:nvPicPr>
          <p:cNvPr id="7171" name="Picture 5" descr="behindme2">
            <a:extLst>
              <a:ext uri="{FF2B5EF4-FFF2-40B4-BE49-F238E27FC236}">
                <a16:creationId xmlns:a16="http://schemas.microsoft.com/office/drawing/2014/main" id="{7151E19E-8087-0A42-BE6F-F3B52DCDC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27"/>
          <a:stretch>
            <a:fillRect/>
          </a:stretch>
        </p:blipFill>
        <p:spPr bwMode="auto">
          <a:xfrm>
            <a:off x="4030663" y="3514725"/>
            <a:ext cx="4808537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4A51A135-7929-9046-A612-58A9A316D6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Recursion</a:t>
            </a:r>
          </a:p>
        </p:txBody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9C6B1145-AF88-774D-BBC0-71617A71A1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recursion</a:t>
            </a:r>
            <a:r>
              <a:rPr lang="en-US" altLang="en-US">
                <a:ea typeface="ＭＳ Ｐゴシック" panose="020B0600070205080204" pitchFamily="34" charset="-128"/>
              </a:rPr>
              <a:t>: The definition of an operation in terms of itself.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Solving a problem using recursion depends on solving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smaller occurrences of the same problem.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recursive programming</a:t>
            </a:r>
            <a:r>
              <a:rPr lang="en-US" altLang="en-US">
                <a:ea typeface="ＭＳ Ｐゴシック" panose="020B0600070205080204" pitchFamily="34" charset="-128"/>
              </a:rPr>
              <a:t>: Writing methods that call themselves to solve problems recursively.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An equally powerful substitute for </a:t>
            </a:r>
            <a:r>
              <a:rPr lang="en-US" altLang="en-US" i="1">
                <a:ea typeface="ＭＳ Ｐゴシック" panose="020B0600070205080204" pitchFamily="34" charset="-128"/>
              </a:rPr>
              <a:t>iteration</a:t>
            </a:r>
            <a:r>
              <a:rPr lang="en-US" altLang="en-US">
                <a:ea typeface="ＭＳ Ｐゴシック" panose="020B0600070205080204" pitchFamily="34" charset="-128"/>
              </a:rPr>
              <a:t> (loops)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Particularly well-suited to solving certain types of problems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>
            <a:extLst>
              <a:ext uri="{FF2B5EF4-FFF2-40B4-BE49-F238E27FC236}">
                <a16:creationId xmlns:a16="http://schemas.microsoft.com/office/drawing/2014/main" id="{7BCBC3EA-46B5-2141-89D5-1728B51DF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9CC889F0-DE46-CD40-93F5-097FBA918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0243" name="Picture 5" descr="Fractal_Broccoli.jpeg">
            <a:extLst>
              <a:ext uri="{FF2B5EF4-FFF2-40B4-BE49-F238E27FC236}">
                <a16:creationId xmlns:a16="http://schemas.microsoft.com/office/drawing/2014/main" id="{25E72E3D-CFF8-8043-B558-B1DAAFE69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e143-13wi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6C7E9C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</TotalTime>
  <Words>2555</Words>
  <Application>Microsoft Office PowerPoint</Application>
  <PresentationFormat>On-screen Show (4:3)</PresentationFormat>
  <Paragraphs>434</Paragraphs>
  <Slides>34</Slides>
  <Notes>0</Notes>
  <HiddenSlides>20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ＭＳ Ｐゴシック</vt:lpstr>
      <vt:lpstr>Arial</vt:lpstr>
      <vt:lpstr>Calibri</vt:lpstr>
      <vt:lpstr>Courier</vt:lpstr>
      <vt:lpstr>Courier New</vt:lpstr>
      <vt:lpstr>Tahoma</vt:lpstr>
      <vt:lpstr>Times New Roman</vt:lpstr>
      <vt:lpstr>Verdana</vt:lpstr>
      <vt:lpstr>Wingdings</vt:lpstr>
      <vt:lpstr>Wingdings 2</vt:lpstr>
      <vt:lpstr>cse143-13wi</vt:lpstr>
      <vt:lpstr>Building Java Programs</vt:lpstr>
      <vt:lpstr>PowerPoint Presentation</vt:lpstr>
      <vt:lpstr>Road Map - Quarter</vt:lpstr>
      <vt:lpstr>Road Map - Week</vt:lpstr>
      <vt:lpstr>Exercise</vt:lpstr>
      <vt:lpstr>Recursive algorithm</vt:lpstr>
      <vt:lpstr>The idea</vt:lpstr>
      <vt:lpstr>Recursion</vt:lpstr>
      <vt:lpstr>PowerPoint Presentation</vt:lpstr>
      <vt:lpstr>Why learn recursion?</vt:lpstr>
      <vt:lpstr>Getting down stairs</vt:lpstr>
      <vt:lpstr>Recursion and cases</vt:lpstr>
      <vt:lpstr>Linked Lists are Self-Similar</vt:lpstr>
      <vt:lpstr>PowerPoint Presentation</vt:lpstr>
      <vt:lpstr>PowerPoint Presentation</vt:lpstr>
      <vt:lpstr>Another recursive task</vt:lpstr>
      <vt:lpstr>Recursion in Java</vt:lpstr>
      <vt:lpstr>A basic case</vt:lpstr>
      <vt:lpstr>Handling more cases</vt:lpstr>
      <vt:lpstr>Handling more cases 2</vt:lpstr>
      <vt:lpstr>Using recursion properly</vt:lpstr>
      <vt:lpstr>"Recursion Zen"</vt:lpstr>
      <vt:lpstr>Recursion vs Iteration</vt:lpstr>
      <vt:lpstr>Recursion vs Iteration</vt:lpstr>
      <vt:lpstr>Recursion vs Iteration</vt:lpstr>
      <vt:lpstr>Recursion vs Iteration</vt:lpstr>
      <vt:lpstr>Recursive tracing</vt:lpstr>
      <vt:lpstr>A recursive trace</vt:lpstr>
      <vt:lpstr>Recursive tracing 2</vt:lpstr>
      <vt:lpstr>A recursive trace 2</vt:lpstr>
      <vt:lpstr>Exercise</vt:lpstr>
      <vt:lpstr>Reversal pseudocode</vt:lpstr>
      <vt:lpstr>Reversal solution</vt:lpstr>
      <vt:lpstr>Tracing our algorithm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Java Programs</dc:title>
  <dc:creator>Helene Martin</dc:creator>
  <cp:lastModifiedBy>Hunter Schafer</cp:lastModifiedBy>
  <cp:revision>34</cp:revision>
  <cp:lastPrinted>2017-07-10T16:50:01Z</cp:lastPrinted>
  <dcterms:created xsi:type="dcterms:W3CDTF">2013-01-28T17:25:22Z</dcterms:created>
  <dcterms:modified xsi:type="dcterms:W3CDTF">2021-10-20T20:44:08Z</dcterms:modified>
</cp:coreProperties>
</file>